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Microsoft_Equation3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47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8" r:id="rId3"/>
  </p:sldMasterIdLst>
  <p:notesMasterIdLst>
    <p:notesMasterId r:id="rId94"/>
  </p:notesMasterIdLst>
  <p:sldIdLst>
    <p:sldId id="327" r:id="rId4"/>
    <p:sldId id="36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68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69" r:id="rId31"/>
    <p:sldId id="257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370" r:id="rId40"/>
    <p:sldId id="290" r:id="rId41"/>
    <p:sldId id="291" r:id="rId42"/>
    <p:sldId id="292" r:id="rId43"/>
    <p:sldId id="294" r:id="rId44"/>
    <p:sldId id="295" r:id="rId45"/>
    <p:sldId id="352" r:id="rId46"/>
    <p:sldId id="296" r:id="rId47"/>
    <p:sldId id="353" r:id="rId48"/>
    <p:sldId id="297" r:id="rId49"/>
    <p:sldId id="298" r:id="rId50"/>
    <p:sldId id="371" r:id="rId51"/>
    <p:sldId id="266" r:id="rId52"/>
    <p:sldId id="267" r:id="rId53"/>
    <p:sldId id="268" r:id="rId54"/>
    <p:sldId id="355" r:id="rId55"/>
    <p:sldId id="354" r:id="rId56"/>
    <p:sldId id="372" r:id="rId57"/>
    <p:sldId id="299" r:id="rId58"/>
    <p:sldId id="300" r:id="rId59"/>
    <p:sldId id="301" r:id="rId60"/>
    <p:sldId id="302" r:id="rId61"/>
    <p:sldId id="272" r:id="rId62"/>
    <p:sldId id="273" r:id="rId63"/>
    <p:sldId id="274" r:id="rId64"/>
    <p:sldId id="373" r:id="rId65"/>
    <p:sldId id="278" r:id="rId66"/>
    <p:sldId id="358" r:id="rId67"/>
    <p:sldId id="359" r:id="rId68"/>
    <p:sldId id="285" r:id="rId69"/>
    <p:sldId id="275" r:id="rId70"/>
    <p:sldId id="276" r:id="rId71"/>
    <p:sldId id="277" r:id="rId72"/>
    <p:sldId id="281" r:id="rId73"/>
    <p:sldId id="282" r:id="rId74"/>
    <p:sldId id="283" r:id="rId75"/>
    <p:sldId id="284" r:id="rId76"/>
    <p:sldId id="288" r:id="rId77"/>
    <p:sldId id="374" r:id="rId78"/>
    <p:sldId id="363" r:id="rId79"/>
    <p:sldId id="364" r:id="rId80"/>
    <p:sldId id="305" r:id="rId81"/>
    <p:sldId id="360" r:id="rId82"/>
    <p:sldId id="306" r:id="rId83"/>
    <p:sldId id="362" r:id="rId84"/>
    <p:sldId id="311" r:id="rId85"/>
    <p:sldId id="307" r:id="rId86"/>
    <p:sldId id="308" r:id="rId87"/>
    <p:sldId id="309" r:id="rId88"/>
    <p:sldId id="310" r:id="rId89"/>
    <p:sldId id="361" r:id="rId90"/>
    <p:sldId id="375" r:id="rId91"/>
    <p:sldId id="365" r:id="rId92"/>
    <p:sldId id="366" r:id="rId9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240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notesMaster" Target="notesMasters/notesMaster1.xml"/><Relationship Id="rId95" Type="http://schemas.openxmlformats.org/officeDocument/2006/relationships/printerSettings" Target="printerSettings/printerSettings1.bin"/><Relationship Id="rId96" Type="http://schemas.openxmlformats.org/officeDocument/2006/relationships/presProps" Target="presProps.xml"/><Relationship Id="rId97" Type="http://schemas.openxmlformats.org/officeDocument/2006/relationships/viewProps" Target="viewProps.xml"/><Relationship Id="rId98" Type="http://schemas.openxmlformats.org/officeDocument/2006/relationships/theme" Target="theme/theme1.xml"/><Relationship Id="rId9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1" Type="http://schemas.openxmlformats.org/officeDocument/2006/relationships/image" Target="../media/image81.emf"/><Relationship Id="rId2" Type="http://schemas.openxmlformats.org/officeDocument/2006/relationships/image" Target="../media/image8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Relationship Id="rId2" Type="http://schemas.openxmlformats.org/officeDocument/2006/relationships/image" Target="../media/image87.emf"/><Relationship Id="rId3" Type="http://schemas.openxmlformats.org/officeDocument/2006/relationships/image" Target="../media/image8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4" Type="http://schemas.openxmlformats.org/officeDocument/2006/relationships/image" Target="../media/image93.wmf"/><Relationship Id="rId1" Type="http://schemas.openxmlformats.org/officeDocument/2006/relationships/image" Target="../media/image90.emf"/><Relationship Id="rId2" Type="http://schemas.openxmlformats.org/officeDocument/2006/relationships/image" Target="../media/image9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Relationship Id="rId2" Type="http://schemas.openxmlformats.org/officeDocument/2006/relationships/image" Target="../media/image111.emf"/><Relationship Id="rId3" Type="http://schemas.openxmlformats.org/officeDocument/2006/relationships/image" Target="../media/image11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4" Type="http://schemas.openxmlformats.org/officeDocument/2006/relationships/image" Target="../media/image137.emf"/><Relationship Id="rId5" Type="http://schemas.openxmlformats.org/officeDocument/2006/relationships/image" Target="../media/image138.emf"/><Relationship Id="rId6" Type="http://schemas.openxmlformats.org/officeDocument/2006/relationships/image" Target="../media/image139.emf"/><Relationship Id="rId1" Type="http://schemas.openxmlformats.org/officeDocument/2006/relationships/image" Target="../media/image134.emf"/><Relationship Id="rId2" Type="http://schemas.openxmlformats.org/officeDocument/2006/relationships/image" Target="../media/image13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" Type="http://schemas.openxmlformats.org/officeDocument/2006/relationships/image" Target="../media/image21.emf"/><Relationship Id="rId2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w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DEF92-71C1-4145-B174-C78733BCF20D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98961-8FB0-894A-95CB-6B62B6157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800080"/>
              </a:buClr>
            </a:pPr>
            <a:fld id="{C6487FB4-1673-8D4B-B190-0B5A9EFD08B5}" type="slidenum">
              <a:rPr lang="en-US">
                <a:solidFill>
                  <a:prstClr val="black"/>
                </a:solidFill>
              </a:rPr>
              <a:pPr>
                <a:buClr>
                  <a:srgbClr val="800080"/>
                </a:buClr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1519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474" indent="-281721" defTabSz="721519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 marL="1126884" indent="-225377" defTabSz="721519"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577637" indent="-225377" defTabSz="721519"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28391" indent="-225377" defTabSz="721519"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479144" indent="-225377" defTabSz="7215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29898" indent="-225377" defTabSz="7215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380651" indent="-225377" defTabSz="7215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31405" indent="-225377" defTabSz="7215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buClr>
                <a:srgbClr val="800080"/>
              </a:buClr>
            </a:pPr>
            <a:fld id="{744CE417-57DB-1548-98BC-5D5B5A8EB4EC}" type="slidenum">
              <a:rPr lang="en-US" sz="1000">
                <a:solidFill>
                  <a:prstClr val="black"/>
                </a:solidFill>
                <a:cs typeface="Arial" charset="0"/>
              </a:rPr>
              <a:pPr>
                <a:buClr>
                  <a:srgbClr val="800080"/>
                </a:buClr>
              </a:pPr>
              <a:t>10</a:t>
            </a:fld>
            <a:endParaRPr lang="en-US" sz="10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1519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474" indent="-281721" defTabSz="721519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 marL="1126884" indent="-225377" defTabSz="721519"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577637" indent="-225377" defTabSz="721519"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28391" indent="-225377" defTabSz="721519"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479144" indent="-225377" defTabSz="7215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29898" indent="-225377" defTabSz="7215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380651" indent="-225377" defTabSz="7215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31405" indent="-225377" defTabSz="7215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buClr>
                <a:srgbClr val="800080"/>
              </a:buClr>
            </a:pPr>
            <a:fld id="{391FA11E-AD53-8747-ADBF-DDE7FD9A54FF}" type="slidenum">
              <a:rPr lang="en-US" sz="1000">
                <a:solidFill>
                  <a:prstClr val="black"/>
                </a:solidFill>
                <a:cs typeface="Arial" charset="0"/>
              </a:rPr>
              <a:pPr>
                <a:buClr>
                  <a:srgbClr val="800080"/>
                </a:buClr>
              </a:pPr>
              <a:t>11</a:t>
            </a:fld>
            <a:endParaRPr lang="en-US" sz="10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1519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2474" indent="-281721" defTabSz="721519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 marL="1126884" indent="-225377" defTabSz="721519"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577637" indent="-225377" defTabSz="721519"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28391" indent="-225377" defTabSz="721519"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479144" indent="-225377" defTabSz="7215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29898" indent="-225377" defTabSz="7215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380651" indent="-225377" defTabSz="7215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31405" indent="-225377" defTabSz="72151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buClr>
                <a:srgbClr val="800080"/>
              </a:buClr>
            </a:pPr>
            <a:fld id="{B92B6459-833B-5848-965C-D789C049B9E7}" type="slidenum">
              <a:rPr lang="en-US" sz="1000">
                <a:solidFill>
                  <a:prstClr val="black"/>
                </a:solidFill>
                <a:cs typeface="Arial" charset="0"/>
              </a:rPr>
              <a:pPr>
                <a:buClr>
                  <a:srgbClr val="800080"/>
                </a:buClr>
              </a:pPr>
              <a:t>12</a:t>
            </a:fld>
            <a:endParaRPr lang="en-US" sz="10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9A1EC1-40F8-3346-AC3B-56EDDDA79DCA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81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30632-4D91-4944-B840-CFF9AFA9661A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18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59F41-F922-8346-8B42-C2866ADBF6F7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182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840D7-A789-EB47-9C1F-E30498F09BBE}" type="slidenum">
              <a:rPr lang="en-US"/>
              <a:pPr/>
              <a:t>73</a:t>
            </a:fld>
            <a:endParaRPr lang="en-US"/>
          </a:p>
        </p:txBody>
      </p:sp>
      <p:sp>
        <p:nvSpPr>
          <p:cNvPr id="230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0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4" y="4343085"/>
            <a:ext cx="5028994" cy="4114169"/>
          </a:xfrm>
        </p:spPr>
        <p:txBody>
          <a:bodyPr/>
          <a:lstStyle/>
          <a:p>
            <a:pPr defTabSz="901507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05236F-8610-8F4A-A2A8-283C6D4B747E}" type="slidenum">
              <a:rPr lang="en-US"/>
              <a:pPr/>
              <a:t>76</a:t>
            </a:fld>
            <a:endParaRPr lang="en-US"/>
          </a:p>
        </p:txBody>
      </p:sp>
      <p:sp>
        <p:nvSpPr>
          <p:cNvPr id="4833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 about spectral distribution function, area is intensity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253-423B-0646-A775-3B02F227AA63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9870-C3B0-B144-9C8D-CF88BB20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5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253-423B-0646-A775-3B02F227AA63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9870-C3B0-B144-9C8D-CF88BB20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5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253-423B-0646-A775-3B02F227AA63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9870-C3B0-B144-9C8D-CF88BB20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06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86250" cy="498951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143000"/>
            <a:ext cx="4287838" cy="498951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8461A5-52A3-6B47-9B79-9AFF4EBAA3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87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86250" cy="498951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250" y="1143000"/>
            <a:ext cx="4287838" cy="24177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7250" y="3713163"/>
            <a:ext cx="4287838" cy="241935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0CB502-F2A6-4D4B-B5BC-E1CD28BA91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4286250" cy="24177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250" y="1143000"/>
            <a:ext cx="4287838" cy="24177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713163"/>
            <a:ext cx="4286250" cy="241935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7250" y="3713163"/>
            <a:ext cx="4287838" cy="241935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F73E12-83A3-394E-8F70-7D310F06B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87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" y="2819400"/>
            <a:ext cx="8305800" cy="213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D0C1B2-32B9-3346-B6F4-E198625E3EAF}" type="slidenum">
              <a:rPr lang="en-US">
                <a:solidFill>
                  <a:srgbClr val="1C1C1C"/>
                </a:solidFill>
              </a:rPr>
              <a:pPr/>
              <a:t>‹#›</a:t>
            </a:fld>
            <a:endParaRPr lang="en-US">
              <a:solidFill>
                <a:srgbClr val="1C1C1C"/>
              </a:solidFill>
            </a:endParaRPr>
          </a:p>
        </p:txBody>
      </p:sp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858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564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D041E-9158-794A-B001-15B0ED5CCE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98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8343E-090F-A544-9590-DF5B54E32A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50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8625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143000"/>
            <a:ext cx="4287838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7D576-D0C6-9647-953C-92322C39B0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12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5D7D7-3563-D942-9C30-970E2D9984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2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253-423B-0646-A775-3B02F227AA63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9870-C3B0-B144-9C8D-CF88BB20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8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324E0-DD1A-B944-9412-E95D11F44F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75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45718-B147-8441-9D1C-54DA42F5ED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46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0D9E8-5BF8-914A-BCBE-6DE23F7219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50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B708-D889-2E41-84FB-AD80B82336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90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6F204-9908-944D-980D-D05B5FE1A0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81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598011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598011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D6100-3A50-FD4A-9A23-054E3BA289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39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86250" cy="498951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250" y="1143000"/>
            <a:ext cx="4287838" cy="24177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7250" y="3713163"/>
            <a:ext cx="4287838" cy="241935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0CB502-F2A6-4D4B-B5BC-E1CD28BA91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62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86250" cy="498951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143000"/>
            <a:ext cx="4287838" cy="498951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8461A5-52A3-6B47-9B79-9AFF4EBAA3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81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4286250" cy="24177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250" y="1143000"/>
            <a:ext cx="4287838" cy="24177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713163"/>
            <a:ext cx="4286250" cy="241935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7250" y="3713163"/>
            <a:ext cx="4287838" cy="241935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F73E12-83A3-394E-8F70-7D310F06BB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05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" y="2819400"/>
            <a:ext cx="8305800" cy="213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1C1C1C"/>
              </a:solidFill>
            </a:endParaRP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D0C1B2-32B9-3346-B6F4-E198625E3EAF}" type="slidenum">
              <a:rPr lang="en-US">
                <a:solidFill>
                  <a:srgbClr val="1C1C1C"/>
                </a:solidFill>
              </a:rPr>
              <a:pPr/>
              <a:t>‹#›</a:t>
            </a:fld>
            <a:endParaRPr lang="en-US">
              <a:solidFill>
                <a:srgbClr val="1C1C1C"/>
              </a:solidFill>
            </a:endParaRPr>
          </a:p>
        </p:txBody>
      </p:sp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858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4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253-423B-0646-A775-3B02F227AA63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9870-C3B0-B144-9C8D-CF88BB20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17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D041E-9158-794A-B001-15B0ED5CCE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59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8343E-090F-A544-9590-DF5B54E32A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15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8625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143000"/>
            <a:ext cx="4287838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7D576-D0C6-9647-953C-92322C39B0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25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5D7D7-3563-D942-9C30-970E2D9984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02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324E0-DD1A-B944-9412-E95D11F44F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45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45718-B147-8441-9D1C-54DA42F5ED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27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0D9E8-5BF8-914A-BCBE-6DE23F7219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63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B708-D889-2E41-84FB-AD80B82336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89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6F204-9908-944D-980D-D05B5FE1A0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87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598011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598011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D6100-3A50-FD4A-9A23-054E3BA289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2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253-423B-0646-A775-3B02F227AA63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9870-C3B0-B144-9C8D-CF88BB20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80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86250" cy="498951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250" y="1143000"/>
            <a:ext cx="4287838" cy="24177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7250" y="3713163"/>
            <a:ext cx="4287838" cy="241935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0CB502-F2A6-4D4B-B5BC-E1CD28BA91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87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86250" cy="498951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143000"/>
            <a:ext cx="4287838" cy="498951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8461A5-52A3-6B47-9B79-9AFF4EBAA3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7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4286250" cy="24177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250" y="1143000"/>
            <a:ext cx="4287838" cy="24177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713163"/>
            <a:ext cx="4286250" cy="241935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7250" y="3713163"/>
            <a:ext cx="4287838" cy="241935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F73E12-83A3-394E-8F70-7D310F06BB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4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253-423B-0646-A775-3B02F227AA63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9870-C3B0-B144-9C8D-CF88BB20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253-423B-0646-A775-3B02F227AA63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9870-C3B0-B144-9C8D-CF88BB20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2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253-423B-0646-A775-3B02F227AA63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9870-C3B0-B144-9C8D-CF88BB20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4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253-423B-0646-A775-3B02F227AA63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9870-C3B0-B144-9C8D-CF88BB20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8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253-423B-0646-A775-3B02F227AA63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9870-C3B0-B144-9C8D-CF88BB20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DC253-423B-0646-A775-3B02F227AA63}" type="datetimeFigureOut">
              <a:rPr lang="en-US" smtClean="0"/>
              <a:t>2016-04-11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E9870-C3B0-B144-9C8D-CF88BB20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7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26488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>
                <a:latin typeface="Tahoma" charset="0"/>
              </a:defRPr>
            </a:lvl1pPr>
          </a:lstStyle>
          <a:p>
            <a:pPr defTabSz="914400" fontAlgn="base"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defRPr sz="1400">
                <a:latin typeface="Tahoma" charset="0"/>
              </a:defRPr>
            </a:lvl1pPr>
          </a:lstStyle>
          <a:p>
            <a:pPr defTabSz="914400" fontAlgn="base"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>
                <a:latin typeface="Tahoma" charset="0"/>
              </a:defRPr>
            </a:lvl1pPr>
          </a:lstStyle>
          <a:p>
            <a:pPr defTabSz="914400" fontAlgn="base">
              <a:spcAft>
                <a:spcPct val="0"/>
              </a:spcAft>
            </a:pPr>
            <a:fld id="{30A09DBB-997E-1D4C-AFC7-38AC559343F1}" type="slidenum">
              <a:rPr lang="en-US">
                <a:solidFill>
                  <a:srgbClr val="000000"/>
                </a:solidFill>
                <a:ea typeface="ＭＳ Ｐゴシック" charset="0"/>
                <a:cs typeface="Arial" charset="0"/>
              </a:rPr>
              <a:pPr defTabSz="914400"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6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26488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>
                <a:latin typeface="Tahoma" charset="0"/>
              </a:defRPr>
            </a:lvl1pPr>
          </a:lstStyle>
          <a:p>
            <a:pPr defTabSz="914400" fontAlgn="base"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defRPr sz="1400">
                <a:latin typeface="Tahoma" charset="0"/>
              </a:defRPr>
            </a:lvl1pPr>
          </a:lstStyle>
          <a:p>
            <a:pPr defTabSz="914400" fontAlgn="base"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>
                <a:latin typeface="Tahoma" charset="0"/>
              </a:defRPr>
            </a:lvl1pPr>
          </a:lstStyle>
          <a:p>
            <a:pPr defTabSz="914400" fontAlgn="base">
              <a:spcAft>
                <a:spcPct val="0"/>
              </a:spcAft>
            </a:pPr>
            <a:fld id="{30A09DBB-997E-1D4C-AFC7-38AC559343F1}" type="slidenum">
              <a:rPr lang="en-US">
                <a:solidFill>
                  <a:srgbClr val="000000"/>
                </a:solidFill>
                <a:ea typeface="ＭＳ Ｐゴシック" charset="0"/>
                <a:cs typeface="Arial" charset="0"/>
              </a:rPr>
              <a:pPr defTabSz="914400"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2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oleObject" Target="../embeddings/oleObject6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oleObject" Target="../embeddings/oleObject7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9.w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20" Type="http://schemas.openxmlformats.org/officeDocument/2006/relationships/image" Target="../media/image29.emf"/><Relationship Id="rId10" Type="http://schemas.openxmlformats.org/officeDocument/2006/relationships/image" Target="../media/image24.wmf"/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5.w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26.w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27.e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28.emf"/><Relationship Id="rId19" Type="http://schemas.openxmlformats.org/officeDocument/2006/relationships/oleObject" Target="../embeddings/oleObject2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0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34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35.emf"/><Relationship Id="rId15" Type="http://schemas.openxmlformats.org/officeDocument/2006/relationships/oleObject" Target="../embeddings/oleObject29.bin"/><Relationship Id="rId16" Type="http://schemas.openxmlformats.org/officeDocument/2006/relationships/image" Target="../media/image36.emf"/><Relationship Id="rId17" Type="http://schemas.openxmlformats.org/officeDocument/2006/relationships/oleObject" Target="../embeddings/oleObject30.bin"/><Relationship Id="rId18" Type="http://schemas.openxmlformats.org/officeDocument/2006/relationships/image" Target="../media/image3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0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2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oleObject" Target="../embeddings/oleObject31.bin"/><Relationship Id="rId7" Type="http://schemas.openxmlformats.org/officeDocument/2006/relationships/image" Target="../media/image38.e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3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43.e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4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46.emf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8" Type="http://schemas.openxmlformats.org/officeDocument/2006/relationships/oleObject" Target="../embeddings/oleObject34.bin"/><Relationship Id="rId9" Type="http://schemas.openxmlformats.org/officeDocument/2006/relationships/image" Target="../media/image47.emf"/><Relationship Id="rId10" Type="http://schemas.openxmlformats.org/officeDocument/2006/relationships/oleObject" Target="../embeddings/oleObject35.bin"/><Relationship Id="rId11" Type="http://schemas.openxmlformats.org/officeDocument/2006/relationships/image" Target="../media/image4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jpeg"/><Relationship Id="rId5" Type="http://schemas.openxmlformats.org/officeDocument/2006/relationships/hyperlink" Target="http://mrl.nyu.edu/~perlin/planet/" TargetMode="External"/><Relationship Id="rId6" Type="http://schemas.openxmlformats.org/officeDocument/2006/relationships/hyperlink" Target="http://www.noisemachine.com/talk1" TargetMode="External"/><Relationship Id="rId7" Type="http://schemas.openxmlformats.org/officeDocument/2006/relationships/hyperlink" Target="http://freespace.virgin.net/hugo.elias/models/m_perlin.htm" TargetMode="External"/><Relationship Id="rId8" Type="http://schemas.openxmlformats.org/officeDocument/2006/relationships/hyperlink" Target="http://www.robo-murito.net/code/perlin-noise-math-faq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4" Type="http://schemas.openxmlformats.org/officeDocument/2006/relationships/image" Target="../media/image76.jpeg"/><Relationship Id="rId5" Type="http://schemas.openxmlformats.org/officeDocument/2006/relationships/image" Target="../media/image77.jpeg"/><Relationship Id="rId6" Type="http://schemas.openxmlformats.org/officeDocument/2006/relationships/image" Target="../media/image78.jpeg"/><Relationship Id="rId7" Type="http://schemas.openxmlformats.org/officeDocument/2006/relationships/image" Target="../media/image79.jpeg"/><Relationship Id="rId8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0.bin"/><Relationship Id="rId12" Type="http://schemas.openxmlformats.org/officeDocument/2006/relationships/image" Target="../media/image8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6.bin"/><Relationship Id="rId4" Type="http://schemas.openxmlformats.org/officeDocument/2006/relationships/image" Target="../media/image81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82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83.e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84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86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87.emf"/><Relationship Id="rId7" Type="http://schemas.openxmlformats.org/officeDocument/2006/relationships/image" Target="../media/image89.emf"/><Relationship Id="rId8" Type="http://schemas.openxmlformats.org/officeDocument/2006/relationships/oleObject" Target="../embeddings/Microsoft_Equation3.bin"/><Relationship Id="rId9" Type="http://schemas.openxmlformats.org/officeDocument/2006/relationships/image" Target="../media/image8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90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91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92.e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93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110.emf"/><Relationship Id="rId6" Type="http://schemas.openxmlformats.org/officeDocument/2006/relationships/oleObject" Target="../embeddings/Microsoft_Equation5.bin"/><Relationship Id="rId7" Type="http://schemas.openxmlformats.org/officeDocument/2006/relationships/image" Target="../media/image111.emf"/><Relationship Id="rId8" Type="http://schemas.openxmlformats.org/officeDocument/2006/relationships/oleObject" Target="../embeddings/Microsoft_Equation6.bin"/><Relationship Id="rId9" Type="http://schemas.openxmlformats.org/officeDocument/2006/relationships/image" Target="../media/image112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11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6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jpeg"/><Relationship Id="rId3" Type="http://schemas.openxmlformats.org/officeDocument/2006/relationships/image" Target="../media/image11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4" Type="http://schemas.openxmlformats.org/officeDocument/2006/relationships/image" Target="../media/image131.jpe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/Relationships>
</file>

<file path=ppt/slides/_rels/slide8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image" Target="../media/image138.emf"/><Relationship Id="rId13" Type="http://schemas.openxmlformats.org/officeDocument/2006/relationships/oleObject" Target="../embeddings/oleObject53.bin"/><Relationship Id="rId14" Type="http://schemas.openxmlformats.org/officeDocument/2006/relationships/image" Target="../media/image13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134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135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136.e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137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140.emf"/><Relationship Id="rId5" Type="http://schemas.openxmlformats.org/officeDocument/2006/relationships/image" Target="../media/image141.jpe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emf"/><Relationship Id="rId3" Type="http://schemas.openxmlformats.org/officeDocument/2006/relationships/image" Target="../media/image14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5181600"/>
            <a:ext cx="9144000" cy="9906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http://www.ugrad.cs.ubc.ca/~cs314/</a:t>
            </a:r>
            <a:r>
              <a:rPr lang="en-US" dirty="0" smtClean="0"/>
              <a:t>Vjan2016</a:t>
            </a:r>
            <a:endParaRPr lang="en-US" dirty="0"/>
          </a:p>
          <a:p>
            <a:pPr marL="0" indent="0" algn="ctr">
              <a:buFontTx/>
              <a:buNone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2133600"/>
          </a:xfrm>
        </p:spPr>
        <p:txBody>
          <a:bodyPr/>
          <a:lstStyle/>
          <a:p>
            <a:r>
              <a:rPr lang="en-US" dirty="0"/>
              <a:t>Final </a:t>
            </a:r>
            <a:r>
              <a:rPr lang="en-US" dirty="0" smtClean="0"/>
              <a:t>Review 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85800" y="12192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University of British Columbia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CPSC 314 Computer Graphics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Jan-Apr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2016</a:t>
            </a:r>
            <a:endParaRPr lang="en-US" sz="32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Tamara Munzner</a:t>
            </a:r>
          </a:p>
        </p:txBody>
      </p:sp>
    </p:spTree>
    <p:extLst>
      <p:ext uri="{BB962C8B-B14F-4D97-AF65-F5344CB8AC3E}">
        <p14:creationId xmlns:p14="http://schemas.microsoft.com/office/powerpoint/2010/main" val="758314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964A662-BB72-2F46-B595-17DD337BCD8C}" type="slidenum">
              <a:rPr lang="en-US" sz="1400">
                <a:solidFill>
                  <a:srgbClr val="000000"/>
                </a:solidFill>
                <a:latin typeface="Tahoma" charset="0"/>
                <a:cs typeface="Arial" charset="0"/>
              </a:rPr>
              <a:pPr/>
              <a:t>10</a:t>
            </a:fld>
            <a:endParaRPr lang="en-US" sz="140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Review: Projective </a:t>
            </a:r>
            <a:r>
              <a:rPr lang="en-US" dirty="0">
                <a:latin typeface="Arial" charset="0"/>
                <a:ea typeface="ＭＳ Ｐゴシック" charset="0"/>
              </a:rPr>
              <a:t>Rendering Pipeline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2863" y="4110038"/>
            <a:ext cx="5757863" cy="2389187"/>
          </a:xfrm>
        </p:spPr>
        <p:txBody>
          <a:bodyPr/>
          <a:lstStyle/>
          <a:p>
            <a:pPr marL="457200" lvl="1" indent="-342900" eaLnBrk="1" hangingPunct="1"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  <a:cs typeface="Arial" charset="0"/>
              </a:rPr>
              <a:t>OCS - object coordinate system</a:t>
            </a:r>
            <a:br>
              <a:rPr lang="en-US" sz="2000">
                <a:latin typeface="Arial" charset="0"/>
                <a:cs typeface="Arial" charset="0"/>
              </a:rPr>
            </a:br>
            <a:endParaRPr lang="en-US" sz="2000">
              <a:latin typeface="Arial" charset="0"/>
              <a:cs typeface="Arial" charset="0"/>
            </a:endParaRPr>
          </a:p>
          <a:p>
            <a:pPr marL="457200" lvl="1" indent="-342900" eaLnBrk="1" hangingPunct="1"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  <a:cs typeface="Arial" charset="0"/>
              </a:rPr>
              <a:t>WCS - world coordinate system </a:t>
            </a:r>
            <a:br>
              <a:rPr lang="en-US" sz="2000">
                <a:latin typeface="Arial" charset="0"/>
                <a:cs typeface="Arial" charset="0"/>
              </a:rPr>
            </a:br>
            <a:endParaRPr lang="en-US" sz="2000">
              <a:latin typeface="Arial" charset="0"/>
              <a:cs typeface="Arial" charset="0"/>
            </a:endParaRPr>
          </a:p>
          <a:p>
            <a:pPr marL="457200" lvl="1" indent="-342900" eaLnBrk="1" hangingPunct="1"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  <a:cs typeface="Arial" charset="0"/>
              </a:rPr>
              <a:t>VCS - viewing coordinate system </a:t>
            </a:r>
            <a:br>
              <a:rPr lang="en-US" sz="2000">
                <a:latin typeface="Arial" charset="0"/>
                <a:cs typeface="Arial" charset="0"/>
              </a:rPr>
            </a:br>
            <a:endParaRPr lang="en-US" sz="2000">
              <a:latin typeface="Arial" charset="0"/>
              <a:cs typeface="Arial" charset="0"/>
            </a:endParaRPr>
          </a:p>
          <a:p>
            <a:pPr marL="457200" lvl="1" indent="-342900" eaLnBrk="1" hangingPunct="1"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  <a:cs typeface="Arial" charset="0"/>
              </a:rPr>
              <a:t>CCS - clipping coordinate system </a:t>
            </a:r>
            <a:br>
              <a:rPr lang="en-US" sz="2000">
                <a:latin typeface="Arial" charset="0"/>
                <a:cs typeface="Arial" charset="0"/>
              </a:rPr>
            </a:br>
            <a:endParaRPr lang="en-US" sz="2000">
              <a:latin typeface="Arial" charset="0"/>
              <a:cs typeface="Arial" charset="0"/>
            </a:endParaRPr>
          </a:p>
          <a:p>
            <a:pPr marL="457200" lvl="1" indent="-342900" eaLnBrk="1" hangingPunct="1"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  <a:cs typeface="Arial" charset="0"/>
              </a:rPr>
              <a:t>NDCS - normalized device coordinate system</a:t>
            </a:r>
            <a:br>
              <a:rPr lang="en-US" sz="2000">
                <a:latin typeface="Arial" charset="0"/>
                <a:cs typeface="Arial" charset="0"/>
              </a:rPr>
            </a:br>
            <a:endParaRPr lang="en-US" sz="2000">
              <a:latin typeface="Arial" charset="0"/>
              <a:cs typeface="Arial" charset="0"/>
            </a:endParaRPr>
          </a:p>
          <a:p>
            <a:pPr marL="457200" lvl="1" indent="-342900" eaLnBrk="1" hangingPunct="1"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  <a:cs typeface="Arial" charset="0"/>
              </a:rPr>
              <a:t>DCS - device coordinate system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50340" name="Text Box 4"/>
          <p:cNvSpPr txBox="1">
            <a:spLocks noChangeArrowheads="1"/>
          </p:cNvSpPr>
          <p:nvPr/>
        </p:nvSpPr>
        <p:spPr bwMode="auto">
          <a:xfrm>
            <a:off x="63500" y="2060575"/>
            <a:ext cx="8445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OCS</a:t>
            </a:r>
          </a:p>
        </p:txBody>
      </p:sp>
      <p:sp>
        <p:nvSpPr>
          <p:cNvPr id="1550341" name="Text Box 5"/>
          <p:cNvSpPr txBox="1">
            <a:spLocks noChangeArrowheads="1"/>
          </p:cNvSpPr>
          <p:nvPr/>
        </p:nvSpPr>
        <p:spPr bwMode="auto">
          <a:xfrm>
            <a:off x="2298700" y="2012950"/>
            <a:ext cx="8953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WCS</a:t>
            </a:r>
          </a:p>
        </p:txBody>
      </p:sp>
      <p:sp>
        <p:nvSpPr>
          <p:cNvPr id="1550342" name="Text Box 6"/>
          <p:cNvSpPr txBox="1">
            <a:spLocks noChangeArrowheads="1"/>
          </p:cNvSpPr>
          <p:nvPr/>
        </p:nvSpPr>
        <p:spPr bwMode="auto">
          <a:xfrm>
            <a:off x="4832350" y="2006600"/>
            <a:ext cx="81121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VCS</a:t>
            </a:r>
          </a:p>
        </p:txBody>
      </p:sp>
      <p:sp>
        <p:nvSpPr>
          <p:cNvPr id="1550343" name="Text Box 7"/>
          <p:cNvSpPr txBox="1">
            <a:spLocks noChangeArrowheads="1"/>
          </p:cNvSpPr>
          <p:nvPr/>
        </p:nvSpPr>
        <p:spPr bwMode="auto">
          <a:xfrm>
            <a:off x="7740650" y="3187700"/>
            <a:ext cx="82708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CCS</a:t>
            </a:r>
          </a:p>
        </p:txBody>
      </p:sp>
      <p:sp>
        <p:nvSpPr>
          <p:cNvPr id="1550344" name="Text Box 8"/>
          <p:cNvSpPr txBox="1">
            <a:spLocks noChangeArrowheads="1"/>
          </p:cNvSpPr>
          <p:nvPr/>
        </p:nvSpPr>
        <p:spPr bwMode="auto">
          <a:xfrm>
            <a:off x="7642225" y="4532313"/>
            <a:ext cx="10477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NDCS</a:t>
            </a:r>
          </a:p>
        </p:txBody>
      </p:sp>
      <p:sp>
        <p:nvSpPr>
          <p:cNvPr id="1550345" name="Text Box 9"/>
          <p:cNvSpPr txBox="1">
            <a:spLocks noChangeArrowheads="1"/>
          </p:cNvSpPr>
          <p:nvPr/>
        </p:nvSpPr>
        <p:spPr bwMode="auto">
          <a:xfrm>
            <a:off x="7720013" y="5849938"/>
            <a:ext cx="827087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DCS</a:t>
            </a:r>
          </a:p>
        </p:txBody>
      </p:sp>
      <p:grpSp>
        <p:nvGrpSpPr>
          <p:cNvPr id="19467" name="Group 10"/>
          <p:cNvGrpSpPr>
            <a:grpSpLocks/>
          </p:cNvGrpSpPr>
          <p:nvPr/>
        </p:nvGrpSpPr>
        <p:grpSpPr bwMode="auto">
          <a:xfrm>
            <a:off x="588963" y="2374900"/>
            <a:ext cx="1965325" cy="711200"/>
            <a:chOff x="134" y="1585"/>
            <a:chExt cx="1238" cy="448"/>
          </a:xfrm>
        </p:grpSpPr>
        <p:sp>
          <p:nvSpPr>
            <p:cNvPr id="1550347" name="Text Box 11"/>
            <p:cNvSpPr txBox="1">
              <a:spLocks noChangeArrowheads="1"/>
            </p:cNvSpPr>
            <p:nvPr/>
          </p:nvSpPr>
          <p:spPr bwMode="auto">
            <a:xfrm>
              <a:off x="134" y="1585"/>
              <a:ext cx="1132" cy="40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3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r>
                <a: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modeling</a:t>
              </a:r>
            </a:p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r>
                <a: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transformation</a:t>
              </a:r>
            </a:p>
          </p:txBody>
        </p:sp>
        <p:sp>
          <p:nvSpPr>
            <p:cNvPr id="19508" name="Rectangle 12"/>
            <p:cNvSpPr>
              <a:spLocks noChangeArrowheads="1"/>
            </p:cNvSpPr>
            <p:nvPr/>
          </p:nvSpPr>
          <p:spPr bwMode="auto">
            <a:xfrm>
              <a:off x="136" y="1626"/>
              <a:ext cx="1236" cy="40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9468" name="Group 13"/>
          <p:cNvGrpSpPr>
            <a:grpSpLocks/>
          </p:cNvGrpSpPr>
          <p:nvPr/>
        </p:nvGrpSpPr>
        <p:grpSpPr bwMode="auto">
          <a:xfrm>
            <a:off x="3017838" y="2374900"/>
            <a:ext cx="1962150" cy="711200"/>
            <a:chOff x="1613" y="1578"/>
            <a:chExt cx="1236" cy="448"/>
          </a:xfrm>
        </p:grpSpPr>
        <p:sp>
          <p:nvSpPr>
            <p:cNvPr id="1550350" name="Text Box 14"/>
            <p:cNvSpPr txBox="1">
              <a:spLocks noChangeArrowheads="1"/>
            </p:cNvSpPr>
            <p:nvPr/>
          </p:nvSpPr>
          <p:spPr bwMode="auto">
            <a:xfrm>
              <a:off x="1615" y="1578"/>
              <a:ext cx="1132" cy="40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3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r>
                <a: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viewing</a:t>
              </a:r>
            </a:p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r>
                <a: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transformation</a:t>
              </a:r>
            </a:p>
          </p:txBody>
        </p:sp>
        <p:sp>
          <p:nvSpPr>
            <p:cNvPr id="19506" name="Rectangle 15"/>
            <p:cNvSpPr>
              <a:spLocks noChangeArrowheads="1"/>
            </p:cNvSpPr>
            <p:nvPr/>
          </p:nvSpPr>
          <p:spPr bwMode="auto">
            <a:xfrm>
              <a:off x="1613" y="1619"/>
              <a:ext cx="1236" cy="40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550352" name="Text Box 16"/>
          <p:cNvSpPr txBox="1">
            <a:spLocks noChangeArrowheads="1"/>
          </p:cNvSpPr>
          <p:nvPr/>
        </p:nvSpPr>
        <p:spPr bwMode="auto">
          <a:xfrm>
            <a:off x="5565775" y="2305050"/>
            <a:ext cx="179705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projection</a:t>
            </a:r>
          </a:p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transformation</a:t>
            </a:r>
          </a:p>
        </p:txBody>
      </p:sp>
      <p:sp>
        <p:nvSpPr>
          <p:cNvPr id="19470" name="Rectangle 17"/>
          <p:cNvSpPr>
            <a:spLocks noChangeArrowheads="1"/>
          </p:cNvSpPr>
          <p:nvPr/>
        </p:nvSpPr>
        <p:spPr bwMode="auto">
          <a:xfrm>
            <a:off x="5537200" y="2376488"/>
            <a:ext cx="1962150" cy="646112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55000"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19471" name="Group 18"/>
          <p:cNvGrpSpPr>
            <a:grpSpLocks/>
          </p:cNvGrpSpPr>
          <p:nvPr/>
        </p:nvGrpSpPr>
        <p:grpSpPr bwMode="auto">
          <a:xfrm>
            <a:off x="5770563" y="3584575"/>
            <a:ext cx="1625600" cy="714375"/>
            <a:chOff x="4440" y="1566"/>
            <a:chExt cx="1024" cy="450"/>
          </a:xfrm>
        </p:grpSpPr>
        <p:sp>
          <p:nvSpPr>
            <p:cNvPr id="1550355" name="Text Box 19"/>
            <p:cNvSpPr txBox="1">
              <a:spLocks noChangeArrowheads="1"/>
            </p:cNvSpPr>
            <p:nvPr/>
          </p:nvSpPr>
          <p:spPr bwMode="auto">
            <a:xfrm>
              <a:off x="4892" y="1566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defRPr/>
              </a:pPr>
              <a:endPara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/>
              </a:endParaRPr>
            </a:p>
          </p:txBody>
        </p:sp>
        <p:sp>
          <p:nvSpPr>
            <p:cNvPr id="19504" name="Rectangle 20"/>
            <p:cNvSpPr>
              <a:spLocks noChangeArrowheads="1"/>
            </p:cNvSpPr>
            <p:nvPr/>
          </p:nvSpPr>
          <p:spPr bwMode="auto">
            <a:xfrm>
              <a:off x="4440" y="1609"/>
              <a:ext cx="1024" cy="40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9472" name="Group 21"/>
          <p:cNvGrpSpPr>
            <a:grpSpLocks/>
          </p:cNvGrpSpPr>
          <p:nvPr/>
        </p:nvGrpSpPr>
        <p:grpSpPr bwMode="auto">
          <a:xfrm>
            <a:off x="5643563" y="4894263"/>
            <a:ext cx="1962150" cy="676275"/>
            <a:chOff x="4259" y="2322"/>
            <a:chExt cx="1236" cy="426"/>
          </a:xfrm>
        </p:grpSpPr>
        <p:sp>
          <p:nvSpPr>
            <p:cNvPr id="1550358" name="Text Box 22"/>
            <p:cNvSpPr txBox="1">
              <a:spLocks noChangeArrowheads="1"/>
            </p:cNvSpPr>
            <p:nvPr/>
          </p:nvSpPr>
          <p:spPr bwMode="auto">
            <a:xfrm>
              <a:off x="4268" y="2322"/>
              <a:ext cx="1132" cy="40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3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r>
                <a: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viewport</a:t>
              </a:r>
            </a:p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r>
                <a: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transformation</a:t>
              </a:r>
            </a:p>
          </p:txBody>
        </p:sp>
        <p:sp>
          <p:nvSpPr>
            <p:cNvPr id="19502" name="Rectangle 23"/>
            <p:cNvSpPr>
              <a:spLocks noChangeArrowheads="1"/>
            </p:cNvSpPr>
            <p:nvPr/>
          </p:nvSpPr>
          <p:spPr bwMode="auto">
            <a:xfrm>
              <a:off x="4259" y="2341"/>
              <a:ext cx="1236" cy="40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9473" name="Line 24"/>
          <p:cNvSpPr>
            <a:spLocks noChangeShapeType="1"/>
          </p:cNvSpPr>
          <p:nvPr/>
        </p:nvSpPr>
        <p:spPr bwMode="auto">
          <a:xfrm flipV="1">
            <a:off x="214313" y="2744788"/>
            <a:ext cx="361950" cy="476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474" name="Line 25"/>
          <p:cNvSpPr>
            <a:spLocks noChangeShapeType="1"/>
          </p:cNvSpPr>
          <p:nvPr/>
        </p:nvSpPr>
        <p:spPr bwMode="auto">
          <a:xfrm flipV="1">
            <a:off x="2571750" y="2744788"/>
            <a:ext cx="4191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475" name="Line 26"/>
          <p:cNvSpPr>
            <a:spLocks noChangeShapeType="1"/>
          </p:cNvSpPr>
          <p:nvPr/>
        </p:nvSpPr>
        <p:spPr bwMode="auto">
          <a:xfrm flipV="1">
            <a:off x="5000625" y="2749550"/>
            <a:ext cx="519113" cy="47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476" name="Line 27"/>
          <p:cNvSpPr>
            <a:spLocks noChangeShapeType="1"/>
          </p:cNvSpPr>
          <p:nvPr/>
        </p:nvSpPr>
        <p:spPr bwMode="auto">
          <a:xfrm>
            <a:off x="6491288" y="3028950"/>
            <a:ext cx="0" cy="6334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477" name="Line 28"/>
          <p:cNvSpPr>
            <a:spLocks noChangeShapeType="1"/>
          </p:cNvSpPr>
          <p:nvPr/>
        </p:nvSpPr>
        <p:spPr bwMode="auto">
          <a:xfrm>
            <a:off x="6510338" y="4318000"/>
            <a:ext cx="0" cy="5953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478" name="Line 29"/>
          <p:cNvSpPr>
            <a:spLocks noChangeShapeType="1"/>
          </p:cNvSpPr>
          <p:nvPr/>
        </p:nvSpPr>
        <p:spPr bwMode="auto">
          <a:xfrm>
            <a:off x="6524625" y="5565775"/>
            <a:ext cx="0" cy="4048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50366" name="Text Box 30"/>
          <p:cNvSpPr txBox="1">
            <a:spLocks noChangeArrowheads="1"/>
          </p:cNvSpPr>
          <p:nvPr/>
        </p:nvSpPr>
        <p:spPr bwMode="auto">
          <a:xfrm>
            <a:off x="6118225" y="1952625"/>
            <a:ext cx="18415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defRPr/>
            </a:pPr>
            <a:endParaRPr lang="en-US" sz="1600" b="1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1550367" name="Text Box 31"/>
          <p:cNvSpPr txBox="1">
            <a:spLocks noChangeArrowheads="1"/>
          </p:cNvSpPr>
          <p:nvPr/>
        </p:nvSpPr>
        <p:spPr bwMode="auto">
          <a:xfrm>
            <a:off x="6588125" y="1700213"/>
            <a:ext cx="1404938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1800" b="1">
                <a:solidFill>
                  <a:srgbClr val="C23E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alter w</a:t>
            </a:r>
            <a:r>
              <a:rPr lang="en-US" sz="1600" b="1">
                <a:solidFill>
                  <a:srgbClr val="C23E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1550368" name="Text Box 32"/>
          <p:cNvSpPr txBox="1">
            <a:spLocks noChangeArrowheads="1"/>
          </p:cNvSpPr>
          <p:nvPr/>
        </p:nvSpPr>
        <p:spPr bwMode="auto">
          <a:xfrm>
            <a:off x="6432550" y="3155950"/>
            <a:ext cx="1404938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1800" b="1">
                <a:solidFill>
                  <a:srgbClr val="C23E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/ w</a:t>
            </a:r>
            <a:r>
              <a:rPr lang="en-US" sz="1600" b="1">
                <a:solidFill>
                  <a:srgbClr val="C23E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19482" name="Rectangle 33"/>
          <p:cNvSpPr>
            <a:spLocks noChangeArrowheads="1"/>
          </p:cNvSpPr>
          <p:nvPr/>
        </p:nvSpPr>
        <p:spPr bwMode="auto">
          <a:xfrm>
            <a:off x="61913" y="1600200"/>
            <a:ext cx="10059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object</a:t>
            </a:r>
          </a:p>
        </p:txBody>
      </p:sp>
      <p:sp>
        <p:nvSpPr>
          <p:cNvPr id="19483" name="Rectangle 34"/>
          <p:cNvSpPr>
            <a:spLocks noChangeArrowheads="1"/>
          </p:cNvSpPr>
          <p:nvPr/>
        </p:nvSpPr>
        <p:spPr bwMode="auto">
          <a:xfrm>
            <a:off x="2300288" y="1600200"/>
            <a:ext cx="9329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world</a:t>
            </a:r>
          </a:p>
        </p:txBody>
      </p:sp>
      <p:sp>
        <p:nvSpPr>
          <p:cNvPr id="19484" name="Rectangle 35"/>
          <p:cNvSpPr>
            <a:spLocks noChangeArrowheads="1"/>
          </p:cNvSpPr>
          <p:nvPr/>
        </p:nvSpPr>
        <p:spPr bwMode="auto">
          <a:xfrm>
            <a:off x="4675188" y="1612900"/>
            <a:ext cx="12239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viewing</a:t>
            </a:r>
          </a:p>
        </p:txBody>
      </p:sp>
      <p:sp>
        <p:nvSpPr>
          <p:cNvPr id="19485" name="Rectangle 36"/>
          <p:cNvSpPr>
            <a:spLocks noChangeArrowheads="1"/>
          </p:cNvSpPr>
          <p:nvPr/>
        </p:nvSpPr>
        <p:spPr bwMode="auto">
          <a:xfrm>
            <a:off x="7610475" y="5511800"/>
            <a:ext cx="10743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device</a:t>
            </a:r>
          </a:p>
        </p:txBody>
      </p:sp>
      <p:sp>
        <p:nvSpPr>
          <p:cNvPr id="19486" name="Rectangle 37"/>
          <p:cNvSpPr>
            <a:spLocks noChangeArrowheads="1"/>
          </p:cNvSpPr>
          <p:nvPr/>
        </p:nvSpPr>
        <p:spPr bwMode="auto">
          <a:xfrm>
            <a:off x="7368949" y="3848100"/>
            <a:ext cx="1690036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normalized</a:t>
            </a:r>
          </a:p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device</a:t>
            </a:r>
          </a:p>
        </p:txBody>
      </p:sp>
      <p:sp>
        <p:nvSpPr>
          <p:cNvPr id="19487" name="Rectangle 38"/>
          <p:cNvSpPr>
            <a:spLocks noChangeArrowheads="1"/>
          </p:cNvSpPr>
          <p:nvPr/>
        </p:nvSpPr>
        <p:spPr bwMode="auto">
          <a:xfrm>
            <a:off x="7537450" y="2755900"/>
            <a:ext cx="12283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clipping</a:t>
            </a:r>
          </a:p>
        </p:txBody>
      </p:sp>
      <p:sp>
        <p:nvSpPr>
          <p:cNvPr id="1550375" name="Text Box 39"/>
          <p:cNvSpPr txBox="1">
            <a:spLocks noChangeArrowheads="1"/>
          </p:cNvSpPr>
          <p:nvPr/>
        </p:nvSpPr>
        <p:spPr bwMode="auto">
          <a:xfrm>
            <a:off x="5797550" y="3605213"/>
            <a:ext cx="145415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perspective</a:t>
            </a:r>
          </a:p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division</a:t>
            </a:r>
          </a:p>
        </p:txBody>
      </p:sp>
      <p:sp>
        <p:nvSpPr>
          <p:cNvPr id="1550376" name="Text Box 40"/>
          <p:cNvSpPr txBox="1">
            <a:spLocks noChangeArrowheads="1"/>
          </p:cNvSpPr>
          <p:nvPr/>
        </p:nvSpPr>
        <p:spPr bwMode="auto">
          <a:xfrm>
            <a:off x="939800" y="1238250"/>
            <a:ext cx="1593850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1800" b="1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scene.add(x)</a:t>
            </a:r>
          </a:p>
        </p:txBody>
      </p:sp>
      <p:sp>
        <p:nvSpPr>
          <p:cNvPr id="1550377" name="Text Box 41"/>
          <p:cNvSpPr txBox="1">
            <a:spLocks noChangeArrowheads="1"/>
          </p:cNvSpPr>
          <p:nvPr/>
        </p:nvSpPr>
        <p:spPr bwMode="auto">
          <a:xfrm>
            <a:off x="57150" y="3051175"/>
            <a:ext cx="2809875" cy="922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1800" b="1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m.makeTranlation(x,y,z)</a:t>
            </a:r>
          </a:p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1800" b="1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m.makeRotation(a,x,y,z)</a:t>
            </a:r>
          </a:p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1800" b="1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x.setMatrix(m)</a:t>
            </a:r>
          </a:p>
        </p:txBody>
      </p:sp>
      <p:sp>
        <p:nvSpPr>
          <p:cNvPr id="1550378" name="Text Box 42"/>
          <p:cNvSpPr txBox="1">
            <a:spLocks noChangeArrowheads="1"/>
          </p:cNvSpPr>
          <p:nvPr/>
        </p:nvSpPr>
        <p:spPr bwMode="auto">
          <a:xfrm>
            <a:off x="2887663" y="3071813"/>
            <a:ext cx="2120900" cy="369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1800" b="1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camera.lookAt(...)</a:t>
            </a:r>
          </a:p>
        </p:txBody>
      </p:sp>
      <p:sp>
        <p:nvSpPr>
          <p:cNvPr id="1550379" name="Text Box 43"/>
          <p:cNvSpPr txBox="1">
            <a:spLocks noChangeArrowheads="1"/>
          </p:cNvSpPr>
          <p:nvPr/>
        </p:nvSpPr>
        <p:spPr bwMode="auto">
          <a:xfrm>
            <a:off x="5624513" y="1500188"/>
            <a:ext cx="3519487" cy="369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1800" b="1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THREE.PerspectiveCamera(...)</a:t>
            </a:r>
          </a:p>
        </p:txBody>
      </p:sp>
      <p:sp>
        <p:nvSpPr>
          <p:cNvPr id="1550380" name="Text Box 44"/>
          <p:cNvSpPr txBox="1">
            <a:spLocks noChangeArrowheads="1"/>
          </p:cNvSpPr>
          <p:nvPr/>
        </p:nvSpPr>
        <p:spPr bwMode="auto">
          <a:xfrm>
            <a:off x="3913188" y="4221163"/>
            <a:ext cx="2257425" cy="646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1800" b="1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canvas.{w,h}</a:t>
            </a:r>
          </a:p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1800" b="1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gl.viewport(x,y,a,b)</a:t>
            </a:r>
          </a:p>
        </p:txBody>
      </p:sp>
      <p:sp>
        <p:nvSpPr>
          <p:cNvPr id="1550381" name="Line 45"/>
          <p:cNvSpPr>
            <a:spLocks noChangeShapeType="1"/>
          </p:cNvSpPr>
          <p:nvPr/>
        </p:nvSpPr>
        <p:spPr bwMode="auto">
          <a:xfrm flipV="1">
            <a:off x="0" y="1420813"/>
            <a:ext cx="722313" cy="311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50382" name="Text Box 46"/>
          <p:cNvSpPr txBox="1">
            <a:spLocks noChangeArrowheads="1"/>
          </p:cNvSpPr>
          <p:nvPr/>
        </p:nvSpPr>
        <p:spPr bwMode="auto">
          <a:xfrm>
            <a:off x="1152525" y="1905000"/>
            <a:ext cx="87788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O2W</a:t>
            </a:r>
          </a:p>
        </p:txBody>
      </p:sp>
      <p:sp>
        <p:nvSpPr>
          <p:cNvPr id="1550383" name="Text Box 47"/>
          <p:cNvSpPr txBox="1">
            <a:spLocks noChangeArrowheads="1"/>
          </p:cNvSpPr>
          <p:nvPr/>
        </p:nvSpPr>
        <p:spPr bwMode="auto">
          <a:xfrm>
            <a:off x="3582988" y="1905000"/>
            <a:ext cx="8445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W2V</a:t>
            </a:r>
          </a:p>
        </p:txBody>
      </p:sp>
      <p:sp>
        <p:nvSpPr>
          <p:cNvPr id="1550384" name="Text Box 48"/>
          <p:cNvSpPr txBox="1">
            <a:spLocks noChangeArrowheads="1"/>
          </p:cNvSpPr>
          <p:nvPr/>
        </p:nvSpPr>
        <p:spPr bwMode="auto">
          <a:xfrm>
            <a:off x="5938838" y="1905000"/>
            <a:ext cx="7778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V2C</a:t>
            </a:r>
          </a:p>
        </p:txBody>
      </p:sp>
      <p:sp>
        <p:nvSpPr>
          <p:cNvPr id="1550385" name="Text Box 49"/>
          <p:cNvSpPr txBox="1">
            <a:spLocks noChangeArrowheads="1"/>
          </p:cNvSpPr>
          <p:nvPr/>
        </p:nvSpPr>
        <p:spPr bwMode="auto">
          <a:xfrm>
            <a:off x="6556375" y="4343400"/>
            <a:ext cx="7937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N2D</a:t>
            </a:r>
          </a:p>
        </p:txBody>
      </p:sp>
      <p:sp>
        <p:nvSpPr>
          <p:cNvPr id="1550386" name="Text Box 50"/>
          <p:cNvSpPr txBox="1">
            <a:spLocks noChangeArrowheads="1"/>
          </p:cNvSpPr>
          <p:nvPr/>
        </p:nvSpPr>
        <p:spPr bwMode="auto">
          <a:xfrm>
            <a:off x="5640388" y="3124200"/>
            <a:ext cx="7937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C2N</a:t>
            </a:r>
          </a:p>
        </p:txBody>
      </p:sp>
      <p:sp>
        <p:nvSpPr>
          <p:cNvPr id="19500" name="Rectangle 51"/>
          <p:cNvSpPr>
            <a:spLocks noChangeArrowheads="1"/>
          </p:cNvSpPr>
          <p:nvPr/>
        </p:nvSpPr>
        <p:spPr bwMode="auto">
          <a:xfrm>
            <a:off x="2801938" y="771525"/>
            <a:ext cx="5734050" cy="76328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 dirty="0">
                <a:solidFill>
                  <a:srgbClr val="009870"/>
                </a:solidFill>
                <a:latin typeface="Arial" charset="0"/>
                <a:ea typeface="ＭＳ Ｐゴシック" charset="0"/>
                <a:cs typeface="Arial" charset="0"/>
              </a:rPr>
              <a:t>following pipeline from top/left to bottom/right: moving object POV</a:t>
            </a:r>
          </a:p>
        </p:txBody>
      </p:sp>
    </p:spTree>
    <p:extLst>
      <p:ext uri="{BB962C8B-B14F-4D97-AF65-F5344CB8AC3E}">
        <p14:creationId xmlns:p14="http://schemas.microsoft.com/office/powerpoint/2010/main" val="235250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0376" grpId="0" autoUpdateAnimBg="0"/>
      <p:bldP spid="1550377" grpId="0" autoUpdateAnimBg="0"/>
      <p:bldP spid="1550378" grpId="0" autoUpdateAnimBg="0"/>
      <p:bldP spid="1550379" grpId="0" autoUpdateAnimBg="0"/>
      <p:bldP spid="1550380" grpId="0" autoUpdateAnimBg="0"/>
      <p:bldP spid="15503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86015ED-CC8E-EB4B-AE4B-9E8F7577A235}" type="slidenum">
              <a:rPr lang="en-US" sz="1400">
                <a:solidFill>
                  <a:srgbClr val="000000"/>
                </a:solidFill>
                <a:latin typeface="Tahoma" charset="0"/>
                <a:cs typeface="Arial" charset="0"/>
              </a:rPr>
              <a:pPr/>
              <a:t>11</a:t>
            </a:fld>
            <a:endParaRPr lang="en-US" sz="140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ea typeface="ＭＳ Ｐゴシック" charset="0"/>
              </a:rPr>
              <a:t>Review: </a:t>
            </a:r>
            <a:r>
              <a:rPr lang="en-CA" dirty="0" err="1" smtClean="0">
                <a:latin typeface="Arial" charset="0"/>
                <a:ea typeface="ＭＳ Ｐゴシック" charset="0"/>
              </a:rPr>
              <a:t>WebGL</a:t>
            </a:r>
            <a:r>
              <a:rPr lang="en-CA" dirty="0" smtClean="0">
                <a:latin typeface="Arial" charset="0"/>
                <a:ea typeface="ＭＳ Ｐゴシック" charset="0"/>
              </a:rPr>
              <a:t> </a:t>
            </a:r>
            <a:r>
              <a:rPr lang="en-CA" dirty="0">
                <a:latin typeface="Arial" charset="0"/>
                <a:ea typeface="ＭＳ Ｐゴシック" charset="0"/>
              </a:rPr>
              <a:t>Example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2662238"/>
            <a:ext cx="8726488" cy="49879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CA" sz="1800" b="1" dirty="0" smtClean="0"/>
          </a:p>
          <a:p>
            <a:pPr eaLnBrk="1" hangingPunct="1">
              <a:buFontTx/>
              <a:buNone/>
              <a:defRPr/>
            </a:pPr>
            <a:r>
              <a:rPr lang="en-US" sz="1800" b="1" dirty="0" err="1"/>
              <a:t>gl.viewport</a:t>
            </a:r>
            <a:r>
              <a:rPr lang="en-US" sz="1800" b="1" dirty="0"/>
              <a:t>(0,0,w,h);</a:t>
            </a:r>
          </a:p>
          <a:p>
            <a:pPr eaLnBrk="1" hangingPunct="1">
              <a:buFontTx/>
              <a:buNone/>
              <a:defRPr/>
            </a:pPr>
            <a:endParaRPr lang="en-CA" sz="1800" b="1" dirty="0" smtClean="0"/>
          </a:p>
          <a:p>
            <a:pPr eaLnBrk="1" hangingPunct="1">
              <a:buFontTx/>
              <a:buNone/>
              <a:defRPr/>
            </a:pPr>
            <a:endParaRPr lang="en-CA" sz="1800" b="1" dirty="0" smtClean="0"/>
          </a:p>
          <a:p>
            <a:pPr eaLnBrk="1" hangingPunct="1">
              <a:buFontTx/>
              <a:buNone/>
              <a:defRPr/>
            </a:pPr>
            <a:r>
              <a:rPr lang="en-CA" sz="1800" b="1" dirty="0" err="1" smtClean="0"/>
              <a:t>THREE.PerspectiveCamera</a:t>
            </a:r>
            <a:r>
              <a:rPr lang="en-CA" sz="1800" b="1" dirty="0" smtClean="0"/>
              <a:t>(view angle, aspect, near, far)</a:t>
            </a:r>
          </a:p>
          <a:p>
            <a:pPr eaLnBrk="1" hangingPunct="1">
              <a:buFontTx/>
              <a:buNone/>
              <a:defRPr/>
            </a:pPr>
            <a:endParaRPr lang="en-CA" sz="1800" b="1" dirty="0">
              <a:latin typeface="Courier New" charset="0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err="1" smtClean="0">
                <a:latin typeface="Courier New" charset="0"/>
              </a:rPr>
              <a:t>u_xformMatrix</a:t>
            </a:r>
            <a:r>
              <a:rPr lang="en-US" sz="1800" b="1" dirty="0" smtClean="0">
                <a:latin typeface="Courier New" charset="0"/>
              </a:rPr>
              <a:t> = Identity()</a:t>
            </a:r>
            <a:endParaRPr lang="en-US" sz="1800" b="1" dirty="0" smtClean="0">
              <a:latin typeface="Courier New" charset="0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latin typeface="Courier New" charset="0"/>
                <a:cs typeface="+mn-cs"/>
              </a:rPr>
              <a:t>gl.uniformMatrix4fv(</a:t>
            </a:r>
            <a:r>
              <a:rPr lang="en-US" sz="1800" b="1" dirty="0" err="1" smtClean="0">
                <a:latin typeface="Courier New" charset="0"/>
                <a:cs typeface="+mn-cs"/>
              </a:rPr>
              <a:t>u_xformMatrix</a:t>
            </a:r>
            <a:r>
              <a:rPr lang="en-US" sz="1800" b="1" dirty="0">
                <a:latin typeface="Courier New" charset="0"/>
                <a:cs typeface="+mn-cs"/>
              </a:rPr>
              <a:t>, false, </a:t>
            </a:r>
            <a:r>
              <a:rPr lang="en-US" sz="1800" b="1" dirty="0" err="1">
                <a:latin typeface="Courier New" charset="0"/>
                <a:cs typeface="+mn-cs"/>
              </a:rPr>
              <a:t>xformMatrix</a:t>
            </a:r>
            <a:r>
              <a:rPr lang="en-US" sz="1800" b="1" dirty="0">
                <a:latin typeface="Courier New" charset="0"/>
                <a:cs typeface="+mn-cs"/>
              </a:rPr>
              <a:t>);</a:t>
            </a:r>
            <a:endParaRPr lang="en-US" sz="1800" b="1" dirty="0" smtClean="0">
              <a:latin typeface="Courier New" charset="0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latin typeface="Courier New" charset="0"/>
                <a:cs typeface="+mn-cs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CA" sz="1800" b="1" dirty="0" err="1" smtClean="0"/>
              <a:t>torsoGeometry.applyMatrix</a:t>
            </a:r>
            <a:r>
              <a:rPr lang="en-CA" sz="1800" b="1" dirty="0" smtClean="0"/>
              <a:t>(</a:t>
            </a:r>
            <a:r>
              <a:rPr lang="en-US" sz="1800" b="1" dirty="0" err="1">
                <a:latin typeface="Courier New" charset="0"/>
              </a:rPr>
              <a:t>u_xformMatrix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CA" sz="1800" b="1" dirty="0" smtClean="0"/>
              <a:t>);</a:t>
            </a:r>
          </a:p>
          <a:p>
            <a:pPr eaLnBrk="1" hangingPunct="1">
              <a:buFontTx/>
              <a:buNone/>
              <a:defRPr/>
            </a:pPr>
            <a:r>
              <a:rPr lang="en-CA" sz="1800" b="1" dirty="0" err="1"/>
              <a:t>var</a:t>
            </a:r>
            <a:r>
              <a:rPr lang="en-CA" sz="1800" b="1" dirty="0"/>
              <a:t> torso = new </a:t>
            </a:r>
            <a:r>
              <a:rPr lang="en-CA" sz="1800" b="1" dirty="0" err="1" smtClean="0"/>
              <a:t>THREE.Mesh</a:t>
            </a:r>
            <a:r>
              <a:rPr lang="en-CA" sz="1800" b="1" dirty="0" smtClean="0"/>
              <a:t>(</a:t>
            </a:r>
            <a:r>
              <a:rPr lang="en-CA" sz="1800" b="1" dirty="0" err="1" smtClean="0"/>
              <a:t>torsoGeometry,normalMaterial</a:t>
            </a:r>
            <a:r>
              <a:rPr lang="en-CA" sz="1800" b="1" dirty="0" smtClean="0"/>
              <a:t>);</a:t>
            </a:r>
          </a:p>
          <a:p>
            <a:pPr eaLnBrk="1" hangingPunct="1">
              <a:buFontTx/>
              <a:buNone/>
              <a:defRPr/>
            </a:pPr>
            <a:r>
              <a:rPr lang="en-CA" sz="1800" b="1" dirty="0" err="1"/>
              <a:t>scene.add</a:t>
            </a:r>
            <a:r>
              <a:rPr lang="en-CA" sz="1800" b="1" dirty="0"/>
              <a:t>(torso);</a:t>
            </a:r>
            <a:endParaRPr lang="en-CA" sz="1800" b="1" dirty="0" smtClean="0"/>
          </a:p>
        </p:txBody>
      </p:sp>
      <p:sp>
        <p:nvSpPr>
          <p:cNvPr id="1552389" name="Text Box 5"/>
          <p:cNvSpPr txBox="1">
            <a:spLocks noChangeArrowheads="1"/>
          </p:cNvSpPr>
          <p:nvPr/>
        </p:nvSpPr>
        <p:spPr bwMode="auto">
          <a:xfrm>
            <a:off x="1333500" y="1447800"/>
            <a:ext cx="87788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O2W</a:t>
            </a:r>
          </a:p>
        </p:txBody>
      </p:sp>
      <p:sp>
        <p:nvSpPr>
          <p:cNvPr id="1552390" name="Text Box 6"/>
          <p:cNvSpPr txBox="1">
            <a:spLocks noChangeArrowheads="1"/>
          </p:cNvSpPr>
          <p:nvPr/>
        </p:nvSpPr>
        <p:spPr bwMode="auto">
          <a:xfrm>
            <a:off x="5013325" y="1549400"/>
            <a:ext cx="81121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VCS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769938" y="1917700"/>
            <a:ext cx="1965325" cy="711200"/>
            <a:chOff x="134" y="1585"/>
            <a:chExt cx="1238" cy="448"/>
          </a:xfrm>
        </p:grpSpPr>
        <p:sp>
          <p:nvSpPr>
            <p:cNvPr id="1552392" name="Text Box 8"/>
            <p:cNvSpPr txBox="1">
              <a:spLocks noChangeArrowheads="1"/>
            </p:cNvSpPr>
            <p:nvPr/>
          </p:nvSpPr>
          <p:spPr bwMode="auto">
            <a:xfrm>
              <a:off x="134" y="1585"/>
              <a:ext cx="1132" cy="40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3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r>
                <a: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modeling</a:t>
              </a:r>
            </a:p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r>
                <a: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transformation</a:t>
              </a:r>
            </a:p>
          </p:txBody>
        </p:sp>
        <p:sp>
          <p:nvSpPr>
            <p:cNvPr id="21537" name="Rectangle 9"/>
            <p:cNvSpPr>
              <a:spLocks noChangeArrowheads="1"/>
            </p:cNvSpPr>
            <p:nvPr/>
          </p:nvSpPr>
          <p:spPr bwMode="auto">
            <a:xfrm>
              <a:off x="136" y="1626"/>
              <a:ext cx="1236" cy="40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1512" name="Group 10"/>
          <p:cNvGrpSpPr>
            <a:grpSpLocks/>
          </p:cNvGrpSpPr>
          <p:nvPr/>
        </p:nvGrpSpPr>
        <p:grpSpPr bwMode="auto">
          <a:xfrm>
            <a:off x="3198813" y="1917700"/>
            <a:ext cx="1962150" cy="711200"/>
            <a:chOff x="1613" y="1578"/>
            <a:chExt cx="1236" cy="448"/>
          </a:xfrm>
        </p:grpSpPr>
        <p:sp>
          <p:nvSpPr>
            <p:cNvPr id="1552395" name="Text Box 11"/>
            <p:cNvSpPr txBox="1">
              <a:spLocks noChangeArrowheads="1"/>
            </p:cNvSpPr>
            <p:nvPr/>
          </p:nvSpPr>
          <p:spPr bwMode="auto">
            <a:xfrm>
              <a:off x="1615" y="1578"/>
              <a:ext cx="1132" cy="40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3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r>
                <a: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viewing</a:t>
              </a:r>
            </a:p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r>
                <a: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transformation</a:t>
              </a:r>
            </a:p>
          </p:txBody>
        </p:sp>
        <p:sp>
          <p:nvSpPr>
            <p:cNvPr id="21535" name="Rectangle 12"/>
            <p:cNvSpPr>
              <a:spLocks noChangeArrowheads="1"/>
            </p:cNvSpPr>
            <p:nvPr/>
          </p:nvSpPr>
          <p:spPr bwMode="auto">
            <a:xfrm>
              <a:off x="1613" y="1619"/>
              <a:ext cx="1236" cy="40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1513" name="Group 13"/>
          <p:cNvGrpSpPr>
            <a:grpSpLocks/>
          </p:cNvGrpSpPr>
          <p:nvPr/>
        </p:nvGrpSpPr>
        <p:grpSpPr bwMode="auto">
          <a:xfrm>
            <a:off x="5718175" y="1847850"/>
            <a:ext cx="1962150" cy="717550"/>
            <a:chOff x="3064" y="1578"/>
            <a:chExt cx="1236" cy="452"/>
          </a:xfrm>
        </p:grpSpPr>
        <p:sp>
          <p:nvSpPr>
            <p:cNvPr id="1552398" name="Text Box 14"/>
            <p:cNvSpPr txBox="1">
              <a:spLocks noChangeArrowheads="1"/>
            </p:cNvSpPr>
            <p:nvPr/>
          </p:nvSpPr>
          <p:spPr bwMode="auto">
            <a:xfrm>
              <a:off x="3082" y="1578"/>
              <a:ext cx="1132" cy="40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3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r>
                <a: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projection</a:t>
              </a:r>
            </a:p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r>
                <a: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 charset="0"/>
                </a:rPr>
                <a:t>transformation</a:t>
              </a:r>
            </a:p>
          </p:txBody>
        </p:sp>
        <p:sp>
          <p:nvSpPr>
            <p:cNvPr id="21533" name="Rectangle 15"/>
            <p:cNvSpPr>
              <a:spLocks noChangeArrowheads="1"/>
            </p:cNvSpPr>
            <p:nvPr/>
          </p:nvSpPr>
          <p:spPr bwMode="auto">
            <a:xfrm>
              <a:off x="3064" y="1623"/>
              <a:ext cx="1236" cy="40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1514" name="Line 16"/>
          <p:cNvSpPr>
            <a:spLocks noChangeShapeType="1"/>
          </p:cNvSpPr>
          <p:nvPr/>
        </p:nvSpPr>
        <p:spPr bwMode="auto">
          <a:xfrm flipV="1">
            <a:off x="395288" y="2287588"/>
            <a:ext cx="361950" cy="476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515" name="Line 17"/>
          <p:cNvSpPr>
            <a:spLocks noChangeShapeType="1"/>
          </p:cNvSpPr>
          <p:nvPr/>
        </p:nvSpPr>
        <p:spPr bwMode="auto">
          <a:xfrm flipV="1">
            <a:off x="2752725" y="2287588"/>
            <a:ext cx="4191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516" name="Line 18"/>
          <p:cNvSpPr>
            <a:spLocks noChangeShapeType="1"/>
          </p:cNvSpPr>
          <p:nvPr/>
        </p:nvSpPr>
        <p:spPr bwMode="auto">
          <a:xfrm flipV="1">
            <a:off x="5181600" y="2292350"/>
            <a:ext cx="519113" cy="47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52403" name="Text Box 19"/>
          <p:cNvSpPr txBox="1">
            <a:spLocks noChangeArrowheads="1"/>
          </p:cNvSpPr>
          <p:nvPr/>
        </p:nvSpPr>
        <p:spPr bwMode="auto">
          <a:xfrm>
            <a:off x="6299200" y="1495425"/>
            <a:ext cx="18415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defRPr/>
            </a:pPr>
            <a:endParaRPr lang="en-US" sz="1600" b="1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21518" name="Rectangle 20"/>
          <p:cNvSpPr>
            <a:spLocks noChangeArrowheads="1"/>
          </p:cNvSpPr>
          <p:nvPr/>
        </p:nvSpPr>
        <p:spPr bwMode="auto">
          <a:xfrm>
            <a:off x="242888" y="1143000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object</a:t>
            </a:r>
          </a:p>
        </p:txBody>
      </p:sp>
      <p:sp>
        <p:nvSpPr>
          <p:cNvPr id="21519" name="Rectangle 21"/>
          <p:cNvSpPr>
            <a:spLocks noChangeArrowheads="1"/>
          </p:cNvSpPr>
          <p:nvPr/>
        </p:nvSpPr>
        <p:spPr bwMode="auto">
          <a:xfrm>
            <a:off x="2481263" y="1143000"/>
            <a:ext cx="91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world</a:t>
            </a:r>
          </a:p>
        </p:txBody>
      </p:sp>
      <p:sp>
        <p:nvSpPr>
          <p:cNvPr id="21520" name="Rectangle 22"/>
          <p:cNvSpPr>
            <a:spLocks noChangeArrowheads="1"/>
          </p:cNvSpPr>
          <p:nvPr/>
        </p:nvSpPr>
        <p:spPr bwMode="auto">
          <a:xfrm>
            <a:off x="4856163" y="1155700"/>
            <a:ext cx="120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viewing</a:t>
            </a:r>
          </a:p>
        </p:txBody>
      </p:sp>
      <p:sp>
        <p:nvSpPr>
          <p:cNvPr id="1552407" name="Text Box 23"/>
          <p:cNvSpPr txBox="1">
            <a:spLocks noChangeArrowheads="1"/>
          </p:cNvSpPr>
          <p:nvPr/>
        </p:nvSpPr>
        <p:spPr bwMode="auto">
          <a:xfrm>
            <a:off x="3763963" y="1447800"/>
            <a:ext cx="8445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W2V</a:t>
            </a:r>
          </a:p>
        </p:txBody>
      </p:sp>
      <p:sp>
        <p:nvSpPr>
          <p:cNvPr id="1552408" name="Text Box 24"/>
          <p:cNvSpPr txBox="1">
            <a:spLocks noChangeArrowheads="1"/>
          </p:cNvSpPr>
          <p:nvPr/>
        </p:nvSpPr>
        <p:spPr bwMode="auto">
          <a:xfrm>
            <a:off x="6432550" y="1447800"/>
            <a:ext cx="7778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V2C</a:t>
            </a:r>
          </a:p>
        </p:txBody>
      </p:sp>
      <p:sp>
        <p:nvSpPr>
          <p:cNvPr id="1552409" name="Text Box 25"/>
          <p:cNvSpPr txBox="1">
            <a:spLocks noChangeArrowheads="1"/>
          </p:cNvSpPr>
          <p:nvPr/>
        </p:nvSpPr>
        <p:spPr bwMode="auto">
          <a:xfrm>
            <a:off x="2517775" y="1600200"/>
            <a:ext cx="8953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WCS</a:t>
            </a:r>
          </a:p>
        </p:txBody>
      </p:sp>
      <p:sp>
        <p:nvSpPr>
          <p:cNvPr id="1552411" name="Text Box 27"/>
          <p:cNvSpPr txBox="1">
            <a:spLocks noChangeArrowheads="1"/>
          </p:cNvSpPr>
          <p:nvPr/>
        </p:nvSpPr>
        <p:spPr bwMode="auto">
          <a:xfrm>
            <a:off x="0" y="5372100"/>
            <a:ext cx="101441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OCS1</a:t>
            </a:r>
          </a:p>
        </p:txBody>
      </p:sp>
      <p:sp>
        <p:nvSpPr>
          <p:cNvPr id="1552412" name="Text Box 28"/>
          <p:cNvSpPr txBox="1">
            <a:spLocks noChangeArrowheads="1"/>
          </p:cNvSpPr>
          <p:nvPr/>
        </p:nvSpPr>
        <p:spPr bwMode="auto">
          <a:xfrm>
            <a:off x="60325" y="4699000"/>
            <a:ext cx="8953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WCS</a:t>
            </a:r>
          </a:p>
        </p:txBody>
      </p:sp>
      <p:sp>
        <p:nvSpPr>
          <p:cNvPr id="1552413" name="Text Box 29"/>
          <p:cNvSpPr txBox="1">
            <a:spLocks noChangeArrowheads="1"/>
          </p:cNvSpPr>
          <p:nvPr/>
        </p:nvSpPr>
        <p:spPr bwMode="auto">
          <a:xfrm>
            <a:off x="101600" y="3721100"/>
            <a:ext cx="81121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VCS</a:t>
            </a:r>
          </a:p>
        </p:txBody>
      </p:sp>
      <p:sp>
        <p:nvSpPr>
          <p:cNvPr id="1552416" name="Text Box 32"/>
          <p:cNvSpPr txBox="1">
            <a:spLocks noChangeArrowheads="1"/>
          </p:cNvSpPr>
          <p:nvPr/>
        </p:nvSpPr>
        <p:spPr bwMode="auto">
          <a:xfrm>
            <a:off x="7893050" y="1536700"/>
            <a:ext cx="82708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CCS</a:t>
            </a:r>
          </a:p>
        </p:txBody>
      </p:sp>
      <p:sp>
        <p:nvSpPr>
          <p:cNvPr id="21528" name="Rectangle 33"/>
          <p:cNvSpPr>
            <a:spLocks noChangeArrowheads="1"/>
          </p:cNvSpPr>
          <p:nvPr/>
        </p:nvSpPr>
        <p:spPr bwMode="auto">
          <a:xfrm>
            <a:off x="7677150" y="11938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clipping</a:t>
            </a:r>
          </a:p>
        </p:txBody>
      </p:sp>
      <p:sp>
        <p:nvSpPr>
          <p:cNvPr id="1552418" name="Text Box 34"/>
          <p:cNvSpPr txBox="1">
            <a:spLocks noChangeArrowheads="1"/>
          </p:cNvSpPr>
          <p:nvPr/>
        </p:nvSpPr>
        <p:spPr bwMode="auto">
          <a:xfrm>
            <a:off x="158750" y="2641600"/>
            <a:ext cx="82708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CCS</a:t>
            </a:r>
          </a:p>
        </p:txBody>
      </p:sp>
      <p:sp>
        <p:nvSpPr>
          <p:cNvPr id="1552419" name="Text Box 35"/>
          <p:cNvSpPr txBox="1">
            <a:spLocks noChangeArrowheads="1"/>
          </p:cNvSpPr>
          <p:nvPr/>
        </p:nvSpPr>
        <p:spPr bwMode="auto">
          <a:xfrm>
            <a:off x="269875" y="1600200"/>
            <a:ext cx="8445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OCS</a:t>
            </a:r>
          </a:p>
        </p:txBody>
      </p:sp>
      <p:sp>
        <p:nvSpPr>
          <p:cNvPr id="21531" name="Rectangle 37"/>
          <p:cNvSpPr>
            <a:spLocks noChangeArrowheads="1"/>
          </p:cNvSpPr>
          <p:nvPr/>
        </p:nvSpPr>
        <p:spPr bwMode="auto">
          <a:xfrm>
            <a:off x="0" y="735013"/>
            <a:ext cx="9251950" cy="4308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009870"/>
                </a:solidFill>
                <a:latin typeface="Arial" charset="0"/>
                <a:ea typeface="ＭＳ Ｐゴシック" charset="0"/>
                <a:cs typeface="Arial" charset="0"/>
              </a:rPr>
              <a:t>go back from end of pipeline to beginning: coord frame POV!</a:t>
            </a:r>
          </a:p>
        </p:txBody>
      </p:sp>
    </p:spTree>
    <p:extLst>
      <p:ext uri="{BB962C8B-B14F-4D97-AF65-F5344CB8AC3E}">
        <p14:creationId xmlns:p14="http://schemas.microsoft.com/office/powerpoint/2010/main" val="173156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43ADBF4-E2C4-754C-83AA-3F84BCDE8C4F}" type="slidenum">
              <a:rPr lang="en-US" sz="1400">
                <a:solidFill>
                  <a:srgbClr val="000000"/>
                </a:solidFill>
                <a:latin typeface="Tahoma" charset="0"/>
                <a:cs typeface="Arial" charset="0"/>
              </a:rPr>
              <a:pPr/>
              <a:t>12</a:t>
            </a:fld>
            <a:endParaRPr lang="en-US" sz="140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553412" name="Text Box 4"/>
          <p:cNvSpPr txBox="1">
            <a:spLocks noChangeArrowheads="1"/>
          </p:cNvSpPr>
          <p:nvPr/>
        </p:nvSpPr>
        <p:spPr bwMode="auto">
          <a:xfrm>
            <a:off x="3230563" y="3395663"/>
            <a:ext cx="10477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NDCS</a:t>
            </a:r>
          </a:p>
        </p:txBody>
      </p:sp>
      <p:sp>
        <p:nvSpPr>
          <p:cNvPr id="23556" name="Rectangle 20"/>
          <p:cNvSpPr>
            <a:spLocks noChangeArrowheads="1"/>
          </p:cNvSpPr>
          <p:nvPr/>
        </p:nvSpPr>
        <p:spPr bwMode="auto">
          <a:xfrm>
            <a:off x="4278313" y="5757863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object</a:t>
            </a:r>
          </a:p>
        </p:txBody>
      </p:sp>
      <p:sp>
        <p:nvSpPr>
          <p:cNvPr id="23557" name="Rectangle 21"/>
          <p:cNvSpPr>
            <a:spLocks noChangeArrowheads="1"/>
          </p:cNvSpPr>
          <p:nvPr/>
        </p:nvSpPr>
        <p:spPr bwMode="auto">
          <a:xfrm>
            <a:off x="4257675" y="4945063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world</a:t>
            </a:r>
          </a:p>
        </p:txBody>
      </p:sp>
      <p:sp>
        <p:nvSpPr>
          <p:cNvPr id="23558" name="Rectangle 22"/>
          <p:cNvSpPr>
            <a:spLocks noChangeArrowheads="1"/>
          </p:cNvSpPr>
          <p:nvPr/>
        </p:nvSpPr>
        <p:spPr bwMode="auto">
          <a:xfrm>
            <a:off x="4257675" y="4157663"/>
            <a:ext cx="120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viewing</a:t>
            </a:r>
          </a:p>
        </p:txBody>
      </p:sp>
      <p:sp>
        <p:nvSpPr>
          <p:cNvPr id="1553435" name="Text Box 27"/>
          <p:cNvSpPr txBox="1">
            <a:spLocks noChangeArrowheads="1"/>
          </p:cNvSpPr>
          <p:nvPr/>
        </p:nvSpPr>
        <p:spPr bwMode="auto">
          <a:xfrm>
            <a:off x="3332163" y="5757863"/>
            <a:ext cx="8445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OCS</a:t>
            </a:r>
          </a:p>
        </p:txBody>
      </p:sp>
      <p:sp>
        <p:nvSpPr>
          <p:cNvPr id="1553436" name="Text Box 28"/>
          <p:cNvSpPr txBox="1">
            <a:spLocks noChangeArrowheads="1"/>
          </p:cNvSpPr>
          <p:nvPr/>
        </p:nvSpPr>
        <p:spPr bwMode="auto">
          <a:xfrm>
            <a:off x="3286125" y="4919663"/>
            <a:ext cx="8953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WCS</a:t>
            </a:r>
          </a:p>
        </p:txBody>
      </p:sp>
      <p:sp>
        <p:nvSpPr>
          <p:cNvPr id="1553437" name="Text Box 29"/>
          <p:cNvSpPr txBox="1">
            <a:spLocks noChangeArrowheads="1"/>
          </p:cNvSpPr>
          <p:nvPr/>
        </p:nvSpPr>
        <p:spPr bwMode="auto">
          <a:xfrm>
            <a:off x="3348038" y="4157663"/>
            <a:ext cx="81121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VCS</a:t>
            </a:r>
          </a:p>
        </p:txBody>
      </p:sp>
      <p:sp>
        <p:nvSpPr>
          <p:cNvPr id="1553438" name="Text Box 30"/>
          <p:cNvSpPr txBox="1">
            <a:spLocks noChangeArrowheads="1"/>
          </p:cNvSpPr>
          <p:nvPr/>
        </p:nvSpPr>
        <p:spPr bwMode="auto">
          <a:xfrm>
            <a:off x="7727950" y="4541838"/>
            <a:ext cx="8445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W2V</a:t>
            </a:r>
          </a:p>
        </p:txBody>
      </p:sp>
      <p:sp>
        <p:nvSpPr>
          <p:cNvPr id="1553439" name="Text Box 31"/>
          <p:cNvSpPr txBox="1">
            <a:spLocks noChangeArrowheads="1"/>
          </p:cNvSpPr>
          <p:nvPr/>
        </p:nvSpPr>
        <p:spPr bwMode="auto">
          <a:xfrm>
            <a:off x="7710488" y="5380038"/>
            <a:ext cx="877887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O2W</a:t>
            </a:r>
          </a:p>
        </p:txBody>
      </p:sp>
      <p:sp>
        <p:nvSpPr>
          <p:cNvPr id="23564" name="Rectangle 36"/>
          <p:cNvSpPr>
            <a:spLocks noChangeArrowheads="1"/>
          </p:cNvSpPr>
          <p:nvPr/>
        </p:nvSpPr>
        <p:spPr bwMode="auto">
          <a:xfrm>
            <a:off x="207963" y="908050"/>
            <a:ext cx="4724400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read down: transforming between coordinate frames, from frame A to frame B</a:t>
            </a:r>
          </a:p>
        </p:txBody>
      </p:sp>
      <p:sp>
        <p:nvSpPr>
          <p:cNvPr id="1553445" name="Text Box 37"/>
          <p:cNvSpPr txBox="1">
            <a:spLocks noChangeArrowheads="1"/>
          </p:cNvSpPr>
          <p:nvPr/>
        </p:nvSpPr>
        <p:spPr bwMode="auto">
          <a:xfrm>
            <a:off x="7847013" y="3779838"/>
            <a:ext cx="7778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V2N</a:t>
            </a:r>
          </a:p>
        </p:txBody>
      </p:sp>
      <p:sp>
        <p:nvSpPr>
          <p:cNvPr id="1553446" name="Text Box 38"/>
          <p:cNvSpPr txBox="1">
            <a:spLocks noChangeArrowheads="1"/>
          </p:cNvSpPr>
          <p:nvPr/>
        </p:nvSpPr>
        <p:spPr bwMode="auto">
          <a:xfrm>
            <a:off x="3332163" y="2633663"/>
            <a:ext cx="827087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DCS</a:t>
            </a:r>
          </a:p>
        </p:txBody>
      </p:sp>
      <p:sp>
        <p:nvSpPr>
          <p:cNvPr id="23567" name="Rectangle 39"/>
          <p:cNvSpPr>
            <a:spLocks noChangeArrowheads="1"/>
          </p:cNvSpPr>
          <p:nvPr/>
        </p:nvSpPr>
        <p:spPr bwMode="auto">
          <a:xfrm>
            <a:off x="4360863" y="3395663"/>
            <a:ext cx="2640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normalized device</a:t>
            </a:r>
          </a:p>
        </p:txBody>
      </p:sp>
      <p:sp>
        <p:nvSpPr>
          <p:cNvPr id="23568" name="Rectangle 40"/>
          <p:cNvSpPr>
            <a:spLocks noChangeArrowheads="1"/>
          </p:cNvSpPr>
          <p:nvPr/>
        </p:nvSpPr>
        <p:spPr bwMode="auto">
          <a:xfrm>
            <a:off x="4314825" y="2670175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display</a:t>
            </a:r>
          </a:p>
        </p:txBody>
      </p:sp>
      <p:sp>
        <p:nvSpPr>
          <p:cNvPr id="23569" name="Rectangle 42"/>
          <p:cNvSpPr>
            <a:spLocks noChangeArrowheads="1"/>
          </p:cNvSpPr>
          <p:nvPr/>
        </p:nvSpPr>
        <p:spPr bwMode="auto">
          <a:xfrm>
            <a:off x="4495800" y="914400"/>
            <a:ext cx="4648200" cy="1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read up: transforming points, up from frame B 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coords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to frame A 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coords</a:t>
            </a:r>
            <a:endParaRPr lang="en-US" sz="2400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570" name="Line 43"/>
          <p:cNvSpPr>
            <a:spLocks noChangeShapeType="1"/>
          </p:cNvSpPr>
          <p:nvPr/>
        </p:nvSpPr>
        <p:spPr bwMode="auto">
          <a:xfrm>
            <a:off x="762000" y="2713038"/>
            <a:ext cx="0" cy="3544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571" name="Line 44"/>
          <p:cNvSpPr>
            <a:spLocks noChangeShapeType="1"/>
          </p:cNvSpPr>
          <p:nvPr/>
        </p:nvSpPr>
        <p:spPr bwMode="auto">
          <a:xfrm flipV="1">
            <a:off x="7467600" y="2633663"/>
            <a:ext cx="0" cy="3748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53453" name="Text Box 45"/>
          <p:cNvSpPr txBox="1">
            <a:spLocks noChangeArrowheads="1"/>
          </p:cNvSpPr>
          <p:nvPr/>
        </p:nvSpPr>
        <p:spPr bwMode="auto">
          <a:xfrm>
            <a:off x="1371600" y="4513263"/>
            <a:ext cx="8445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V2W</a:t>
            </a:r>
          </a:p>
        </p:txBody>
      </p:sp>
      <p:sp>
        <p:nvSpPr>
          <p:cNvPr id="1553454" name="Text Box 46"/>
          <p:cNvSpPr txBox="1">
            <a:spLocks noChangeArrowheads="1"/>
          </p:cNvSpPr>
          <p:nvPr/>
        </p:nvSpPr>
        <p:spPr bwMode="auto">
          <a:xfrm>
            <a:off x="1371600" y="5376863"/>
            <a:ext cx="87788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W2O</a:t>
            </a:r>
          </a:p>
        </p:txBody>
      </p:sp>
      <p:sp>
        <p:nvSpPr>
          <p:cNvPr id="1553455" name="Text Box 47"/>
          <p:cNvSpPr txBox="1">
            <a:spLocks noChangeArrowheads="1"/>
          </p:cNvSpPr>
          <p:nvPr/>
        </p:nvSpPr>
        <p:spPr bwMode="auto">
          <a:xfrm>
            <a:off x="1479550" y="3700463"/>
            <a:ext cx="7778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N2V</a:t>
            </a:r>
          </a:p>
        </p:txBody>
      </p:sp>
      <p:sp>
        <p:nvSpPr>
          <p:cNvPr id="1553456" name="Text Box 48"/>
          <p:cNvSpPr txBox="1">
            <a:spLocks noChangeArrowheads="1"/>
          </p:cNvSpPr>
          <p:nvPr/>
        </p:nvSpPr>
        <p:spPr bwMode="auto">
          <a:xfrm>
            <a:off x="1465263" y="2973388"/>
            <a:ext cx="7937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D2N</a:t>
            </a:r>
          </a:p>
        </p:txBody>
      </p:sp>
      <p:sp>
        <p:nvSpPr>
          <p:cNvPr id="1553457" name="Text Box 49"/>
          <p:cNvSpPr txBox="1">
            <a:spLocks noChangeArrowheads="1"/>
          </p:cNvSpPr>
          <p:nvPr/>
        </p:nvSpPr>
        <p:spPr bwMode="auto">
          <a:xfrm>
            <a:off x="7810500" y="2941638"/>
            <a:ext cx="7937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N2D</a:t>
            </a:r>
          </a:p>
        </p:txBody>
      </p:sp>
      <p:sp>
        <p:nvSpPr>
          <p:cNvPr id="23577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ea typeface="ＭＳ Ｐゴシック" charset="0"/>
              </a:rPr>
              <a:t>Review: </a:t>
            </a:r>
            <a:r>
              <a:rPr lang="en-CA" dirty="0" err="1" smtClean="0">
                <a:latin typeface="Arial" charset="0"/>
                <a:ea typeface="ＭＳ Ｐゴシック" charset="0"/>
              </a:rPr>
              <a:t>Coord</a:t>
            </a:r>
            <a:r>
              <a:rPr lang="en-CA" dirty="0" smtClean="0">
                <a:latin typeface="Arial" charset="0"/>
                <a:ea typeface="ＭＳ Ｐゴシック" charset="0"/>
              </a:rPr>
              <a:t> </a:t>
            </a:r>
            <a:r>
              <a:rPr lang="en-CA" dirty="0">
                <a:latin typeface="Arial" charset="0"/>
                <a:ea typeface="ＭＳ Ｐゴシック" charset="0"/>
              </a:rPr>
              <a:t>Sys: Frame </a:t>
            </a:r>
            <a:r>
              <a:rPr lang="en-CA" dirty="0" err="1">
                <a:latin typeface="Arial" charset="0"/>
                <a:ea typeface="ＭＳ Ｐゴシック" charset="0"/>
              </a:rPr>
              <a:t>vs</a:t>
            </a:r>
            <a:r>
              <a:rPr lang="en-CA" dirty="0">
                <a:latin typeface="Arial" charset="0"/>
                <a:ea typeface="ＭＳ Ｐゴシック" charset="0"/>
              </a:rPr>
              <a:t> Point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250825" y="2205038"/>
            <a:ext cx="3018775" cy="430887"/>
          </a:xfrm>
          <a:prstGeom prst="rect">
            <a:avLst/>
          </a:prstGeom>
          <a:noFill/>
          <a:ln w="28575" cmpd="sng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defRPr/>
            </a:pPr>
            <a:r>
              <a:rPr lang="en-US" b="1" dirty="0" smtClean="0">
                <a:solidFill>
                  <a:srgbClr val="00987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GL command order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5638800" y="6396038"/>
            <a:ext cx="3413125" cy="485775"/>
          </a:xfrm>
          <a:prstGeom prst="rect">
            <a:avLst/>
          </a:prstGeom>
          <a:noFill/>
          <a:ln w="28575" cmpd="sng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defRPr/>
            </a:pPr>
            <a:r>
              <a:rPr lang="en-US" b="1" dirty="0" smtClean="0">
                <a:solidFill>
                  <a:srgbClr val="00987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pipeline interpretation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550378" name="Text Box 42"/>
          <p:cNvSpPr txBox="1">
            <a:spLocks noChangeArrowheads="1"/>
          </p:cNvSpPr>
          <p:nvPr/>
        </p:nvSpPr>
        <p:spPr bwMode="auto">
          <a:xfrm>
            <a:off x="3581400" y="4572000"/>
            <a:ext cx="2120900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1800" b="1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camera.lookAt(...)</a:t>
            </a:r>
          </a:p>
        </p:txBody>
      </p:sp>
      <p:sp>
        <p:nvSpPr>
          <p:cNvPr id="1550380" name="Text Box 44"/>
          <p:cNvSpPr txBox="1">
            <a:spLocks noChangeArrowheads="1"/>
          </p:cNvSpPr>
          <p:nvPr/>
        </p:nvSpPr>
        <p:spPr bwMode="auto">
          <a:xfrm>
            <a:off x="3581400" y="3062288"/>
            <a:ext cx="2257425" cy="369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1800" b="1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gl.viewport(x,y,a,b)</a:t>
            </a:r>
          </a:p>
        </p:txBody>
      </p:sp>
      <p:sp>
        <p:nvSpPr>
          <p:cNvPr id="1550379" name="Text Box 43"/>
          <p:cNvSpPr txBox="1">
            <a:spLocks noChangeArrowheads="1"/>
          </p:cNvSpPr>
          <p:nvPr/>
        </p:nvSpPr>
        <p:spPr bwMode="auto">
          <a:xfrm>
            <a:off x="2644775" y="3810000"/>
            <a:ext cx="3517900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1800" b="1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THREE.PerspectiveCamera(...)</a:t>
            </a:r>
          </a:p>
        </p:txBody>
      </p:sp>
      <p:sp>
        <p:nvSpPr>
          <p:cNvPr id="1550376" name="Text Box 40"/>
          <p:cNvSpPr txBox="1">
            <a:spLocks noChangeArrowheads="1"/>
          </p:cNvSpPr>
          <p:nvPr/>
        </p:nvSpPr>
        <p:spPr bwMode="auto">
          <a:xfrm>
            <a:off x="3581400" y="6172200"/>
            <a:ext cx="2146300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1800" b="1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scene.add(object)</a:t>
            </a:r>
          </a:p>
        </p:txBody>
      </p:sp>
      <p:sp>
        <p:nvSpPr>
          <p:cNvPr id="1550377" name="Text Box 41"/>
          <p:cNvSpPr txBox="1">
            <a:spLocks noChangeArrowheads="1"/>
          </p:cNvSpPr>
          <p:nvPr/>
        </p:nvSpPr>
        <p:spPr bwMode="auto">
          <a:xfrm>
            <a:off x="3581400" y="5334000"/>
            <a:ext cx="2519363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3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lang="en-US" sz="1800" b="1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m.makeRotationX(…)</a:t>
            </a:r>
          </a:p>
        </p:txBody>
      </p:sp>
    </p:spTree>
    <p:extLst>
      <p:ext uri="{BB962C8B-B14F-4D97-AF65-F5344CB8AC3E}">
        <p14:creationId xmlns:p14="http://schemas.microsoft.com/office/powerpoint/2010/main" val="212256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0378" grpId="0" autoUpdateAnimBg="0"/>
      <p:bldP spid="1550380" grpId="0" autoUpdateAnimBg="0"/>
      <p:bldP spid="1550379" grpId="0" autoUpdateAnimBg="0"/>
      <p:bldP spid="1550376" grpId="0" autoUpdateAnimBg="0"/>
      <p:bldP spid="155037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762000"/>
          </a:xfrm>
        </p:spPr>
        <p:txBody>
          <a:bodyPr/>
          <a:lstStyle/>
          <a:p>
            <a:r>
              <a:rPr lang="en-US" dirty="0" smtClean="0"/>
              <a:t>Post-Midterm Material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41E-9158-794A-B001-15B0ED5CCE23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0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6040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4" dirty="0">
                <a:latin typeface="Lucida Sans"/>
                <a:cs typeface="Lucida Sans"/>
              </a:rPr>
              <a:t>OPENGL </a:t>
            </a:r>
            <a:r>
              <a:rPr spc="120" dirty="0">
                <a:latin typeface="Lucida Sans"/>
                <a:cs typeface="Lucida Sans"/>
              </a:rPr>
              <a:t>RENDERING</a:t>
            </a:r>
            <a:r>
              <a:rPr spc="-600" dirty="0">
                <a:latin typeface="Lucida Sans"/>
                <a:cs typeface="Lucida Sans"/>
              </a:rPr>
              <a:t> </a:t>
            </a:r>
            <a:r>
              <a:rPr spc="135" dirty="0">
                <a:latin typeface="Lucida Sans"/>
                <a:cs typeface="Lucida Sans"/>
              </a:rPr>
              <a:t>PIPELINE</a:t>
            </a:r>
          </a:p>
        </p:txBody>
      </p:sp>
      <p:sp>
        <p:nvSpPr>
          <p:cNvPr id="3" name="object 3"/>
          <p:cNvSpPr/>
          <p:nvPr/>
        </p:nvSpPr>
        <p:spPr>
          <a:xfrm>
            <a:off x="554711" y="3772904"/>
            <a:ext cx="562928" cy="0"/>
          </a:xfrm>
          <a:custGeom>
            <a:avLst/>
            <a:gdLst/>
            <a:ahLst/>
            <a:cxnLst/>
            <a:rect l="l" t="t" r="r" b="b"/>
            <a:pathLst>
              <a:path w="750569">
                <a:moveTo>
                  <a:pt x="0" y="0"/>
                </a:moveTo>
                <a:lnTo>
                  <a:pt x="750077" y="0"/>
                </a:lnTo>
              </a:path>
            </a:pathLst>
          </a:custGeom>
          <a:ln w="236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036" y="3660687"/>
            <a:ext cx="150971" cy="224790"/>
          </a:xfrm>
          <a:custGeom>
            <a:avLst/>
            <a:gdLst/>
            <a:ahLst/>
            <a:cxnLst/>
            <a:rect l="l" t="t" r="r" b="b"/>
            <a:pathLst>
              <a:path w="201294" h="224789">
                <a:moveTo>
                  <a:pt x="0" y="0"/>
                </a:moveTo>
                <a:lnTo>
                  <a:pt x="40393" y="112217"/>
                </a:lnTo>
                <a:lnTo>
                  <a:pt x="0" y="224459"/>
                </a:lnTo>
                <a:lnTo>
                  <a:pt x="34167" y="197919"/>
                </a:lnTo>
                <a:lnTo>
                  <a:pt x="73603" y="172702"/>
                </a:lnTo>
                <a:lnTo>
                  <a:pt x="116027" y="149531"/>
                </a:lnTo>
                <a:lnTo>
                  <a:pt x="159160" y="129128"/>
                </a:lnTo>
                <a:lnTo>
                  <a:pt x="200723" y="112217"/>
                </a:lnTo>
                <a:lnTo>
                  <a:pt x="159160" y="95317"/>
                </a:lnTo>
                <a:lnTo>
                  <a:pt x="116027" y="74922"/>
                </a:lnTo>
                <a:lnTo>
                  <a:pt x="73603" y="51755"/>
                </a:lnTo>
                <a:lnTo>
                  <a:pt x="34167" y="26539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38025" y="3779244"/>
            <a:ext cx="562928" cy="0"/>
          </a:xfrm>
          <a:custGeom>
            <a:avLst/>
            <a:gdLst/>
            <a:ahLst/>
            <a:cxnLst/>
            <a:rect l="l" t="t" r="r" b="b"/>
            <a:pathLst>
              <a:path w="750570">
                <a:moveTo>
                  <a:pt x="0" y="0"/>
                </a:moveTo>
                <a:lnTo>
                  <a:pt x="750077" y="0"/>
                </a:lnTo>
              </a:path>
            </a:pathLst>
          </a:custGeom>
          <a:ln w="236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56350" y="3667025"/>
            <a:ext cx="150971" cy="224790"/>
          </a:xfrm>
          <a:custGeom>
            <a:avLst/>
            <a:gdLst/>
            <a:ahLst/>
            <a:cxnLst/>
            <a:rect l="l" t="t" r="r" b="b"/>
            <a:pathLst>
              <a:path w="201295" h="224789">
                <a:moveTo>
                  <a:pt x="0" y="0"/>
                </a:moveTo>
                <a:lnTo>
                  <a:pt x="40393" y="112218"/>
                </a:lnTo>
                <a:lnTo>
                  <a:pt x="0" y="224459"/>
                </a:lnTo>
                <a:lnTo>
                  <a:pt x="34168" y="197920"/>
                </a:lnTo>
                <a:lnTo>
                  <a:pt x="73604" y="172703"/>
                </a:lnTo>
                <a:lnTo>
                  <a:pt x="116028" y="149532"/>
                </a:lnTo>
                <a:lnTo>
                  <a:pt x="159161" y="129129"/>
                </a:lnTo>
                <a:lnTo>
                  <a:pt x="200724" y="112218"/>
                </a:lnTo>
                <a:lnTo>
                  <a:pt x="159161" y="95318"/>
                </a:lnTo>
                <a:lnTo>
                  <a:pt x="116028" y="74922"/>
                </a:lnTo>
                <a:lnTo>
                  <a:pt x="73604" y="51755"/>
                </a:lnTo>
                <a:lnTo>
                  <a:pt x="34168" y="26539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85876" y="3779244"/>
            <a:ext cx="433864" cy="0"/>
          </a:xfrm>
          <a:custGeom>
            <a:avLst/>
            <a:gdLst/>
            <a:ahLst/>
            <a:cxnLst/>
            <a:rect l="l" t="t" r="r" b="b"/>
            <a:pathLst>
              <a:path w="578484">
                <a:moveTo>
                  <a:pt x="0" y="0"/>
                </a:moveTo>
                <a:lnTo>
                  <a:pt x="578452" y="0"/>
                </a:lnTo>
              </a:path>
            </a:pathLst>
          </a:custGeom>
          <a:ln w="236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5452" y="3667025"/>
            <a:ext cx="150971" cy="224790"/>
          </a:xfrm>
          <a:custGeom>
            <a:avLst/>
            <a:gdLst/>
            <a:ahLst/>
            <a:cxnLst/>
            <a:rect l="l" t="t" r="r" b="b"/>
            <a:pathLst>
              <a:path w="201295" h="224789">
                <a:moveTo>
                  <a:pt x="0" y="0"/>
                </a:moveTo>
                <a:lnTo>
                  <a:pt x="40416" y="112218"/>
                </a:lnTo>
                <a:lnTo>
                  <a:pt x="0" y="224459"/>
                </a:lnTo>
                <a:lnTo>
                  <a:pt x="34179" y="197920"/>
                </a:lnTo>
                <a:lnTo>
                  <a:pt x="73622" y="172703"/>
                </a:lnTo>
                <a:lnTo>
                  <a:pt x="116049" y="149532"/>
                </a:lnTo>
                <a:lnTo>
                  <a:pt x="159183" y="129129"/>
                </a:lnTo>
                <a:lnTo>
                  <a:pt x="200746" y="112218"/>
                </a:lnTo>
                <a:lnTo>
                  <a:pt x="159183" y="95318"/>
                </a:lnTo>
                <a:lnTo>
                  <a:pt x="116049" y="74922"/>
                </a:lnTo>
                <a:lnTo>
                  <a:pt x="73622" y="51755"/>
                </a:lnTo>
                <a:lnTo>
                  <a:pt x="34179" y="26539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19412" y="4564545"/>
            <a:ext cx="433864" cy="0"/>
          </a:xfrm>
          <a:custGeom>
            <a:avLst/>
            <a:gdLst/>
            <a:ahLst/>
            <a:cxnLst/>
            <a:rect l="l" t="t" r="r" b="b"/>
            <a:pathLst>
              <a:path w="578485">
                <a:moveTo>
                  <a:pt x="0" y="0"/>
                </a:moveTo>
                <a:lnTo>
                  <a:pt x="578451" y="0"/>
                </a:lnTo>
              </a:path>
            </a:pathLst>
          </a:custGeom>
          <a:ln w="236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08987" y="4452326"/>
            <a:ext cx="150971" cy="224790"/>
          </a:xfrm>
          <a:custGeom>
            <a:avLst/>
            <a:gdLst/>
            <a:ahLst/>
            <a:cxnLst/>
            <a:rect l="l" t="t" r="r" b="b"/>
            <a:pathLst>
              <a:path w="201295" h="224789">
                <a:moveTo>
                  <a:pt x="0" y="0"/>
                </a:moveTo>
                <a:lnTo>
                  <a:pt x="40417" y="112218"/>
                </a:lnTo>
                <a:lnTo>
                  <a:pt x="0" y="224459"/>
                </a:lnTo>
                <a:lnTo>
                  <a:pt x="34179" y="197920"/>
                </a:lnTo>
                <a:lnTo>
                  <a:pt x="73622" y="172703"/>
                </a:lnTo>
                <a:lnTo>
                  <a:pt x="116050" y="149532"/>
                </a:lnTo>
                <a:lnTo>
                  <a:pt x="159184" y="129129"/>
                </a:lnTo>
                <a:lnTo>
                  <a:pt x="200747" y="112218"/>
                </a:lnTo>
                <a:lnTo>
                  <a:pt x="159184" y="95318"/>
                </a:lnTo>
                <a:lnTo>
                  <a:pt x="116050" y="74922"/>
                </a:lnTo>
                <a:lnTo>
                  <a:pt x="73622" y="51755"/>
                </a:lnTo>
                <a:lnTo>
                  <a:pt x="34179" y="26539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13729" y="4564545"/>
            <a:ext cx="457676" cy="0"/>
          </a:xfrm>
          <a:custGeom>
            <a:avLst/>
            <a:gdLst/>
            <a:ahLst/>
            <a:cxnLst/>
            <a:rect l="l" t="t" r="r" b="b"/>
            <a:pathLst>
              <a:path w="610234">
                <a:moveTo>
                  <a:pt x="0" y="0"/>
                </a:moveTo>
                <a:lnTo>
                  <a:pt x="609756" y="0"/>
                </a:lnTo>
              </a:path>
            </a:pathLst>
          </a:custGeom>
          <a:ln w="236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26784" y="4452326"/>
            <a:ext cx="150971" cy="224790"/>
          </a:xfrm>
          <a:custGeom>
            <a:avLst/>
            <a:gdLst/>
            <a:ahLst/>
            <a:cxnLst/>
            <a:rect l="l" t="t" r="r" b="b"/>
            <a:pathLst>
              <a:path w="201295" h="224789">
                <a:moveTo>
                  <a:pt x="0" y="0"/>
                </a:moveTo>
                <a:lnTo>
                  <a:pt x="40416" y="112218"/>
                </a:lnTo>
                <a:lnTo>
                  <a:pt x="0" y="224459"/>
                </a:lnTo>
                <a:lnTo>
                  <a:pt x="34179" y="197920"/>
                </a:lnTo>
                <a:lnTo>
                  <a:pt x="73621" y="172703"/>
                </a:lnTo>
                <a:lnTo>
                  <a:pt x="116049" y="149532"/>
                </a:lnTo>
                <a:lnTo>
                  <a:pt x="159183" y="129129"/>
                </a:lnTo>
                <a:lnTo>
                  <a:pt x="200746" y="112218"/>
                </a:lnTo>
                <a:lnTo>
                  <a:pt x="159183" y="95318"/>
                </a:lnTo>
                <a:lnTo>
                  <a:pt x="116049" y="74922"/>
                </a:lnTo>
                <a:lnTo>
                  <a:pt x="73621" y="51755"/>
                </a:lnTo>
                <a:lnTo>
                  <a:pt x="34179" y="26539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46657" y="3779244"/>
            <a:ext cx="35243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69" y="0"/>
                </a:lnTo>
              </a:path>
            </a:pathLst>
          </a:custGeom>
          <a:ln w="236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54558" y="3779244"/>
            <a:ext cx="254794" cy="0"/>
          </a:xfrm>
          <a:custGeom>
            <a:avLst/>
            <a:gdLst/>
            <a:ahLst/>
            <a:cxnLst/>
            <a:rect l="l" t="t" r="r" b="b"/>
            <a:pathLst>
              <a:path w="339725">
                <a:moveTo>
                  <a:pt x="0" y="0"/>
                </a:moveTo>
                <a:lnTo>
                  <a:pt x="339142" y="0"/>
                </a:lnTo>
              </a:path>
            </a:pathLst>
          </a:custGeom>
          <a:ln w="2360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45264" y="3779244"/>
            <a:ext cx="35243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69" y="0"/>
                </a:lnTo>
              </a:path>
            </a:pathLst>
          </a:custGeom>
          <a:ln w="236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36234" y="3667025"/>
            <a:ext cx="150971" cy="224790"/>
          </a:xfrm>
          <a:custGeom>
            <a:avLst/>
            <a:gdLst/>
            <a:ahLst/>
            <a:cxnLst/>
            <a:rect l="l" t="t" r="r" b="b"/>
            <a:pathLst>
              <a:path w="201295" h="224789">
                <a:moveTo>
                  <a:pt x="0" y="0"/>
                </a:moveTo>
                <a:lnTo>
                  <a:pt x="40417" y="112218"/>
                </a:lnTo>
                <a:lnTo>
                  <a:pt x="0" y="224459"/>
                </a:lnTo>
                <a:lnTo>
                  <a:pt x="34179" y="197920"/>
                </a:lnTo>
                <a:lnTo>
                  <a:pt x="73622" y="172703"/>
                </a:lnTo>
                <a:lnTo>
                  <a:pt x="116050" y="149532"/>
                </a:lnTo>
                <a:lnTo>
                  <a:pt x="159184" y="129129"/>
                </a:lnTo>
                <a:lnTo>
                  <a:pt x="200747" y="112218"/>
                </a:lnTo>
                <a:lnTo>
                  <a:pt x="159184" y="95318"/>
                </a:lnTo>
                <a:lnTo>
                  <a:pt x="116050" y="74922"/>
                </a:lnTo>
                <a:lnTo>
                  <a:pt x="73622" y="51755"/>
                </a:lnTo>
                <a:lnTo>
                  <a:pt x="34179" y="26539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35895" y="4564545"/>
            <a:ext cx="35243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969" y="0"/>
                </a:lnTo>
              </a:path>
            </a:pathLst>
          </a:custGeom>
          <a:ln w="236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62793" y="4564545"/>
            <a:ext cx="254794" cy="0"/>
          </a:xfrm>
          <a:custGeom>
            <a:avLst/>
            <a:gdLst/>
            <a:ahLst/>
            <a:cxnLst/>
            <a:rect l="l" t="t" r="r" b="b"/>
            <a:pathLst>
              <a:path w="339725">
                <a:moveTo>
                  <a:pt x="0" y="0"/>
                </a:moveTo>
                <a:lnTo>
                  <a:pt x="339142" y="0"/>
                </a:lnTo>
              </a:path>
            </a:pathLst>
          </a:custGeom>
          <a:ln w="23600">
            <a:solidFill>
              <a:srgbClr val="231F20"/>
            </a:solidFill>
            <a:prstDash val="lgDash"/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34503" y="4564545"/>
            <a:ext cx="35243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969" y="0"/>
                </a:lnTo>
              </a:path>
            </a:pathLst>
          </a:custGeom>
          <a:ln w="236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90039" y="4452326"/>
            <a:ext cx="150971" cy="224790"/>
          </a:xfrm>
          <a:custGeom>
            <a:avLst/>
            <a:gdLst/>
            <a:ahLst/>
            <a:cxnLst/>
            <a:rect l="l" t="t" r="r" b="b"/>
            <a:pathLst>
              <a:path w="201294" h="224789">
                <a:moveTo>
                  <a:pt x="0" y="0"/>
                </a:moveTo>
                <a:lnTo>
                  <a:pt x="40417" y="112218"/>
                </a:lnTo>
                <a:lnTo>
                  <a:pt x="0" y="224459"/>
                </a:lnTo>
                <a:lnTo>
                  <a:pt x="34179" y="197920"/>
                </a:lnTo>
                <a:lnTo>
                  <a:pt x="73622" y="172703"/>
                </a:lnTo>
                <a:lnTo>
                  <a:pt x="116050" y="149532"/>
                </a:lnTo>
                <a:lnTo>
                  <a:pt x="159184" y="129129"/>
                </a:lnTo>
                <a:lnTo>
                  <a:pt x="200747" y="112218"/>
                </a:lnTo>
                <a:lnTo>
                  <a:pt x="159184" y="95318"/>
                </a:lnTo>
                <a:lnTo>
                  <a:pt x="116050" y="74922"/>
                </a:lnTo>
                <a:lnTo>
                  <a:pt x="73622" y="51755"/>
                </a:lnTo>
                <a:lnTo>
                  <a:pt x="34179" y="26539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82867" y="3535361"/>
            <a:ext cx="1583276" cy="539998"/>
          </a:xfrm>
          <a:prstGeom prst="rect">
            <a:avLst/>
          </a:prstGeom>
          <a:solidFill>
            <a:srgbClr val="BFE6ED"/>
          </a:solidFill>
          <a:ln w="23594">
            <a:solidFill>
              <a:srgbClr val="231F2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91135" defTabSz="914400" fontAlgn="base">
              <a:spcBef>
                <a:spcPts val="280"/>
              </a:spcBef>
              <a:spcAft>
                <a:spcPct val="0"/>
              </a:spcAft>
              <a:buClr>
                <a:srgbClr val="333399"/>
              </a:buClr>
            </a:pPr>
            <a:r>
              <a:rPr sz="1600" spc="-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Vertex</a:t>
            </a:r>
            <a:r>
              <a:rPr sz="1600" spc="-4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Shader</a:t>
            </a:r>
            <a:endParaRPr sz="1600" dirty="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59742" y="3535362"/>
            <a:ext cx="2173605" cy="528350"/>
          </a:xfrm>
          <a:prstGeom prst="rect">
            <a:avLst/>
          </a:prstGeom>
          <a:solidFill>
            <a:srgbClr val="E2E275"/>
          </a:solidFill>
          <a:ln w="23596">
            <a:solidFill>
              <a:srgbClr val="231F2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14300" defTabSz="914400" fontAlgn="base">
              <a:spcBef>
                <a:spcPts val="280"/>
              </a:spcBef>
              <a:spcAft>
                <a:spcPct val="0"/>
              </a:spcAft>
              <a:buClr>
                <a:srgbClr val="333399"/>
              </a:buClr>
            </a:pPr>
            <a:r>
              <a:rPr sz="1600" spc="-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Vertex</a:t>
            </a:r>
            <a:r>
              <a:rPr sz="1600" spc="-2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Post-Processing</a:t>
            </a:r>
            <a:endParaRPr sz="160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96471" y="3535361"/>
            <a:ext cx="1413386" cy="540000"/>
          </a:xfrm>
          <a:prstGeom prst="rect">
            <a:avLst/>
          </a:prstGeom>
          <a:solidFill>
            <a:srgbClr val="E2E275"/>
          </a:solidFill>
          <a:ln w="23592">
            <a:solidFill>
              <a:srgbClr val="231F2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75895" defTabSz="914400" fontAlgn="base">
              <a:spcBef>
                <a:spcPts val="280"/>
              </a:spcBef>
              <a:spcAft>
                <a:spcPct val="0"/>
              </a:spcAft>
              <a:buClr>
                <a:srgbClr val="333399"/>
              </a:buClr>
            </a:pPr>
            <a:r>
              <a:rPr sz="1600" spc="5" dirty="0" smtClean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Rasterization</a:t>
            </a:r>
            <a:endParaRPr sz="1600" dirty="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45033" y="3582964"/>
            <a:ext cx="273844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tabLst>
                <a:tab pos="351790" algn="l"/>
              </a:tabLst>
            </a:pPr>
            <a:r>
              <a:rPr sz="220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 	</a:t>
            </a:r>
            <a:endParaRPr sz="220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87286" y="4326460"/>
            <a:ext cx="2073851" cy="539999"/>
          </a:xfrm>
          <a:prstGeom prst="rect">
            <a:avLst/>
          </a:prstGeom>
          <a:solidFill>
            <a:srgbClr val="BFE6ED"/>
          </a:solidFill>
          <a:ln w="23594">
            <a:solidFill>
              <a:srgbClr val="231F2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73660" defTabSz="914400" fontAlgn="base">
              <a:spcBef>
                <a:spcPts val="370"/>
              </a:spcBef>
              <a:spcAft>
                <a:spcPct val="0"/>
              </a:spcAft>
              <a:buClr>
                <a:srgbClr val="333399"/>
              </a:buClr>
            </a:pPr>
            <a:r>
              <a:rPr sz="1600" spc="-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Fragment</a:t>
            </a:r>
            <a:r>
              <a:rPr sz="1600" spc="-6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Shader</a:t>
            </a:r>
            <a:endParaRPr sz="1600" dirty="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29840" y="4323556"/>
            <a:ext cx="2143125" cy="539891"/>
          </a:xfrm>
          <a:prstGeom prst="rect">
            <a:avLst/>
          </a:prstGeom>
          <a:solidFill>
            <a:srgbClr val="E2E275"/>
          </a:solidFill>
          <a:ln w="23596">
            <a:solidFill>
              <a:srgbClr val="231F2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73660" defTabSz="914400" fontAlgn="base">
              <a:spcBef>
                <a:spcPts val="370"/>
              </a:spcBef>
              <a:spcAft>
                <a:spcPct val="0"/>
              </a:spcAft>
              <a:buClr>
                <a:srgbClr val="333399"/>
              </a:buClr>
            </a:pPr>
            <a:r>
              <a:rPr sz="160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Per-Sample</a:t>
            </a:r>
            <a:r>
              <a:rPr sz="1600" spc="-7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Operations</a:t>
            </a:r>
            <a:endParaRPr sz="160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61681" y="4385271"/>
            <a:ext cx="127389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sz="1600" spc="-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Framebuffer</a:t>
            </a:r>
            <a:endParaRPr sz="1600" dirty="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6971" y="2540636"/>
            <a:ext cx="1257776" cy="1408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140" defTabSz="914400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sz="2400" b="1" spc="120" dirty="0">
                <a:solidFill>
                  <a:srgbClr val="FF0000"/>
                </a:solidFill>
                <a:latin typeface="Palatino Linotype"/>
                <a:ea typeface="ＭＳ Ｐゴシック" charset="0"/>
                <a:cs typeface="Palatino Linotype"/>
              </a:rPr>
              <a:t>Scene</a:t>
            </a:r>
            <a:endParaRPr sz="2400" dirty="0">
              <a:solidFill>
                <a:srgbClr val="000000"/>
              </a:solidFill>
              <a:latin typeface="Palatino Linotype"/>
              <a:ea typeface="ＭＳ Ｐゴシック" charset="0"/>
              <a:cs typeface="Palatino Linotype"/>
            </a:endParaRPr>
          </a:p>
          <a:p>
            <a:pPr marL="12700" marR="5080" indent="333375" defTabSz="914400" fontAlgn="base">
              <a:lnSpc>
                <a:spcPct val="101400"/>
              </a:lnSpc>
              <a:spcBef>
                <a:spcPts val="730"/>
              </a:spcBef>
              <a:spcAft>
                <a:spcPct val="0"/>
              </a:spcAft>
              <a:buClr>
                <a:srgbClr val="333399"/>
              </a:buClr>
            </a:pPr>
            <a:r>
              <a:rPr sz="160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Vertices  </a:t>
            </a:r>
            <a:r>
              <a:rPr sz="1600" spc="1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and</a:t>
            </a:r>
            <a:r>
              <a:rPr sz="1600" spc="-9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attributes</a:t>
            </a:r>
            <a:endParaRPr sz="1600" dirty="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29384" y="2561678"/>
            <a:ext cx="25193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sz="2400" b="1" spc="95" dirty="0">
                <a:solidFill>
                  <a:srgbClr val="ED7D31"/>
                </a:solidFill>
                <a:latin typeface="Palatino Linotype"/>
                <a:ea typeface="ＭＳ Ｐゴシック" charset="0"/>
                <a:cs typeface="Palatino Linotype"/>
              </a:rPr>
              <a:t>Camera</a:t>
            </a:r>
            <a:r>
              <a:rPr sz="2400" b="1" spc="45" dirty="0">
                <a:solidFill>
                  <a:srgbClr val="ED7D31"/>
                </a:solidFill>
                <a:latin typeface="Palatino Linotype"/>
                <a:ea typeface="ＭＳ Ｐゴシック" charset="0"/>
                <a:cs typeface="Palatino Linotype"/>
              </a:rPr>
              <a:t> </a:t>
            </a:r>
            <a:r>
              <a:rPr sz="2400" b="1" spc="35" dirty="0">
                <a:solidFill>
                  <a:srgbClr val="ED7D31"/>
                </a:solidFill>
                <a:latin typeface="Palatino Linotype"/>
                <a:ea typeface="ＭＳ Ｐゴシック" charset="0"/>
                <a:cs typeface="Palatino Linotype"/>
              </a:rPr>
              <a:t>Coords</a:t>
            </a:r>
            <a:endParaRPr sz="2400" dirty="0">
              <a:solidFill>
                <a:srgbClr val="000000"/>
              </a:solidFill>
              <a:latin typeface="Palatino Linotype"/>
              <a:ea typeface="ＭＳ Ｐゴシック" charset="0"/>
              <a:cs typeface="Palatino Linotyp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45870" y="5059044"/>
            <a:ext cx="102298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sz="2400" b="1" spc="35" dirty="0">
                <a:solidFill>
                  <a:srgbClr val="00B050"/>
                </a:solidFill>
                <a:latin typeface="Palatino Linotype"/>
                <a:ea typeface="ＭＳ Ｐゴシック" charset="0"/>
                <a:cs typeface="Palatino Linotype"/>
              </a:rPr>
              <a:t>I</a:t>
            </a:r>
            <a:r>
              <a:rPr sz="2400" b="1" spc="55" dirty="0">
                <a:solidFill>
                  <a:srgbClr val="00B050"/>
                </a:solidFill>
                <a:latin typeface="Palatino Linotype"/>
                <a:ea typeface="ＭＳ Ｐゴシック" charset="0"/>
                <a:cs typeface="Palatino Linotype"/>
              </a:rPr>
              <a:t>m</a:t>
            </a:r>
            <a:r>
              <a:rPr sz="2400" b="1" spc="95" dirty="0">
                <a:solidFill>
                  <a:srgbClr val="00B050"/>
                </a:solidFill>
                <a:latin typeface="Palatino Linotype"/>
                <a:ea typeface="ＭＳ Ｐゴシック" charset="0"/>
                <a:cs typeface="Palatino Linotype"/>
              </a:rPr>
              <a:t>a</a:t>
            </a:r>
            <a:r>
              <a:rPr sz="2400" b="1" spc="-5" dirty="0">
                <a:solidFill>
                  <a:srgbClr val="00B050"/>
                </a:solidFill>
                <a:latin typeface="Palatino Linotype"/>
                <a:ea typeface="ＭＳ Ｐゴシック" charset="0"/>
                <a:cs typeface="Palatino Linotype"/>
              </a:rPr>
              <a:t>g</a:t>
            </a:r>
            <a:r>
              <a:rPr sz="2400" b="1" spc="135" dirty="0">
                <a:solidFill>
                  <a:srgbClr val="00B050"/>
                </a:solidFill>
                <a:latin typeface="Palatino Linotype"/>
                <a:ea typeface="ＭＳ Ｐゴシック" charset="0"/>
                <a:cs typeface="Palatino Linotype"/>
              </a:rPr>
              <a:t>e</a:t>
            </a:r>
            <a:endParaRPr sz="2400" dirty="0">
              <a:solidFill>
                <a:srgbClr val="000000"/>
              </a:solidFill>
              <a:latin typeface="Palatino Linotype"/>
              <a:ea typeface="ＭＳ Ｐゴシック" charset="0"/>
              <a:cs typeface="Palatino Linotyp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43628" y="2579820"/>
            <a:ext cx="235743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sz="2400" b="1" spc="20" dirty="0">
                <a:solidFill>
                  <a:srgbClr val="2F5597"/>
                </a:solidFill>
                <a:latin typeface="Palatino Linotype"/>
                <a:ea typeface="ＭＳ Ｐゴシック" charset="0"/>
                <a:cs typeface="Palatino Linotype"/>
              </a:rPr>
              <a:t>Device</a:t>
            </a:r>
            <a:r>
              <a:rPr sz="2400" b="1" dirty="0">
                <a:solidFill>
                  <a:srgbClr val="2F5597"/>
                </a:solidFill>
                <a:latin typeface="Palatino Linotype"/>
                <a:ea typeface="ＭＳ Ｐゴシック" charset="0"/>
                <a:cs typeface="Palatino Linotype"/>
              </a:rPr>
              <a:t> </a:t>
            </a:r>
            <a:r>
              <a:rPr sz="2400" b="1" spc="35" dirty="0">
                <a:solidFill>
                  <a:srgbClr val="2F5597"/>
                </a:solidFill>
                <a:latin typeface="Palatino Linotype"/>
                <a:ea typeface="ＭＳ Ｐゴシック" charset="0"/>
                <a:cs typeface="Palatino Linotype"/>
              </a:rPr>
              <a:t>Coords</a:t>
            </a:r>
            <a:endParaRPr sz="2400" dirty="0">
              <a:solidFill>
                <a:srgbClr val="000000"/>
              </a:solidFill>
              <a:latin typeface="Palatino Linotype"/>
              <a:ea typeface="ＭＳ Ｐゴシック" charset="0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83712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6040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625" dirty="0">
                <a:latin typeface="Calibri"/>
                <a:cs typeface="Calibri"/>
              </a:rPr>
              <a:t>VERTEX</a:t>
            </a:r>
            <a:r>
              <a:rPr b="1" spc="114" dirty="0">
                <a:latin typeface="Calibri"/>
                <a:cs typeface="Calibri"/>
              </a:rPr>
              <a:t> </a:t>
            </a:r>
            <a:r>
              <a:rPr b="1" spc="670" dirty="0">
                <a:latin typeface="Calibri"/>
                <a:cs typeface="Calibri"/>
              </a:rPr>
              <a:t>SHADER</a:t>
            </a:r>
          </a:p>
        </p:txBody>
      </p:sp>
      <p:sp>
        <p:nvSpPr>
          <p:cNvPr id="3" name="object 3"/>
          <p:cNvSpPr/>
          <p:nvPr/>
        </p:nvSpPr>
        <p:spPr>
          <a:xfrm>
            <a:off x="628650" y="2324101"/>
            <a:ext cx="8181975" cy="3352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0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6040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600" dirty="0">
                <a:latin typeface="Calibri"/>
                <a:cs typeface="Calibri"/>
              </a:rPr>
              <a:t>FRAGMENT</a:t>
            </a:r>
            <a:r>
              <a:rPr b="1" spc="105" dirty="0">
                <a:latin typeface="Calibri"/>
                <a:cs typeface="Calibri"/>
              </a:rPr>
              <a:t> </a:t>
            </a:r>
            <a:r>
              <a:rPr b="1" spc="670" dirty="0">
                <a:latin typeface="Calibri"/>
                <a:cs typeface="Calibri"/>
              </a:rPr>
              <a:t>SHADER</a:t>
            </a:r>
          </a:p>
        </p:txBody>
      </p:sp>
      <p:sp>
        <p:nvSpPr>
          <p:cNvPr id="3" name="object 3"/>
          <p:cNvSpPr/>
          <p:nvPr/>
        </p:nvSpPr>
        <p:spPr>
          <a:xfrm>
            <a:off x="514350" y="2184401"/>
            <a:ext cx="8448674" cy="3632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5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7113" y="1820114"/>
            <a:ext cx="46101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272" y="0"/>
                </a:lnTo>
              </a:path>
            </a:pathLst>
          </a:custGeom>
          <a:ln w="367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8564" y="1645155"/>
            <a:ext cx="235744" cy="350520"/>
          </a:xfrm>
          <a:custGeom>
            <a:avLst/>
            <a:gdLst/>
            <a:ahLst/>
            <a:cxnLst/>
            <a:rect l="l" t="t" r="r" b="b"/>
            <a:pathLst>
              <a:path w="314325" h="350519">
                <a:moveTo>
                  <a:pt x="0" y="0"/>
                </a:moveTo>
                <a:lnTo>
                  <a:pt x="63223" y="174959"/>
                </a:lnTo>
                <a:lnTo>
                  <a:pt x="0" y="349954"/>
                </a:lnTo>
                <a:lnTo>
                  <a:pt x="37202" y="320234"/>
                </a:lnTo>
                <a:lnTo>
                  <a:pt x="79132" y="291403"/>
                </a:lnTo>
                <a:lnTo>
                  <a:pt x="124490" y="263872"/>
                </a:lnTo>
                <a:lnTo>
                  <a:pt x="171974" y="238051"/>
                </a:lnTo>
                <a:lnTo>
                  <a:pt x="220283" y="214352"/>
                </a:lnTo>
                <a:lnTo>
                  <a:pt x="268117" y="193184"/>
                </a:lnTo>
                <a:lnTo>
                  <a:pt x="314175" y="174959"/>
                </a:lnTo>
                <a:lnTo>
                  <a:pt x="268117" y="156746"/>
                </a:lnTo>
                <a:lnTo>
                  <a:pt x="220283" y="135588"/>
                </a:lnTo>
                <a:lnTo>
                  <a:pt x="171974" y="111896"/>
                </a:lnTo>
                <a:lnTo>
                  <a:pt x="124490" y="86079"/>
                </a:lnTo>
                <a:lnTo>
                  <a:pt x="79132" y="58550"/>
                </a:lnTo>
                <a:lnTo>
                  <a:pt x="37202" y="297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175" y="5290896"/>
            <a:ext cx="558165" cy="0"/>
          </a:xfrm>
          <a:custGeom>
            <a:avLst/>
            <a:gdLst/>
            <a:ahLst/>
            <a:cxnLst/>
            <a:rect l="l" t="t" r="r" b="b"/>
            <a:pathLst>
              <a:path w="744219">
                <a:moveTo>
                  <a:pt x="0" y="0"/>
                </a:moveTo>
                <a:lnTo>
                  <a:pt x="744034" y="0"/>
                </a:lnTo>
              </a:path>
            </a:pathLst>
          </a:custGeom>
          <a:ln w="367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9943" y="5115937"/>
            <a:ext cx="235744" cy="350520"/>
          </a:xfrm>
          <a:custGeom>
            <a:avLst/>
            <a:gdLst/>
            <a:ahLst/>
            <a:cxnLst/>
            <a:rect l="l" t="t" r="r" b="b"/>
            <a:pathLst>
              <a:path w="314325" h="350520">
                <a:moveTo>
                  <a:pt x="0" y="0"/>
                </a:moveTo>
                <a:lnTo>
                  <a:pt x="63230" y="174958"/>
                </a:lnTo>
                <a:lnTo>
                  <a:pt x="0" y="349954"/>
                </a:lnTo>
                <a:lnTo>
                  <a:pt x="37205" y="320233"/>
                </a:lnTo>
                <a:lnTo>
                  <a:pt x="79137" y="291402"/>
                </a:lnTo>
                <a:lnTo>
                  <a:pt x="124496" y="263872"/>
                </a:lnTo>
                <a:lnTo>
                  <a:pt x="171980" y="238051"/>
                </a:lnTo>
                <a:lnTo>
                  <a:pt x="220290" y="214352"/>
                </a:lnTo>
                <a:lnTo>
                  <a:pt x="268124" y="193184"/>
                </a:lnTo>
                <a:lnTo>
                  <a:pt x="314182" y="174958"/>
                </a:lnTo>
                <a:lnTo>
                  <a:pt x="268124" y="156746"/>
                </a:lnTo>
                <a:lnTo>
                  <a:pt x="220290" y="135588"/>
                </a:lnTo>
                <a:lnTo>
                  <a:pt x="171980" y="111895"/>
                </a:lnTo>
                <a:lnTo>
                  <a:pt x="124496" y="86079"/>
                </a:lnTo>
                <a:lnTo>
                  <a:pt x="79137" y="58550"/>
                </a:lnTo>
                <a:lnTo>
                  <a:pt x="37205" y="297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69354" y="5439410"/>
            <a:ext cx="362426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2709" y="0"/>
                </a:lnTo>
              </a:path>
            </a:pathLst>
          </a:custGeom>
          <a:ln w="367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62133" y="5264451"/>
            <a:ext cx="235744" cy="350520"/>
          </a:xfrm>
          <a:custGeom>
            <a:avLst/>
            <a:gdLst/>
            <a:ahLst/>
            <a:cxnLst/>
            <a:rect l="l" t="t" r="r" b="b"/>
            <a:pathLst>
              <a:path w="314325" h="350520">
                <a:moveTo>
                  <a:pt x="0" y="0"/>
                </a:moveTo>
                <a:lnTo>
                  <a:pt x="63224" y="174959"/>
                </a:lnTo>
                <a:lnTo>
                  <a:pt x="0" y="349955"/>
                </a:lnTo>
                <a:lnTo>
                  <a:pt x="37202" y="320234"/>
                </a:lnTo>
                <a:lnTo>
                  <a:pt x="79133" y="291403"/>
                </a:lnTo>
                <a:lnTo>
                  <a:pt x="124491" y="263872"/>
                </a:lnTo>
                <a:lnTo>
                  <a:pt x="171974" y="238052"/>
                </a:lnTo>
                <a:lnTo>
                  <a:pt x="220284" y="214352"/>
                </a:lnTo>
                <a:lnTo>
                  <a:pt x="268118" y="193185"/>
                </a:lnTo>
                <a:lnTo>
                  <a:pt x="314176" y="174959"/>
                </a:lnTo>
                <a:lnTo>
                  <a:pt x="268118" y="156746"/>
                </a:lnTo>
                <a:lnTo>
                  <a:pt x="220284" y="135588"/>
                </a:lnTo>
                <a:lnTo>
                  <a:pt x="171974" y="111896"/>
                </a:lnTo>
                <a:lnTo>
                  <a:pt x="124491" y="86079"/>
                </a:lnTo>
                <a:lnTo>
                  <a:pt x="79133" y="58551"/>
                </a:lnTo>
                <a:lnTo>
                  <a:pt x="37202" y="297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29713" y="3408001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796"/>
                </a:lnTo>
              </a:path>
            </a:pathLst>
          </a:custGeom>
          <a:ln w="1470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56425" y="3426399"/>
            <a:ext cx="286226" cy="0"/>
          </a:xfrm>
          <a:custGeom>
            <a:avLst/>
            <a:gdLst/>
            <a:ahLst/>
            <a:cxnLst/>
            <a:rect l="l" t="t" r="r" b="b"/>
            <a:pathLst>
              <a:path w="381634">
                <a:moveTo>
                  <a:pt x="0" y="0"/>
                </a:moveTo>
                <a:lnTo>
                  <a:pt x="381566" y="0"/>
                </a:lnTo>
              </a:path>
            </a:pathLst>
          </a:custGeom>
          <a:ln w="36796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58716" y="3408001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796"/>
                </a:lnTo>
              </a:path>
            </a:pathLst>
          </a:custGeom>
          <a:ln w="1470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49402" y="3251441"/>
            <a:ext cx="235744" cy="350520"/>
          </a:xfrm>
          <a:custGeom>
            <a:avLst/>
            <a:gdLst/>
            <a:ahLst/>
            <a:cxnLst/>
            <a:rect l="l" t="t" r="r" b="b"/>
            <a:pathLst>
              <a:path w="314325" h="350520">
                <a:moveTo>
                  <a:pt x="0" y="0"/>
                </a:moveTo>
                <a:lnTo>
                  <a:pt x="63230" y="174959"/>
                </a:lnTo>
                <a:lnTo>
                  <a:pt x="0" y="349954"/>
                </a:lnTo>
                <a:lnTo>
                  <a:pt x="37205" y="320234"/>
                </a:lnTo>
                <a:lnTo>
                  <a:pt x="79137" y="291403"/>
                </a:lnTo>
                <a:lnTo>
                  <a:pt x="124496" y="263872"/>
                </a:lnTo>
                <a:lnTo>
                  <a:pt x="171980" y="238052"/>
                </a:lnTo>
                <a:lnTo>
                  <a:pt x="220290" y="214353"/>
                </a:lnTo>
                <a:lnTo>
                  <a:pt x="268124" y="193185"/>
                </a:lnTo>
                <a:lnTo>
                  <a:pt x="314182" y="174959"/>
                </a:lnTo>
                <a:lnTo>
                  <a:pt x="268124" y="156746"/>
                </a:lnTo>
                <a:lnTo>
                  <a:pt x="220290" y="135588"/>
                </a:lnTo>
                <a:lnTo>
                  <a:pt x="171980" y="111896"/>
                </a:lnTo>
                <a:lnTo>
                  <a:pt x="124496" y="86080"/>
                </a:lnTo>
                <a:lnTo>
                  <a:pt x="79137" y="58551"/>
                </a:lnTo>
                <a:lnTo>
                  <a:pt x="37205" y="2972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5879" y="865523"/>
            <a:ext cx="2680689" cy="1763989"/>
          </a:xfrm>
          <a:prstGeom prst="rect">
            <a:avLst/>
          </a:prstGeom>
          <a:solidFill>
            <a:srgbClr val="BFE6ED"/>
          </a:solidFill>
          <a:ln w="7357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72440" defTabSz="914400" fontAlgn="base">
              <a:lnSpc>
                <a:spcPts val="309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sz="2400" spc="-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Vertex</a:t>
            </a:r>
            <a:r>
              <a:rPr sz="2400" spc="-8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 </a:t>
            </a:r>
            <a:r>
              <a:rPr sz="2400" spc="1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Shader</a:t>
            </a:r>
            <a:endParaRPr sz="2400" dirty="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7852" y="865526"/>
            <a:ext cx="3424862" cy="1764000"/>
          </a:xfrm>
          <a:prstGeom prst="rect">
            <a:avLst/>
          </a:prstGeom>
          <a:solidFill>
            <a:srgbClr val="E2E275"/>
          </a:solidFill>
          <a:ln w="7358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6835" defTabSz="914400" fontAlgn="base">
              <a:lnSpc>
                <a:spcPts val="347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sz="2400" spc="-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Vertex</a:t>
            </a:r>
            <a:r>
              <a:rPr sz="2400" spc="-5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 </a:t>
            </a:r>
            <a:r>
              <a:rPr sz="2400" spc="-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Post-Processing</a:t>
            </a:r>
            <a:endParaRPr sz="2400" dirty="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35075" y="2795783"/>
            <a:ext cx="2737207" cy="1943999"/>
          </a:xfrm>
          <a:prstGeom prst="rect">
            <a:avLst/>
          </a:prstGeom>
          <a:solidFill>
            <a:srgbClr val="E2E275"/>
          </a:solidFill>
          <a:ln w="7357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57530" defTabSz="914400" fontAlgn="base">
              <a:lnSpc>
                <a:spcPts val="3295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sz="2400" spc="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Rasterization</a:t>
            </a:r>
            <a:endParaRPr sz="2400" dirty="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41853" y="4902859"/>
            <a:ext cx="3419998" cy="1835990"/>
          </a:xfrm>
          <a:prstGeom prst="rect">
            <a:avLst/>
          </a:prstGeom>
          <a:solidFill>
            <a:srgbClr val="E2E275"/>
          </a:solidFill>
          <a:ln w="7358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5575" defTabSz="914400" fontAlgn="base">
              <a:lnSpc>
                <a:spcPts val="324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sz="2400" spc="-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Per-Sample</a:t>
            </a:r>
            <a:r>
              <a:rPr sz="2400" spc="-6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 </a:t>
            </a:r>
            <a:r>
              <a:rPr sz="240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Operations</a:t>
            </a:r>
            <a:endParaRPr sz="240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78758" y="5128570"/>
            <a:ext cx="268424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sz="2800" spc="-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Framebuffer</a:t>
            </a:r>
            <a:endParaRPr sz="280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8125" y="881076"/>
            <a:ext cx="11307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spc="-5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V</a:t>
            </a:r>
            <a:r>
              <a:rPr spc="1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e</a:t>
            </a:r>
            <a:r>
              <a:rPr spc="6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r</a:t>
            </a:r>
            <a:r>
              <a:rPr spc="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ti</a:t>
            </a:r>
            <a:r>
              <a:rPr spc="-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c</a:t>
            </a:r>
            <a:r>
              <a:rPr spc="1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es</a:t>
            </a:r>
            <a:endParaRPr dirty="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5747" y="1125899"/>
            <a:ext cx="118062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spc="1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and</a:t>
            </a:r>
            <a:r>
              <a:rPr spc="-9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 </a:t>
            </a:r>
            <a:r>
              <a:rPr spc="1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attributes</a:t>
            </a:r>
            <a:endParaRPr dirty="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74102" y="1260532"/>
            <a:ext cx="2417324" cy="575999"/>
          </a:xfrm>
          <a:prstGeom prst="rect">
            <a:avLst/>
          </a:prstGeom>
          <a:solidFill>
            <a:srgbClr val="B7D3EE"/>
          </a:solidFill>
          <a:ln w="7358">
            <a:solidFill>
              <a:srgbClr val="231F20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96520" defTabSz="914400" fontAlgn="base">
              <a:spcBef>
                <a:spcPts val="860"/>
              </a:spcBef>
              <a:spcAft>
                <a:spcPct val="0"/>
              </a:spcAft>
              <a:buClr>
                <a:srgbClr val="333399"/>
              </a:buClr>
            </a:pPr>
            <a:r>
              <a:rPr spc="1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Modelview</a:t>
            </a:r>
            <a:r>
              <a:rPr spc="-4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 </a:t>
            </a:r>
            <a:r>
              <a:rPr spc="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transform</a:t>
            </a:r>
            <a:endParaRPr dirty="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64974" y="4023692"/>
            <a:ext cx="2267997" cy="575999"/>
          </a:xfrm>
          <a:prstGeom prst="rect">
            <a:avLst/>
          </a:prstGeom>
          <a:solidFill>
            <a:srgbClr val="FFFFFF"/>
          </a:solidFill>
          <a:ln w="7358">
            <a:solidFill>
              <a:srgbClr val="231F2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147320" defTabSz="914400" fontAlgn="base">
              <a:spcBef>
                <a:spcPts val="10"/>
              </a:spcBef>
              <a:spcAft>
                <a:spcPct val="0"/>
              </a:spcAft>
              <a:buClr>
                <a:srgbClr val="333399"/>
              </a:buClr>
            </a:pPr>
            <a:r>
              <a:rPr sz="200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Interpolation</a:t>
            </a:r>
            <a:endParaRPr sz="2000" dirty="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74102" y="1936804"/>
            <a:ext cx="2435466" cy="575999"/>
          </a:xfrm>
          <a:prstGeom prst="rect">
            <a:avLst/>
          </a:prstGeom>
          <a:solidFill>
            <a:srgbClr val="9DDCF8"/>
          </a:solidFill>
          <a:ln w="7358">
            <a:solidFill>
              <a:srgbClr val="231F20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153670" defTabSz="914400" fontAlgn="base">
              <a:spcBef>
                <a:spcPts val="919"/>
              </a:spcBef>
              <a:spcAft>
                <a:spcPct val="0"/>
              </a:spcAft>
              <a:buClr>
                <a:srgbClr val="333399"/>
              </a:buClr>
            </a:pPr>
            <a:r>
              <a:rPr spc="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Per-vertex</a:t>
            </a:r>
            <a:r>
              <a:rPr spc="-7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 </a:t>
            </a:r>
            <a:r>
              <a:rPr spc="1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attributes</a:t>
            </a:r>
            <a:endParaRPr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39006" y="1980865"/>
            <a:ext cx="2716423" cy="576000"/>
          </a:xfrm>
          <a:prstGeom prst="rect">
            <a:avLst/>
          </a:prstGeom>
          <a:solidFill>
            <a:srgbClr val="FFFFFF"/>
          </a:solidFill>
          <a:ln w="7358">
            <a:solidFill>
              <a:srgbClr val="231F2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83820" algn="ctr" defTabSz="914400" fontAlgn="base">
              <a:spcBef>
                <a:spcPts val="40"/>
              </a:spcBef>
              <a:spcAft>
                <a:spcPct val="0"/>
              </a:spcAft>
              <a:buClr>
                <a:srgbClr val="333399"/>
              </a:buClr>
            </a:pPr>
            <a:r>
              <a:rPr sz="2000" spc="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Clipping</a:t>
            </a:r>
            <a:endParaRPr sz="2000" dirty="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45088" y="1341395"/>
            <a:ext cx="2782912" cy="576000"/>
          </a:xfrm>
          <a:prstGeom prst="rect">
            <a:avLst/>
          </a:prstGeom>
          <a:solidFill>
            <a:srgbClr val="FFFFFF"/>
          </a:solidFill>
          <a:ln w="7359">
            <a:solidFill>
              <a:srgbClr val="231F2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248920" defTabSz="914400" fontAlgn="base">
              <a:spcBef>
                <a:spcPts val="60"/>
              </a:spcBef>
              <a:spcAft>
                <a:spcPct val="0"/>
              </a:spcAft>
              <a:buClr>
                <a:srgbClr val="333399"/>
              </a:buClr>
            </a:pPr>
            <a:r>
              <a:rPr sz="200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Viewport</a:t>
            </a:r>
            <a:r>
              <a:rPr sz="2000" spc="-7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transform</a:t>
            </a:r>
            <a:endParaRPr sz="2000" dirty="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20001" y="1867856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796"/>
                </a:lnTo>
              </a:path>
            </a:pathLst>
          </a:custGeom>
          <a:ln w="1470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46713" y="1886254"/>
            <a:ext cx="286226" cy="0"/>
          </a:xfrm>
          <a:custGeom>
            <a:avLst/>
            <a:gdLst/>
            <a:ahLst/>
            <a:cxnLst/>
            <a:rect l="l" t="t" r="r" b="b"/>
            <a:pathLst>
              <a:path w="381634">
                <a:moveTo>
                  <a:pt x="0" y="0"/>
                </a:moveTo>
                <a:lnTo>
                  <a:pt x="381566" y="0"/>
                </a:lnTo>
              </a:path>
            </a:pathLst>
          </a:custGeom>
          <a:ln w="36796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949004" y="1867856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796"/>
                </a:lnTo>
              </a:path>
            </a:pathLst>
          </a:custGeom>
          <a:ln w="1470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921547" y="1711295"/>
            <a:ext cx="235744" cy="350520"/>
          </a:xfrm>
          <a:custGeom>
            <a:avLst/>
            <a:gdLst/>
            <a:ahLst/>
            <a:cxnLst/>
            <a:rect l="l" t="t" r="r" b="b"/>
            <a:pathLst>
              <a:path w="314325" h="350519">
                <a:moveTo>
                  <a:pt x="0" y="0"/>
                </a:moveTo>
                <a:lnTo>
                  <a:pt x="63230" y="174959"/>
                </a:lnTo>
                <a:lnTo>
                  <a:pt x="0" y="349954"/>
                </a:lnTo>
                <a:lnTo>
                  <a:pt x="37205" y="320234"/>
                </a:lnTo>
                <a:lnTo>
                  <a:pt x="79137" y="291403"/>
                </a:lnTo>
                <a:lnTo>
                  <a:pt x="124496" y="263872"/>
                </a:lnTo>
                <a:lnTo>
                  <a:pt x="171980" y="238051"/>
                </a:lnTo>
                <a:lnTo>
                  <a:pt x="220290" y="214352"/>
                </a:lnTo>
                <a:lnTo>
                  <a:pt x="268124" y="193184"/>
                </a:lnTo>
                <a:lnTo>
                  <a:pt x="314182" y="174959"/>
                </a:lnTo>
                <a:lnTo>
                  <a:pt x="268124" y="156746"/>
                </a:lnTo>
                <a:lnTo>
                  <a:pt x="220290" y="135588"/>
                </a:lnTo>
                <a:lnTo>
                  <a:pt x="171980" y="111896"/>
                </a:lnTo>
                <a:lnTo>
                  <a:pt x="124496" y="86079"/>
                </a:lnTo>
                <a:lnTo>
                  <a:pt x="79137" y="58550"/>
                </a:lnTo>
                <a:lnTo>
                  <a:pt x="37205" y="297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53929" y="3323976"/>
            <a:ext cx="2231999" cy="630300"/>
          </a:xfrm>
          <a:prstGeom prst="rect">
            <a:avLst/>
          </a:prstGeom>
          <a:solidFill>
            <a:srgbClr val="FFFFFF"/>
          </a:solidFill>
          <a:ln w="7358">
            <a:solidFill>
              <a:srgbClr val="231F20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136525" defTabSz="914400" fontAlgn="base">
              <a:spcBef>
                <a:spcPts val="114"/>
              </a:spcBef>
              <a:spcAft>
                <a:spcPct val="0"/>
              </a:spcAft>
              <a:buClr>
                <a:srgbClr val="333399"/>
              </a:buClr>
            </a:pPr>
            <a:r>
              <a:rPr sz="2000" spc="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Scan</a:t>
            </a:r>
            <a:r>
              <a:rPr sz="2000" spc="-6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conversion</a:t>
            </a:r>
            <a:endParaRPr sz="2000" dirty="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78628" y="2824211"/>
            <a:ext cx="2952000" cy="1871989"/>
          </a:xfrm>
          <a:prstGeom prst="rect">
            <a:avLst/>
          </a:prstGeom>
          <a:solidFill>
            <a:srgbClr val="BFE6ED"/>
          </a:solidFill>
          <a:ln w="7357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4810" defTabSz="914400" fontAlgn="base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sz="2400" spc="-1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Fragment</a:t>
            </a:r>
            <a:r>
              <a:rPr sz="2400" spc="-8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 </a:t>
            </a:r>
            <a:r>
              <a:rPr sz="2400" spc="1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Shader</a:t>
            </a:r>
            <a:endParaRPr sz="2400" dirty="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29494" y="3278041"/>
            <a:ext cx="2520000" cy="537055"/>
          </a:xfrm>
          <a:prstGeom prst="rect">
            <a:avLst/>
          </a:prstGeom>
          <a:solidFill>
            <a:srgbClr val="9DDCF8"/>
          </a:solidFill>
          <a:ln w="7358">
            <a:solidFill>
              <a:srgbClr val="231F2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645160" defTabSz="914400" fontAlgn="base">
              <a:spcBef>
                <a:spcPts val="665"/>
              </a:spcBef>
              <a:spcAft>
                <a:spcPct val="0"/>
              </a:spcAft>
              <a:buClr>
                <a:srgbClr val="333399"/>
              </a:buClr>
            </a:pPr>
            <a:r>
              <a:rPr sz="2000" spc="-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Texturing/...</a:t>
            </a:r>
            <a:endParaRPr sz="2000" dirty="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68376" y="3426399"/>
            <a:ext cx="558165" cy="0"/>
          </a:xfrm>
          <a:custGeom>
            <a:avLst/>
            <a:gdLst/>
            <a:ahLst/>
            <a:cxnLst/>
            <a:rect l="l" t="t" r="r" b="b"/>
            <a:pathLst>
              <a:path w="744219">
                <a:moveTo>
                  <a:pt x="0" y="0"/>
                </a:moveTo>
                <a:lnTo>
                  <a:pt x="744033" y="0"/>
                </a:lnTo>
              </a:path>
            </a:pathLst>
          </a:custGeom>
          <a:ln w="367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57141" y="3251441"/>
            <a:ext cx="235744" cy="350520"/>
          </a:xfrm>
          <a:custGeom>
            <a:avLst/>
            <a:gdLst/>
            <a:ahLst/>
            <a:cxnLst/>
            <a:rect l="l" t="t" r="r" b="b"/>
            <a:pathLst>
              <a:path w="314325" h="350520">
                <a:moveTo>
                  <a:pt x="0" y="0"/>
                </a:moveTo>
                <a:lnTo>
                  <a:pt x="63229" y="174959"/>
                </a:lnTo>
                <a:lnTo>
                  <a:pt x="0" y="349954"/>
                </a:lnTo>
                <a:lnTo>
                  <a:pt x="37205" y="320234"/>
                </a:lnTo>
                <a:lnTo>
                  <a:pt x="79137" y="291403"/>
                </a:lnTo>
                <a:lnTo>
                  <a:pt x="124496" y="263872"/>
                </a:lnTo>
                <a:lnTo>
                  <a:pt x="171980" y="238052"/>
                </a:lnTo>
                <a:lnTo>
                  <a:pt x="220289" y="214353"/>
                </a:lnTo>
                <a:lnTo>
                  <a:pt x="268123" y="193185"/>
                </a:lnTo>
                <a:lnTo>
                  <a:pt x="314181" y="174959"/>
                </a:lnTo>
                <a:lnTo>
                  <a:pt x="268123" y="156746"/>
                </a:lnTo>
                <a:lnTo>
                  <a:pt x="220289" y="135588"/>
                </a:lnTo>
                <a:lnTo>
                  <a:pt x="171980" y="111896"/>
                </a:lnTo>
                <a:lnTo>
                  <a:pt x="124496" y="86080"/>
                </a:lnTo>
                <a:lnTo>
                  <a:pt x="79137" y="58551"/>
                </a:lnTo>
                <a:lnTo>
                  <a:pt x="37205" y="2972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76915" y="1820114"/>
            <a:ext cx="558165" cy="0"/>
          </a:xfrm>
          <a:custGeom>
            <a:avLst/>
            <a:gdLst/>
            <a:ahLst/>
            <a:cxnLst/>
            <a:rect l="l" t="t" r="r" b="b"/>
            <a:pathLst>
              <a:path w="744219">
                <a:moveTo>
                  <a:pt x="0" y="0"/>
                </a:moveTo>
                <a:lnTo>
                  <a:pt x="744033" y="0"/>
                </a:lnTo>
              </a:path>
            </a:pathLst>
          </a:custGeom>
          <a:ln w="367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65682" y="1645155"/>
            <a:ext cx="235744" cy="350520"/>
          </a:xfrm>
          <a:custGeom>
            <a:avLst/>
            <a:gdLst/>
            <a:ahLst/>
            <a:cxnLst/>
            <a:rect l="l" t="t" r="r" b="b"/>
            <a:pathLst>
              <a:path w="314325" h="350519">
                <a:moveTo>
                  <a:pt x="0" y="0"/>
                </a:moveTo>
                <a:lnTo>
                  <a:pt x="63230" y="174959"/>
                </a:lnTo>
                <a:lnTo>
                  <a:pt x="0" y="349954"/>
                </a:lnTo>
                <a:lnTo>
                  <a:pt x="37205" y="320234"/>
                </a:lnTo>
                <a:lnTo>
                  <a:pt x="79138" y="291403"/>
                </a:lnTo>
                <a:lnTo>
                  <a:pt x="124497" y="263872"/>
                </a:lnTo>
                <a:lnTo>
                  <a:pt x="171981" y="238051"/>
                </a:lnTo>
                <a:lnTo>
                  <a:pt x="220291" y="214352"/>
                </a:lnTo>
                <a:lnTo>
                  <a:pt x="268125" y="193184"/>
                </a:lnTo>
                <a:lnTo>
                  <a:pt x="314182" y="174959"/>
                </a:lnTo>
                <a:lnTo>
                  <a:pt x="268125" y="156746"/>
                </a:lnTo>
                <a:lnTo>
                  <a:pt x="220291" y="135588"/>
                </a:lnTo>
                <a:lnTo>
                  <a:pt x="171981" y="111896"/>
                </a:lnTo>
                <a:lnTo>
                  <a:pt x="124497" y="86079"/>
                </a:lnTo>
                <a:lnTo>
                  <a:pt x="79138" y="58550"/>
                </a:lnTo>
                <a:lnTo>
                  <a:pt x="37205" y="297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351542" y="3426399"/>
            <a:ext cx="46101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272" y="0"/>
                </a:lnTo>
              </a:path>
            </a:pathLst>
          </a:custGeom>
          <a:ln w="367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742993" y="3251441"/>
            <a:ext cx="235744" cy="350520"/>
          </a:xfrm>
          <a:custGeom>
            <a:avLst/>
            <a:gdLst/>
            <a:ahLst/>
            <a:cxnLst/>
            <a:rect l="l" t="t" r="r" b="b"/>
            <a:pathLst>
              <a:path w="314325" h="350520">
                <a:moveTo>
                  <a:pt x="0" y="0"/>
                </a:moveTo>
                <a:lnTo>
                  <a:pt x="63223" y="174959"/>
                </a:lnTo>
                <a:lnTo>
                  <a:pt x="0" y="349954"/>
                </a:lnTo>
                <a:lnTo>
                  <a:pt x="37202" y="320234"/>
                </a:lnTo>
                <a:lnTo>
                  <a:pt x="79132" y="291403"/>
                </a:lnTo>
                <a:lnTo>
                  <a:pt x="124490" y="263872"/>
                </a:lnTo>
                <a:lnTo>
                  <a:pt x="171974" y="238052"/>
                </a:lnTo>
                <a:lnTo>
                  <a:pt x="220283" y="214353"/>
                </a:lnTo>
                <a:lnTo>
                  <a:pt x="268117" y="193185"/>
                </a:lnTo>
                <a:lnTo>
                  <a:pt x="314175" y="174959"/>
                </a:lnTo>
                <a:lnTo>
                  <a:pt x="268117" y="156746"/>
                </a:lnTo>
                <a:lnTo>
                  <a:pt x="220283" y="135588"/>
                </a:lnTo>
                <a:lnTo>
                  <a:pt x="171974" y="111896"/>
                </a:lnTo>
                <a:lnTo>
                  <a:pt x="124490" y="86080"/>
                </a:lnTo>
                <a:lnTo>
                  <a:pt x="79132" y="58551"/>
                </a:lnTo>
                <a:lnTo>
                  <a:pt x="37202" y="2972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29511" y="3937297"/>
            <a:ext cx="2520000" cy="539999"/>
          </a:xfrm>
          <a:prstGeom prst="rect">
            <a:avLst/>
          </a:prstGeom>
          <a:solidFill>
            <a:srgbClr val="B7D3EE"/>
          </a:solidFill>
          <a:ln w="7359">
            <a:solidFill>
              <a:srgbClr val="231F2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55904" defTabSz="914400" fontAlgn="base">
              <a:spcBef>
                <a:spcPts val="300"/>
              </a:spcBef>
              <a:spcAft>
                <a:spcPct val="0"/>
              </a:spcAft>
              <a:buClr>
                <a:srgbClr val="333399"/>
              </a:buClr>
            </a:pPr>
            <a:r>
              <a:rPr sz="2000" spc="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Lighting/shading</a:t>
            </a:r>
            <a:endParaRPr sz="2000" dirty="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02598" y="5365485"/>
            <a:ext cx="2268000" cy="576000"/>
          </a:xfrm>
          <a:prstGeom prst="rect">
            <a:avLst/>
          </a:prstGeom>
          <a:solidFill>
            <a:srgbClr val="FFFFFF"/>
          </a:solidFill>
          <a:ln w="7358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6835" defTabSz="914400" fontAlgn="base">
              <a:lnSpc>
                <a:spcPts val="297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sz="200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Depth</a:t>
            </a:r>
            <a:r>
              <a:rPr sz="2000" spc="-9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 </a:t>
            </a:r>
            <a:r>
              <a:rPr sz="2000" spc="-5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test</a:t>
            </a:r>
            <a:endParaRPr sz="2000" dirty="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90489" y="6015268"/>
            <a:ext cx="2268000" cy="576000"/>
          </a:xfrm>
          <a:prstGeom prst="rect">
            <a:avLst/>
          </a:prstGeom>
          <a:solidFill>
            <a:srgbClr val="FFFFFF"/>
          </a:solidFill>
          <a:ln w="7358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7960" defTabSz="914400" fontAlgn="base">
              <a:lnSpc>
                <a:spcPts val="3045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r>
              <a:rPr sz="2000" dirty="0">
                <a:solidFill>
                  <a:srgbClr val="231F20"/>
                </a:solidFill>
                <a:latin typeface="Myriad Pro"/>
                <a:ea typeface="ＭＳ Ｐゴシック" charset="0"/>
                <a:cs typeface="Myriad Pro"/>
              </a:rPr>
              <a:t>Blending</a:t>
            </a:r>
            <a:endParaRPr sz="2000" dirty="0">
              <a:solidFill>
                <a:srgbClr val="000000"/>
              </a:solidFill>
              <a:latin typeface="Myriad Pro"/>
              <a:ea typeface="ＭＳ Ｐゴシック" charset="0"/>
              <a:cs typeface="Myriad Pro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0" y="133072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640" dirty="0">
                <a:latin typeface="Calibri"/>
                <a:cs typeface="Calibri"/>
              </a:rPr>
              <a:t>OPENGL </a:t>
            </a:r>
            <a:r>
              <a:rPr b="1" spc="625" dirty="0">
                <a:latin typeface="Calibri"/>
                <a:cs typeface="Calibri"/>
              </a:rPr>
              <a:t>RENDERING</a:t>
            </a:r>
            <a:r>
              <a:rPr b="1" spc="-305" dirty="0">
                <a:latin typeface="Calibri"/>
                <a:cs typeface="Calibri"/>
              </a:rPr>
              <a:t> </a:t>
            </a:r>
            <a:r>
              <a:rPr b="1" spc="570" dirty="0">
                <a:latin typeface="Calibri"/>
                <a:cs typeface="Calibri"/>
              </a:rPr>
              <a:t>PIPELINE</a:t>
            </a:r>
          </a:p>
        </p:txBody>
      </p:sp>
    </p:spTree>
    <p:extLst>
      <p:ext uri="{BB962C8B-B14F-4D97-AF65-F5344CB8AC3E}">
        <p14:creationId xmlns:p14="http://schemas.microsoft.com/office/powerpoint/2010/main" val="214200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762000"/>
          </a:xfrm>
        </p:spPr>
        <p:txBody>
          <a:bodyPr/>
          <a:lstStyle/>
          <a:p>
            <a:r>
              <a:rPr lang="en-US" dirty="0" smtClean="0"/>
              <a:t>Clipping/</a:t>
            </a:r>
            <a:r>
              <a:rPr lang="en-US" dirty="0" err="1" smtClean="0"/>
              <a:t>Rasterization</a:t>
            </a:r>
            <a:r>
              <a:rPr lang="en-US" dirty="0" smtClean="0"/>
              <a:t>/Interpolation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41E-9158-794A-B001-15B0ED5CCE23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2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F651-96C0-8444-8C29-80C286A24CF2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287618" name="Group 2"/>
          <p:cNvGrpSpPr>
            <a:grpSpLocks/>
          </p:cNvGrpSpPr>
          <p:nvPr/>
        </p:nvGrpSpPr>
        <p:grpSpPr bwMode="auto">
          <a:xfrm>
            <a:off x="1843088" y="3632200"/>
            <a:ext cx="6310312" cy="2768600"/>
            <a:chOff x="1161" y="2288"/>
            <a:chExt cx="3975" cy="1744"/>
          </a:xfrm>
        </p:grpSpPr>
        <p:sp>
          <p:nvSpPr>
            <p:cNvPr id="2287619" name="Rectangle 3"/>
            <p:cNvSpPr>
              <a:spLocks noChangeArrowheads="1"/>
            </p:cNvSpPr>
            <p:nvPr/>
          </p:nvSpPr>
          <p:spPr bwMode="auto">
            <a:xfrm>
              <a:off x="1488" y="2288"/>
              <a:ext cx="2496" cy="144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87620" name="Line 4"/>
            <p:cNvSpPr>
              <a:spLocks noChangeShapeType="1"/>
            </p:cNvSpPr>
            <p:nvPr/>
          </p:nvSpPr>
          <p:spPr bwMode="auto">
            <a:xfrm flipV="1">
              <a:off x="2064" y="2384"/>
              <a:ext cx="3072" cy="38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87621" name="Line 5"/>
            <p:cNvSpPr>
              <a:spLocks noChangeShapeType="1"/>
            </p:cNvSpPr>
            <p:nvPr/>
          </p:nvSpPr>
          <p:spPr bwMode="auto">
            <a:xfrm>
              <a:off x="1161" y="3230"/>
              <a:ext cx="1559" cy="80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87622" name="Line 6"/>
            <p:cNvSpPr>
              <a:spLocks noChangeShapeType="1"/>
            </p:cNvSpPr>
            <p:nvPr/>
          </p:nvSpPr>
          <p:spPr bwMode="auto">
            <a:xfrm flipV="1">
              <a:off x="4130" y="2879"/>
              <a:ext cx="787" cy="115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287623" name="Rectangle 7"/>
          <p:cNvSpPr>
            <a:spLocks noGrp="1" noChangeArrowheads="1"/>
          </p:cNvSpPr>
          <p:nvPr>
            <p:ph type="title"/>
          </p:nvPr>
        </p:nvSpPr>
        <p:spPr>
          <a:xfrm>
            <a:off x="1588" y="152400"/>
            <a:ext cx="9142412" cy="762000"/>
          </a:xfrm>
        </p:spPr>
        <p:txBody>
          <a:bodyPr/>
          <a:lstStyle/>
          <a:p>
            <a:r>
              <a:rPr lang="en-US"/>
              <a:t>Review: Clipping</a:t>
            </a:r>
          </a:p>
        </p:txBody>
      </p:sp>
      <p:sp>
        <p:nvSpPr>
          <p:cNvPr id="228762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analytically calculating the portions of primitives within the viewport</a:t>
            </a:r>
          </a:p>
        </p:txBody>
      </p:sp>
      <p:sp>
        <p:nvSpPr>
          <p:cNvPr id="2287625" name="Line 9"/>
          <p:cNvSpPr>
            <a:spLocks noChangeShapeType="1"/>
          </p:cNvSpPr>
          <p:nvPr/>
        </p:nvSpPr>
        <p:spPr bwMode="auto">
          <a:xfrm flipV="1">
            <a:off x="3276600" y="4013200"/>
            <a:ext cx="3048000" cy="381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87626" name="Line 10"/>
          <p:cNvSpPr>
            <a:spLocks noChangeShapeType="1"/>
          </p:cNvSpPr>
          <p:nvPr/>
        </p:nvSpPr>
        <p:spPr bwMode="auto">
          <a:xfrm>
            <a:off x="2362200" y="5410200"/>
            <a:ext cx="914400" cy="4699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2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762000"/>
          </a:xfrm>
        </p:spPr>
        <p:txBody>
          <a:bodyPr/>
          <a:lstStyle/>
          <a:p>
            <a:r>
              <a:rPr lang="en-US" dirty="0" smtClean="0"/>
              <a:t>Viewing,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41E-9158-794A-B001-15B0ED5CCE23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5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tserrat" charset="0"/>
                <a:ea typeface="Montserrat" charset="0"/>
                <a:cs typeface="Montserrat" charset="0"/>
              </a:rPr>
              <a:t>Review: Clipping</a:t>
            </a:r>
            <a:endParaRPr lang="en-US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8650" y="1431178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buClr>
                <a:srgbClr val="333399"/>
              </a:buClr>
            </a:pPr>
            <a:r>
              <a:rPr lang="en-CA" dirty="0" smtClean="0">
                <a:solidFill>
                  <a:srgbClr val="000000"/>
                </a:solidFill>
                <a:latin typeface="Lora" charset="0"/>
                <a:ea typeface="Lora" charset="0"/>
                <a:cs typeface="Lora" charset="0"/>
              </a:rPr>
              <a:t>Perform clipping in clip-coordinates!</a:t>
            </a:r>
          </a:p>
          <a:p>
            <a:pPr lvl="1" fontAlgn="base">
              <a:spcAft>
                <a:spcPct val="0"/>
              </a:spcAft>
              <a:buClr>
                <a:srgbClr val="333399"/>
              </a:buClr>
            </a:pPr>
            <a:r>
              <a:rPr lang="en-CA" dirty="0" smtClean="0">
                <a:solidFill>
                  <a:srgbClr val="000000"/>
                </a:solidFill>
                <a:latin typeface="Lora" charset="0"/>
                <a:ea typeface="Lora" charset="0"/>
                <a:cs typeface="Lora" charset="0"/>
              </a:rPr>
              <a:t>After projection and before dividing by w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8" y="4589179"/>
            <a:ext cx="8109856" cy="214029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64" y="2308344"/>
            <a:ext cx="6609980" cy="222704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022878"/>
              </p:ext>
            </p:extLst>
          </p:nvPr>
        </p:nvGraphicFramePr>
        <p:xfrm>
          <a:off x="7249206" y="377597"/>
          <a:ext cx="1722437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5" imgW="863600" imgH="685800" progId="Equation.3">
                  <p:embed/>
                </p:oleObj>
              </mc:Choice>
              <mc:Fallback>
                <p:oleObj name="Equation" r:id="rId5" imgW="8636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49206" y="377597"/>
                        <a:ext cx="1722437" cy="182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93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fpoin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56" y="4294397"/>
            <a:ext cx="2546444" cy="170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Review: Clipping </a:t>
            </a:r>
            <a:r>
              <a:rPr lang="en-US" dirty="0"/>
              <a:t>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Eye coordinates (projected) </a:t>
            </a:r>
            <a:r>
              <a:rPr lang="en-US" sz="2400" dirty="0">
                <a:sym typeface="Wingdings"/>
              </a:rPr>
              <a:t> clip coordinates  normalized device coordinates (NDCs)</a:t>
            </a:r>
          </a:p>
          <a:p>
            <a:r>
              <a:rPr lang="en-US" sz="2400" dirty="0">
                <a:sym typeface="Wingdings"/>
              </a:rPr>
              <a:t>Dividing clip coordinates </a:t>
            </a:r>
            <a:br>
              <a:rPr lang="en-US" sz="2400" dirty="0">
                <a:sym typeface="Wingdings"/>
              </a:rPr>
            </a:br>
            <a:r>
              <a:rPr lang="en-US" sz="2400" dirty="0">
                <a:sym typeface="Wingdings"/>
              </a:rPr>
              <a:t>by the                          component (the fourth component in the homogeneous coordinates)  yields normalized device coordinates (NDCs).</a:t>
            </a:r>
          </a:p>
          <a:p>
            <a:endParaRPr lang="en-US" sz="2400" dirty="0">
              <a:sym typeface="Wingdings"/>
            </a:endParaRP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E2FB-5343-4C45-94D3-3DE5CACAC847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237466"/>
              </p:ext>
            </p:extLst>
          </p:nvPr>
        </p:nvGraphicFramePr>
        <p:xfrm>
          <a:off x="4167198" y="1903399"/>
          <a:ext cx="1644551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Equation" r:id="rId4" imgW="825500" imgH="203200" progId="Equation.DSMT4">
                  <p:embed/>
                </p:oleObj>
              </mc:Choice>
              <mc:Fallback>
                <p:oleObj name="Equation" r:id="rId4" imgW="825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7198" y="1903399"/>
                        <a:ext cx="1644551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466286"/>
              </p:ext>
            </p:extLst>
          </p:nvPr>
        </p:nvGraphicFramePr>
        <p:xfrm>
          <a:off x="1658277" y="2305146"/>
          <a:ext cx="1545431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Equation" r:id="rId6" imgW="774700" imgH="203200" progId="Equation.3">
                  <p:embed/>
                </p:oleObj>
              </mc:Choice>
              <mc:Fallback>
                <p:oleObj name="Equation" r:id="rId6" imgW="774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58277" y="2305146"/>
                        <a:ext cx="1545431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358587" y="4294397"/>
          <a:ext cx="3908872" cy="1801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8" imgW="3568700" imgH="1231900" progId="Equation.3">
                  <p:embed/>
                </p:oleObj>
              </mc:Choice>
              <mc:Fallback>
                <p:oleObj name="Equation" r:id="rId8" imgW="3568700" imgH="1231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58587" y="4294397"/>
                        <a:ext cx="3908872" cy="1801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41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32DA4-292D-7C4C-8633-A42FC1A4E00C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57922" name="Rectangle 2"/>
          <p:cNvSpPr>
            <a:spLocks noChangeArrowheads="1"/>
          </p:cNvSpPr>
          <p:nvPr/>
        </p:nvSpPr>
        <p:spPr bwMode="auto">
          <a:xfrm>
            <a:off x="4783138" y="5691188"/>
            <a:ext cx="692150" cy="674687"/>
          </a:xfrm>
          <a:prstGeom prst="rect">
            <a:avLst/>
          </a:prstGeom>
          <a:solidFill>
            <a:srgbClr val="9CB6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23" name="Rectangle 3"/>
          <p:cNvSpPr>
            <a:spLocks noChangeArrowheads="1"/>
          </p:cNvSpPr>
          <p:nvPr/>
        </p:nvSpPr>
        <p:spPr bwMode="auto">
          <a:xfrm>
            <a:off x="5461000" y="5014913"/>
            <a:ext cx="692150" cy="674687"/>
          </a:xfrm>
          <a:prstGeom prst="rect">
            <a:avLst/>
          </a:prstGeom>
          <a:solidFill>
            <a:srgbClr val="9CB6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24" name="Rectangle 4"/>
          <p:cNvSpPr>
            <a:spLocks noChangeArrowheads="1"/>
          </p:cNvSpPr>
          <p:nvPr/>
        </p:nvSpPr>
        <p:spPr bwMode="auto">
          <a:xfrm>
            <a:off x="6138863" y="4319588"/>
            <a:ext cx="692150" cy="674687"/>
          </a:xfrm>
          <a:prstGeom prst="rect">
            <a:avLst/>
          </a:prstGeom>
          <a:solidFill>
            <a:srgbClr val="9CB6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25" name="Rectangle 5"/>
          <p:cNvSpPr>
            <a:spLocks noChangeArrowheads="1"/>
          </p:cNvSpPr>
          <p:nvPr/>
        </p:nvSpPr>
        <p:spPr bwMode="auto">
          <a:xfrm>
            <a:off x="6816725" y="4319588"/>
            <a:ext cx="692150" cy="674687"/>
          </a:xfrm>
          <a:prstGeom prst="rect">
            <a:avLst/>
          </a:prstGeom>
          <a:solidFill>
            <a:srgbClr val="9CB6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26" name="Rectangle 6"/>
          <p:cNvSpPr>
            <a:spLocks noChangeArrowheads="1"/>
          </p:cNvSpPr>
          <p:nvPr/>
        </p:nvSpPr>
        <p:spPr bwMode="auto">
          <a:xfrm>
            <a:off x="7510463" y="3590925"/>
            <a:ext cx="692150" cy="709613"/>
          </a:xfrm>
          <a:prstGeom prst="rect">
            <a:avLst/>
          </a:prstGeom>
          <a:solidFill>
            <a:srgbClr val="9CB6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27" name="Rectangle 7"/>
          <p:cNvSpPr>
            <a:spLocks noChangeArrowheads="1"/>
          </p:cNvSpPr>
          <p:nvPr/>
        </p:nvSpPr>
        <p:spPr bwMode="auto">
          <a:xfrm>
            <a:off x="1581150" y="5691188"/>
            <a:ext cx="354013" cy="336550"/>
          </a:xfrm>
          <a:prstGeom prst="rect">
            <a:avLst/>
          </a:prstGeom>
          <a:solidFill>
            <a:srgbClr val="9CB6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28" name="Rectangle 8"/>
          <p:cNvSpPr>
            <a:spLocks noChangeArrowheads="1"/>
          </p:cNvSpPr>
          <p:nvPr/>
        </p:nvSpPr>
        <p:spPr bwMode="auto">
          <a:xfrm>
            <a:off x="1919288" y="5337175"/>
            <a:ext cx="354012" cy="336550"/>
          </a:xfrm>
          <a:prstGeom prst="rect">
            <a:avLst/>
          </a:prstGeom>
          <a:solidFill>
            <a:srgbClr val="9CB6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29" name="Rectangle 9"/>
          <p:cNvSpPr>
            <a:spLocks noChangeArrowheads="1"/>
          </p:cNvSpPr>
          <p:nvPr/>
        </p:nvSpPr>
        <p:spPr bwMode="auto">
          <a:xfrm>
            <a:off x="2259013" y="5014913"/>
            <a:ext cx="354012" cy="336550"/>
          </a:xfrm>
          <a:prstGeom prst="rect">
            <a:avLst/>
          </a:prstGeom>
          <a:solidFill>
            <a:srgbClr val="9CB6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30" name="Rectangle 10"/>
          <p:cNvSpPr>
            <a:spLocks noChangeArrowheads="1"/>
          </p:cNvSpPr>
          <p:nvPr/>
        </p:nvSpPr>
        <p:spPr bwMode="auto">
          <a:xfrm>
            <a:off x="2597150" y="4997450"/>
            <a:ext cx="354013" cy="336550"/>
          </a:xfrm>
          <a:prstGeom prst="rect">
            <a:avLst/>
          </a:prstGeom>
          <a:solidFill>
            <a:srgbClr val="9CB6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31" name="Rectangle 11"/>
          <p:cNvSpPr>
            <a:spLocks noChangeArrowheads="1"/>
          </p:cNvSpPr>
          <p:nvPr/>
        </p:nvSpPr>
        <p:spPr bwMode="auto">
          <a:xfrm>
            <a:off x="2968625" y="4659313"/>
            <a:ext cx="354013" cy="336550"/>
          </a:xfrm>
          <a:prstGeom prst="rect">
            <a:avLst/>
          </a:prstGeom>
          <a:solidFill>
            <a:srgbClr val="9CB6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32" name="Rectangle 12"/>
          <p:cNvSpPr>
            <a:spLocks noChangeArrowheads="1"/>
          </p:cNvSpPr>
          <p:nvPr/>
        </p:nvSpPr>
        <p:spPr bwMode="auto">
          <a:xfrm>
            <a:off x="3290888" y="4303713"/>
            <a:ext cx="354012" cy="336550"/>
          </a:xfrm>
          <a:prstGeom prst="rect">
            <a:avLst/>
          </a:prstGeom>
          <a:solidFill>
            <a:srgbClr val="9CB6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33" name="Rectangle 13"/>
          <p:cNvSpPr>
            <a:spLocks noChangeArrowheads="1"/>
          </p:cNvSpPr>
          <p:nvPr/>
        </p:nvSpPr>
        <p:spPr bwMode="auto">
          <a:xfrm>
            <a:off x="3630613" y="3963988"/>
            <a:ext cx="354012" cy="336550"/>
          </a:xfrm>
          <a:prstGeom prst="rect">
            <a:avLst/>
          </a:prstGeom>
          <a:solidFill>
            <a:srgbClr val="9CB6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34" name="Rectangle 14"/>
          <p:cNvSpPr>
            <a:spLocks noChangeArrowheads="1"/>
          </p:cNvSpPr>
          <p:nvPr/>
        </p:nvSpPr>
        <p:spPr bwMode="auto">
          <a:xfrm>
            <a:off x="1225550" y="5692775"/>
            <a:ext cx="354013" cy="336550"/>
          </a:xfrm>
          <a:prstGeom prst="rect">
            <a:avLst/>
          </a:prstGeom>
          <a:solidFill>
            <a:srgbClr val="9CB6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35" name="Rectangle 15"/>
          <p:cNvSpPr>
            <a:spLocks noChangeArrowheads="1"/>
          </p:cNvSpPr>
          <p:nvPr/>
        </p:nvSpPr>
        <p:spPr bwMode="auto">
          <a:xfrm>
            <a:off x="881063" y="6029325"/>
            <a:ext cx="354012" cy="336550"/>
          </a:xfrm>
          <a:prstGeom prst="rect">
            <a:avLst/>
          </a:prstGeom>
          <a:solidFill>
            <a:srgbClr val="9CB6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2257936" name="Group 16"/>
          <p:cNvGrpSpPr>
            <a:grpSpLocks/>
          </p:cNvGrpSpPr>
          <p:nvPr/>
        </p:nvGrpSpPr>
        <p:grpSpPr bwMode="auto">
          <a:xfrm>
            <a:off x="681038" y="3429000"/>
            <a:ext cx="3606800" cy="3429000"/>
            <a:chOff x="376" y="1544"/>
            <a:chExt cx="2272" cy="2160"/>
          </a:xfrm>
        </p:grpSpPr>
        <p:sp>
          <p:nvSpPr>
            <p:cNvPr id="2257937" name="Line 17"/>
            <p:cNvSpPr>
              <a:spLocks noChangeShapeType="1"/>
            </p:cNvSpPr>
            <p:nvPr/>
          </p:nvSpPr>
          <p:spPr bwMode="auto">
            <a:xfrm>
              <a:off x="504" y="1544"/>
              <a:ext cx="0" cy="215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938" name="Line 18"/>
            <p:cNvSpPr>
              <a:spLocks noChangeShapeType="1"/>
            </p:cNvSpPr>
            <p:nvPr/>
          </p:nvSpPr>
          <p:spPr bwMode="auto">
            <a:xfrm>
              <a:off x="728" y="1544"/>
              <a:ext cx="0" cy="215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939" name="Line 19"/>
            <p:cNvSpPr>
              <a:spLocks noChangeShapeType="1"/>
            </p:cNvSpPr>
            <p:nvPr/>
          </p:nvSpPr>
          <p:spPr bwMode="auto">
            <a:xfrm>
              <a:off x="944" y="1544"/>
              <a:ext cx="0" cy="215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940" name="Line 20"/>
            <p:cNvSpPr>
              <a:spLocks noChangeShapeType="1"/>
            </p:cNvSpPr>
            <p:nvPr/>
          </p:nvSpPr>
          <p:spPr bwMode="auto">
            <a:xfrm>
              <a:off x="1160" y="1544"/>
              <a:ext cx="0" cy="215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941" name="Line 21"/>
            <p:cNvSpPr>
              <a:spLocks noChangeShapeType="1"/>
            </p:cNvSpPr>
            <p:nvPr/>
          </p:nvSpPr>
          <p:spPr bwMode="auto">
            <a:xfrm>
              <a:off x="1368" y="1544"/>
              <a:ext cx="0" cy="215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942" name="Line 22"/>
            <p:cNvSpPr>
              <a:spLocks noChangeShapeType="1"/>
            </p:cNvSpPr>
            <p:nvPr/>
          </p:nvSpPr>
          <p:spPr bwMode="auto">
            <a:xfrm>
              <a:off x="1584" y="1544"/>
              <a:ext cx="0" cy="215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943" name="Line 23"/>
            <p:cNvSpPr>
              <a:spLocks noChangeShapeType="1"/>
            </p:cNvSpPr>
            <p:nvPr/>
          </p:nvSpPr>
          <p:spPr bwMode="auto">
            <a:xfrm>
              <a:off x="1800" y="1552"/>
              <a:ext cx="0" cy="215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944" name="Line 24"/>
            <p:cNvSpPr>
              <a:spLocks noChangeShapeType="1"/>
            </p:cNvSpPr>
            <p:nvPr/>
          </p:nvSpPr>
          <p:spPr bwMode="auto">
            <a:xfrm>
              <a:off x="2016" y="1552"/>
              <a:ext cx="0" cy="215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945" name="Line 25"/>
            <p:cNvSpPr>
              <a:spLocks noChangeShapeType="1"/>
            </p:cNvSpPr>
            <p:nvPr/>
          </p:nvSpPr>
          <p:spPr bwMode="auto">
            <a:xfrm>
              <a:off x="2232" y="1544"/>
              <a:ext cx="0" cy="215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946" name="Line 26"/>
            <p:cNvSpPr>
              <a:spLocks noChangeShapeType="1"/>
            </p:cNvSpPr>
            <p:nvPr/>
          </p:nvSpPr>
          <p:spPr bwMode="auto">
            <a:xfrm>
              <a:off x="2456" y="1552"/>
              <a:ext cx="0" cy="215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947" name="Line 27"/>
            <p:cNvSpPr>
              <a:spLocks noChangeShapeType="1"/>
            </p:cNvSpPr>
            <p:nvPr/>
          </p:nvSpPr>
          <p:spPr bwMode="auto">
            <a:xfrm>
              <a:off x="376" y="1648"/>
              <a:ext cx="226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948" name="Line 28"/>
            <p:cNvSpPr>
              <a:spLocks noChangeShapeType="1"/>
            </p:cNvSpPr>
            <p:nvPr/>
          </p:nvSpPr>
          <p:spPr bwMode="auto">
            <a:xfrm>
              <a:off x="376" y="1864"/>
              <a:ext cx="226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949" name="Line 29"/>
            <p:cNvSpPr>
              <a:spLocks noChangeShapeType="1"/>
            </p:cNvSpPr>
            <p:nvPr/>
          </p:nvSpPr>
          <p:spPr bwMode="auto">
            <a:xfrm>
              <a:off x="376" y="2088"/>
              <a:ext cx="226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950" name="Line 30"/>
            <p:cNvSpPr>
              <a:spLocks noChangeShapeType="1"/>
            </p:cNvSpPr>
            <p:nvPr/>
          </p:nvSpPr>
          <p:spPr bwMode="auto">
            <a:xfrm>
              <a:off x="384" y="2304"/>
              <a:ext cx="226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951" name="Line 31"/>
            <p:cNvSpPr>
              <a:spLocks noChangeShapeType="1"/>
            </p:cNvSpPr>
            <p:nvPr/>
          </p:nvSpPr>
          <p:spPr bwMode="auto">
            <a:xfrm>
              <a:off x="376" y="2528"/>
              <a:ext cx="226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952" name="Line 32"/>
            <p:cNvSpPr>
              <a:spLocks noChangeShapeType="1"/>
            </p:cNvSpPr>
            <p:nvPr/>
          </p:nvSpPr>
          <p:spPr bwMode="auto">
            <a:xfrm>
              <a:off x="384" y="2744"/>
              <a:ext cx="226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953" name="Line 33"/>
            <p:cNvSpPr>
              <a:spLocks noChangeShapeType="1"/>
            </p:cNvSpPr>
            <p:nvPr/>
          </p:nvSpPr>
          <p:spPr bwMode="auto">
            <a:xfrm>
              <a:off x="376" y="2952"/>
              <a:ext cx="226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954" name="Line 34"/>
            <p:cNvSpPr>
              <a:spLocks noChangeShapeType="1"/>
            </p:cNvSpPr>
            <p:nvPr/>
          </p:nvSpPr>
          <p:spPr bwMode="auto">
            <a:xfrm>
              <a:off x="384" y="3176"/>
              <a:ext cx="226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955" name="Line 35"/>
            <p:cNvSpPr>
              <a:spLocks noChangeShapeType="1"/>
            </p:cNvSpPr>
            <p:nvPr/>
          </p:nvSpPr>
          <p:spPr bwMode="auto">
            <a:xfrm>
              <a:off x="376" y="3392"/>
              <a:ext cx="226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7956" name="Line 36"/>
            <p:cNvSpPr>
              <a:spLocks noChangeShapeType="1"/>
            </p:cNvSpPr>
            <p:nvPr/>
          </p:nvSpPr>
          <p:spPr bwMode="auto">
            <a:xfrm>
              <a:off x="376" y="3600"/>
              <a:ext cx="226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257957" name="Line 37"/>
          <p:cNvSpPr>
            <a:spLocks noChangeShapeType="1"/>
          </p:cNvSpPr>
          <p:nvPr/>
        </p:nvSpPr>
        <p:spPr bwMode="auto">
          <a:xfrm flipV="1">
            <a:off x="1112838" y="4191000"/>
            <a:ext cx="2768600" cy="19685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58" name="Oval 38"/>
          <p:cNvSpPr>
            <a:spLocks noChangeArrowheads="1"/>
          </p:cNvSpPr>
          <p:nvPr/>
        </p:nvSpPr>
        <p:spPr bwMode="auto">
          <a:xfrm>
            <a:off x="1189038" y="5981700"/>
            <a:ext cx="88900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59" name="Oval 39"/>
          <p:cNvSpPr>
            <a:spLocks noChangeArrowheads="1"/>
          </p:cNvSpPr>
          <p:nvPr/>
        </p:nvSpPr>
        <p:spPr bwMode="auto">
          <a:xfrm>
            <a:off x="1544638" y="5613400"/>
            <a:ext cx="88900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60" name="Oval 40"/>
          <p:cNvSpPr>
            <a:spLocks noChangeArrowheads="1"/>
          </p:cNvSpPr>
          <p:nvPr/>
        </p:nvSpPr>
        <p:spPr bwMode="auto">
          <a:xfrm>
            <a:off x="1887538" y="5613400"/>
            <a:ext cx="88900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61" name="Oval 41"/>
          <p:cNvSpPr>
            <a:spLocks noChangeArrowheads="1"/>
          </p:cNvSpPr>
          <p:nvPr/>
        </p:nvSpPr>
        <p:spPr bwMode="auto">
          <a:xfrm>
            <a:off x="2205038" y="5295900"/>
            <a:ext cx="88900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62" name="Oval 42"/>
          <p:cNvSpPr>
            <a:spLocks noChangeArrowheads="1"/>
          </p:cNvSpPr>
          <p:nvPr/>
        </p:nvSpPr>
        <p:spPr bwMode="auto">
          <a:xfrm>
            <a:off x="2547938" y="4953000"/>
            <a:ext cx="88900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63" name="Oval 43"/>
          <p:cNvSpPr>
            <a:spLocks noChangeArrowheads="1"/>
          </p:cNvSpPr>
          <p:nvPr/>
        </p:nvSpPr>
        <p:spPr bwMode="auto">
          <a:xfrm>
            <a:off x="2903538" y="4953000"/>
            <a:ext cx="88900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64" name="Oval 44"/>
          <p:cNvSpPr>
            <a:spLocks noChangeArrowheads="1"/>
          </p:cNvSpPr>
          <p:nvPr/>
        </p:nvSpPr>
        <p:spPr bwMode="auto">
          <a:xfrm>
            <a:off x="3246438" y="4597400"/>
            <a:ext cx="88900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65" name="Oval 45"/>
          <p:cNvSpPr>
            <a:spLocks noChangeArrowheads="1"/>
          </p:cNvSpPr>
          <p:nvPr/>
        </p:nvSpPr>
        <p:spPr bwMode="auto">
          <a:xfrm>
            <a:off x="3576638" y="4254500"/>
            <a:ext cx="88900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66" name="Oval 46"/>
          <p:cNvSpPr>
            <a:spLocks noChangeArrowheads="1"/>
          </p:cNvSpPr>
          <p:nvPr/>
        </p:nvSpPr>
        <p:spPr bwMode="auto">
          <a:xfrm>
            <a:off x="1044575" y="6129338"/>
            <a:ext cx="88900" cy="889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67" name="Oval 47"/>
          <p:cNvSpPr>
            <a:spLocks noChangeArrowheads="1"/>
          </p:cNvSpPr>
          <p:nvPr/>
        </p:nvSpPr>
        <p:spPr bwMode="auto">
          <a:xfrm>
            <a:off x="3808413" y="4148138"/>
            <a:ext cx="88900" cy="889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68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Scan Conversion</a:t>
            </a:r>
          </a:p>
        </p:txBody>
      </p:sp>
      <p:sp>
        <p:nvSpPr>
          <p:cNvPr id="2257969" name="Rectangle 4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convert continuous rendering primitives into discrete fragments/pixels </a:t>
            </a:r>
          </a:p>
          <a:p>
            <a:pPr lvl="1"/>
            <a:r>
              <a:rPr lang="en-US" sz="2600"/>
              <a:t>given vertices in DCS, fill in the pixels</a:t>
            </a:r>
          </a:p>
          <a:p>
            <a:r>
              <a:rPr lang="en-US" sz="2800"/>
              <a:t>display coordinates required to provide scale for discretization</a:t>
            </a:r>
          </a:p>
          <a:p>
            <a:pPr lvl="1"/>
            <a:endParaRPr lang="en-US" sz="2600"/>
          </a:p>
        </p:txBody>
      </p:sp>
      <p:sp>
        <p:nvSpPr>
          <p:cNvPr id="2257970" name="Line 50"/>
          <p:cNvSpPr>
            <a:spLocks noChangeShapeType="1"/>
          </p:cNvSpPr>
          <p:nvPr/>
        </p:nvSpPr>
        <p:spPr bwMode="auto">
          <a:xfrm>
            <a:off x="4762500" y="3429000"/>
            <a:ext cx="0" cy="3416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71" name="Line 51"/>
          <p:cNvSpPr>
            <a:spLocks noChangeShapeType="1"/>
          </p:cNvSpPr>
          <p:nvPr/>
        </p:nvSpPr>
        <p:spPr bwMode="auto">
          <a:xfrm>
            <a:off x="5461000" y="3429000"/>
            <a:ext cx="0" cy="3416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72" name="Line 52"/>
          <p:cNvSpPr>
            <a:spLocks noChangeShapeType="1"/>
          </p:cNvSpPr>
          <p:nvPr/>
        </p:nvSpPr>
        <p:spPr bwMode="auto">
          <a:xfrm>
            <a:off x="6134100" y="3429000"/>
            <a:ext cx="0" cy="3416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73" name="Line 53"/>
          <p:cNvSpPr>
            <a:spLocks noChangeShapeType="1"/>
          </p:cNvSpPr>
          <p:nvPr/>
        </p:nvSpPr>
        <p:spPr bwMode="auto">
          <a:xfrm>
            <a:off x="6819900" y="3441700"/>
            <a:ext cx="0" cy="3416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74" name="Line 54"/>
          <p:cNvSpPr>
            <a:spLocks noChangeShapeType="1"/>
          </p:cNvSpPr>
          <p:nvPr/>
        </p:nvSpPr>
        <p:spPr bwMode="auto">
          <a:xfrm>
            <a:off x="7505700" y="3429000"/>
            <a:ext cx="0" cy="3416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75" name="Line 55"/>
          <p:cNvSpPr>
            <a:spLocks noChangeShapeType="1"/>
          </p:cNvSpPr>
          <p:nvPr/>
        </p:nvSpPr>
        <p:spPr bwMode="auto">
          <a:xfrm>
            <a:off x="4559300" y="3594100"/>
            <a:ext cx="35941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76" name="Line 56"/>
          <p:cNvSpPr>
            <a:spLocks noChangeShapeType="1"/>
          </p:cNvSpPr>
          <p:nvPr/>
        </p:nvSpPr>
        <p:spPr bwMode="auto">
          <a:xfrm>
            <a:off x="4559300" y="4292600"/>
            <a:ext cx="35941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77" name="Line 57"/>
          <p:cNvSpPr>
            <a:spLocks noChangeShapeType="1"/>
          </p:cNvSpPr>
          <p:nvPr/>
        </p:nvSpPr>
        <p:spPr bwMode="auto">
          <a:xfrm>
            <a:off x="4559300" y="4991100"/>
            <a:ext cx="35941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78" name="Line 58"/>
          <p:cNvSpPr>
            <a:spLocks noChangeShapeType="1"/>
          </p:cNvSpPr>
          <p:nvPr/>
        </p:nvSpPr>
        <p:spPr bwMode="auto">
          <a:xfrm>
            <a:off x="4559300" y="5664200"/>
            <a:ext cx="35941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79" name="Line 59"/>
          <p:cNvSpPr>
            <a:spLocks noChangeShapeType="1"/>
          </p:cNvSpPr>
          <p:nvPr/>
        </p:nvSpPr>
        <p:spPr bwMode="auto">
          <a:xfrm>
            <a:off x="4559300" y="6362700"/>
            <a:ext cx="35941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80" name="Line 60"/>
          <p:cNvSpPr>
            <a:spLocks noChangeShapeType="1"/>
          </p:cNvSpPr>
          <p:nvPr/>
        </p:nvSpPr>
        <p:spPr bwMode="auto">
          <a:xfrm flipV="1">
            <a:off x="4991100" y="4191000"/>
            <a:ext cx="2768600" cy="19685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81" name="Oval 61"/>
          <p:cNvSpPr>
            <a:spLocks noChangeArrowheads="1"/>
          </p:cNvSpPr>
          <p:nvPr/>
        </p:nvSpPr>
        <p:spPr bwMode="auto">
          <a:xfrm>
            <a:off x="5422900" y="5613400"/>
            <a:ext cx="88900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82" name="Oval 62"/>
          <p:cNvSpPr>
            <a:spLocks noChangeArrowheads="1"/>
          </p:cNvSpPr>
          <p:nvPr/>
        </p:nvSpPr>
        <p:spPr bwMode="auto">
          <a:xfrm>
            <a:off x="6103938" y="4953000"/>
            <a:ext cx="88900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83" name="Oval 63"/>
          <p:cNvSpPr>
            <a:spLocks noChangeArrowheads="1"/>
          </p:cNvSpPr>
          <p:nvPr/>
        </p:nvSpPr>
        <p:spPr bwMode="auto">
          <a:xfrm>
            <a:off x="6781800" y="4953000"/>
            <a:ext cx="88900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84" name="Oval 64"/>
          <p:cNvSpPr>
            <a:spLocks noChangeArrowheads="1"/>
          </p:cNvSpPr>
          <p:nvPr/>
        </p:nvSpPr>
        <p:spPr bwMode="auto">
          <a:xfrm>
            <a:off x="7454900" y="4254500"/>
            <a:ext cx="88900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85" name="Oval 65"/>
          <p:cNvSpPr>
            <a:spLocks noChangeArrowheads="1"/>
          </p:cNvSpPr>
          <p:nvPr/>
        </p:nvSpPr>
        <p:spPr bwMode="auto">
          <a:xfrm>
            <a:off x="4922838" y="6129338"/>
            <a:ext cx="88900" cy="889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57986" name="Oval 66"/>
          <p:cNvSpPr>
            <a:spLocks noChangeArrowheads="1"/>
          </p:cNvSpPr>
          <p:nvPr/>
        </p:nvSpPr>
        <p:spPr bwMode="auto">
          <a:xfrm>
            <a:off x="7686675" y="4148138"/>
            <a:ext cx="88900" cy="889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603626"/>
            <a:ext cx="3253979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999" y="979715"/>
            <a:ext cx="8690429" cy="5543394"/>
          </a:xfrm>
        </p:spPr>
        <p:txBody>
          <a:bodyPr/>
          <a:lstStyle/>
          <a:p>
            <a:r>
              <a:rPr lang="en-US" sz="2400" dirty="0" err="1">
                <a:solidFill>
                  <a:schemeClr val="hlink"/>
                </a:solidFill>
              </a:rPr>
              <a:t>scanline</a:t>
            </a:r>
            <a:r>
              <a:rPr lang="en-US" sz="2400" dirty="0"/>
              <a:t>: a line of pixels in an image</a:t>
            </a:r>
          </a:p>
          <a:p>
            <a:r>
              <a:rPr lang="en-US" altLang="en-US" sz="2400" dirty="0">
                <a:ea typeface="ＭＳ Ｐゴシック" charset="-128"/>
              </a:rPr>
              <a:t>b</a:t>
            </a:r>
            <a:r>
              <a:rPr lang="en-US" altLang="en-US" sz="2400" dirty="0" smtClean="0">
                <a:ea typeface="ＭＳ Ｐゴシック" charset="-128"/>
              </a:rPr>
              <a:t>asic </a:t>
            </a:r>
            <a:r>
              <a:rPr lang="en-US" altLang="en-US" sz="2400" dirty="0">
                <a:ea typeface="ＭＳ Ｐゴシック" charset="-128"/>
              </a:rPr>
              <a:t>structure of code:</a:t>
            </a:r>
          </a:p>
          <a:p>
            <a:pPr marL="742950" lvl="1" indent="-285750"/>
            <a:r>
              <a:rPr lang="en-US" altLang="en-US" sz="2400" dirty="0">
                <a:ea typeface="ＭＳ Ｐゴシック" charset="-128"/>
              </a:rPr>
              <a:t>Setup: compute edge equations, bounding box</a:t>
            </a:r>
          </a:p>
          <a:p>
            <a:pPr marL="742950" lvl="1" indent="-285750"/>
            <a:r>
              <a:rPr lang="en-US" altLang="en-US" sz="2400" dirty="0">
                <a:ea typeface="ＭＳ Ｐゴシック" charset="-128"/>
              </a:rPr>
              <a:t>(Outer loop) For each </a:t>
            </a:r>
            <a:r>
              <a:rPr lang="en-US" altLang="en-US" sz="2400" dirty="0" err="1">
                <a:ea typeface="ＭＳ Ｐゴシック" charset="-128"/>
              </a:rPr>
              <a:t>scanline</a:t>
            </a:r>
            <a:r>
              <a:rPr lang="en-US" altLang="en-US" sz="2400" dirty="0">
                <a:ea typeface="ＭＳ Ｐゴシック" charset="-128"/>
              </a:rPr>
              <a:t> in bounding box... </a:t>
            </a:r>
          </a:p>
          <a:p>
            <a:pPr marL="742950" lvl="1" indent="-285750"/>
            <a:r>
              <a:rPr lang="en-US" altLang="en-US" sz="2400" dirty="0">
                <a:ea typeface="ＭＳ Ｐゴシック" charset="-128"/>
              </a:rPr>
              <a:t>(Inner loop)  …check each pixel on </a:t>
            </a:r>
            <a:r>
              <a:rPr lang="en-US" altLang="en-US" sz="2400" dirty="0" err="1">
                <a:ea typeface="ＭＳ Ｐゴシック" charset="-128"/>
              </a:rPr>
              <a:t>scanline</a:t>
            </a:r>
            <a:r>
              <a:rPr lang="en-US" altLang="en-US" sz="2400" dirty="0">
                <a:ea typeface="ＭＳ Ｐゴシック" charset="-128"/>
              </a:rPr>
              <a:t>, evaluating edge equations and drawing the pixel if all three are positive</a:t>
            </a:r>
          </a:p>
        </p:txBody>
      </p:sp>
      <p:sp>
        <p:nvSpPr>
          <p:cNvPr id="5" name="Rectangle 48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defTabSz="914400">
              <a:lnSpc>
                <a:spcPct val="90000"/>
              </a:lnSpc>
              <a:buClr>
                <a:srgbClr val="333399"/>
              </a:buClr>
            </a:pPr>
            <a:r>
              <a:rPr lang="en-US" dirty="0" smtClean="0">
                <a:solidFill>
                  <a:srgbClr val="333399"/>
                </a:solidFill>
                <a:latin typeface="Arial"/>
                <a:ea typeface="ＭＳ Ｐゴシック"/>
                <a:cs typeface="Arial"/>
              </a:rPr>
              <a:t>Review: </a:t>
            </a:r>
            <a:r>
              <a:rPr lang="en-US" dirty="0" err="1" smtClean="0">
                <a:solidFill>
                  <a:srgbClr val="333399"/>
                </a:solidFill>
                <a:latin typeface="Arial"/>
                <a:ea typeface="ＭＳ Ｐゴシック"/>
                <a:cs typeface="Arial"/>
              </a:rPr>
              <a:t>Scanline</a:t>
            </a:r>
            <a:r>
              <a:rPr lang="en-US" dirty="0" smtClean="0">
                <a:solidFill>
                  <a:srgbClr val="333399"/>
                </a:solidFill>
                <a:latin typeface="Arial"/>
                <a:ea typeface="ＭＳ Ｐゴシック"/>
                <a:cs typeface="Arial"/>
              </a:rPr>
              <a:t> Idea</a:t>
            </a:r>
            <a:endParaRPr lang="en-US" dirty="0">
              <a:solidFill>
                <a:srgbClr val="333399"/>
              </a:solidFill>
              <a:latin typeface="Arial"/>
              <a:ea typeface="ＭＳ Ｐゴシック"/>
              <a:cs typeface="Arial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-7259" y="4368800"/>
            <a:ext cx="3259138" cy="2293938"/>
            <a:chOff x="3568" y="857"/>
            <a:chExt cx="2053" cy="1445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3693" y="1071"/>
              <a:ext cx="1928" cy="1089"/>
              <a:chOff x="3693" y="1066"/>
              <a:chExt cx="1928" cy="1089"/>
            </a:xfrm>
          </p:grpSpPr>
          <p:sp>
            <p:nvSpPr>
              <p:cNvPr id="19" name="Line 6"/>
              <p:cNvSpPr>
                <a:spLocks noChangeShapeType="1"/>
              </p:cNvSpPr>
              <p:nvPr/>
            </p:nvSpPr>
            <p:spPr bwMode="auto">
              <a:xfrm>
                <a:off x="3695" y="1369"/>
                <a:ext cx="19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3693" y="1465"/>
                <a:ext cx="19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3698" y="1561"/>
                <a:ext cx="19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3846" y="1066"/>
                <a:ext cx="1528" cy="1089"/>
              </a:xfrm>
              <a:custGeom>
                <a:avLst/>
                <a:gdLst>
                  <a:gd name="T0" fmla="*/ 0 w 1528"/>
                  <a:gd name="T1" fmla="*/ 454 h 1089"/>
                  <a:gd name="T2" fmla="*/ 627 w 1528"/>
                  <a:gd name="T3" fmla="*/ 166 h 1089"/>
                  <a:gd name="T4" fmla="*/ 915 w 1528"/>
                  <a:gd name="T5" fmla="*/ 720 h 1089"/>
                  <a:gd name="T6" fmla="*/ 1527 w 1528"/>
                  <a:gd name="T7" fmla="*/ 0 h 1089"/>
                  <a:gd name="T8" fmla="*/ 1246 w 1528"/>
                  <a:gd name="T9" fmla="*/ 1088 h 1089"/>
                  <a:gd name="T10" fmla="*/ 0 w 1528"/>
                  <a:gd name="T11" fmla="*/ 454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8" h="1089">
                    <a:moveTo>
                      <a:pt x="0" y="454"/>
                    </a:moveTo>
                    <a:lnTo>
                      <a:pt x="627" y="166"/>
                    </a:lnTo>
                    <a:lnTo>
                      <a:pt x="915" y="720"/>
                    </a:lnTo>
                    <a:lnTo>
                      <a:pt x="1527" y="0"/>
                    </a:lnTo>
                    <a:lnTo>
                      <a:pt x="1246" y="1088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FE9B03"/>
              </a:solidFill>
              <a:ln w="508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3926" y="1469"/>
                <a:ext cx="67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" name="Line 11"/>
              <p:cNvSpPr>
                <a:spLocks noChangeShapeType="1"/>
              </p:cNvSpPr>
              <p:nvPr/>
            </p:nvSpPr>
            <p:spPr bwMode="auto">
              <a:xfrm>
                <a:off x="5042" y="1462"/>
                <a:ext cx="223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3897" y="1563"/>
                <a:ext cx="749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>
                <a:off x="4142" y="1369"/>
                <a:ext cx="403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" name="Line 14"/>
              <p:cNvSpPr>
                <a:spLocks noChangeShapeType="1"/>
              </p:cNvSpPr>
              <p:nvPr/>
            </p:nvSpPr>
            <p:spPr bwMode="auto">
              <a:xfrm>
                <a:off x="4955" y="1563"/>
                <a:ext cx="295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" name="Line 15"/>
              <p:cNvSpPr>
                <a:spLocks noChangeShapeType="1"/>
              </p:cNvSpPr>
              <p:nvPr/>
            </p:nvSpPr>
            <p:spPr bwMode="auto">
              <a:xfrm>
                <a:off x="5114" y="1369"/>
                <a:ext cx="18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4357" y="96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4759" y="172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5371" y="857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5134" y="205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3568" y="1571"/>
              <a:ext cx="3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5=0</a:t>
              </a: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4214" y="1836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P</a:t>
              </a:r>
            </a:p>
          </p:txBody>
        </p:sp>
        <p:sp>
          <p:nvSpPr>
            <p:cNvPr id="15" name="Oval 22"/>
            <p:cNvSpPr>
              <a:spLocks noChangeArrowheads="1"/>
            </p:cNvSpPr>
            <p:nvPr/>
          </p:nvSpPr>
          <p:spPr bwMode="auto">
            <a:xfrm>
              <a:off x="4132" y="1336"/>
              <a:ext cx="64" cy="6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4516" y="1336"/>
              <a:ext cx="64" cy="6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5080" y="1336"/>
              <a:ext cx="64" cy="6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5272" y="1336"/>
              <a:ext cx="64" cy="6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3365496" y="4318000"/>
            <a:ext cx="2457450" cy="2336800"/>
            <a:chOff x="2832" y="1856"/>
            <a:chExt cx="2272" cy="2160"/>
          </a:xfrm>
        </p:grpSpPr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2832" y="1856"/>
              <a:ext cx="2272" cy="2160"/>
              <a:chOff x="376" y="1544"/>
              <a:chExt cx="2272" cy="2160"/>
            </a:xfrm>
          </p:grpSpPr>
          <p:sp>
            <p:nvSpPr>
              <p:cNvPr id="84" name="Line 29"/>
              <p:cNvSpPr>
                <a:spLocks noChangeShapeType="1"/>
              </p:cNvSpPr>
              <p:nvPr/>
            </p:nvSpPr>
            <p:spPr bwMode="auto">
              <a:xfrm>
                <a:off x="504" y="1544"/>
                <a:ext cx="0" cy="2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5" name="Line 30"/>
              <p:cNvSpPr>
                <a:spLocks noChangeShapeType="1"/>
              </p:cNvSpPr>
              <p:nvPr/>
            </p:nvSpPr>
            <p:spPr bwMode="auto">
              <a:xfrm>
                <a:off x="728" y="1544"/>
                <a:ext cx="0" cy="2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6" name="Line 31"/>
              <p:cNvSpPr>
                <a:spLocks noChangeShapeType="1"/>
              </p:cNvSpPr>
              <p:nvPr/>
            </p:nvSpPr>
            <p:spPr bwMode="auto">
              <a:xfrm>
                <a:off x="944" y="1544"/>
                <a:ext cx="0" cy="2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7" name="Line 32"/>
              <p:cNvSpPr>
                <a:spLocks noChangeShapeType="1"/>
              </p:cNvSpPr>
              <p:nvPr/>
            </p:nvSpPr>
            <p:spPr bwMode="auto">
              <a:xfrm>
                <a:off x="1160" y="1544"/>
                <a:ext cx="0" cy="2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8" name="Line 33"/>
              <p:cNvSpPr>
                <a:spLocks noChangeShapeType="1"/>
              </p:cNvSpPr>
              <p:nvPr/>
            </p:nvSpPr>
            <p:spPr bwMode="auto">
              <a:xfrm>
                <a:off x="1368" y="1544"/>
                <a:ext cx="0" cy="2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9" name="Line 34"/>
              <p:cNvSpPr>
                <a:spLocks noChangeShapeType="1"/>
              </p:cNvSpPr>
              <p:nvPr/>
            </p:nvSpPr>
            <p:spPr bwMode="auto">
              <a:xfrm>
                <a:off x="1584" y="1544"/>
                <a:ext cx="0" cy="2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0" name="Line 35"/>
              <p:cNvSpPr>
                <a:spLocks noChangeShapeType="1"/>
              </p:cNvSpPr>
              <p:nvPr/>
            </p:nvSpPr>
            <p:spPr bwMode="auto">
              <a:xfrm>
                <a:off x="1800" y="1552"/>
                <a:ext cx="0" cy="2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1" name="Line 36"/>
              <p:cNvSpPr>
                <a:spLocks noChangeShapeType="1"/>
              </p:cNvSpPr>
              <p:nvPr/>
            </p:nvSpPr>
            <p:spPr bwMode="auto">
              <a:xfrm>
                <a:off x="2016" y="1552"/>
                <a:ext cx="0" cy="2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2" name="Line 37"/>
              <p:cNvSpPr>
                <a:spLocks noChangeShapeType="1"/>
              </p:cNvSpPr>
              <p:nvPr/>
            </p:nvSpPr>
            <p:spPr bwMode="auto">
              <a:xfrm>
                <a:off x="2232" y="1544"/>
                <a:ext cx="0" cy="2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3" name="Line 38"/>
              <p:cNvSpPr>
                <a:spLocks noChangeShapeType="1"/>
              </p:cNvSpPr>
              <p:nvPr/>
            </p:nvSpPr>
            <p:spPr bwMode="auto">
              <a:xfrm>
                <a:off x="2456" y="1552"/>
                <a:ext cx="0" cy="2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4" name="Line 39"/>
              <p:cNvSpPr>
                <a:spLocks noChangeShapeType="1"/>
              </p:cNvSpPr>
              <p:nvPr/>
            </p:nvSpPr>
            <p:spPr bwMode="auto">
              <a:xfrm>
                <a:off x="376" y="1648"/>
                <a:ext cx="22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5" name="Line 40"/>
              <p:cNvSpPr>
                <a:spLocks noChangeShapeType="1"/>
              </p:cNvSpPr>
              <p:nvPr/>
            </p:nvSpPr>
            <p:spPr bwMode="auto">
              <a:xfrm>
                <a:off x="376" y="1864"/>
                <a:ext cx="22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6" name="Line 41"/>
              <p:cNvSpPr>
                <a:spLocks noChangeShapeType="1"/>
              </p:cNvSpPr>
              <p:nvPr/>
            </p:nvSpPr>
            <p:spPr bwMode="auto">
              <a:xfrm>
                <a:off x="376" y="2088"/>
                <a:ext cx="22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7" name="Line 42"/>
              <p:cNvSpPr>
                <a:spLocks noChangeShapeType="1"/>
              </p:cNvSpPr>
              <p:nvPr/>
            </p:nvSpPr>
            <p:spPr bwMode="auto">
              <a:xfrm>
                <a:off x="384" y="2304"/>
                <a:ext cx="22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8" name="Line 43"/>
              <p:cNvSpPr>
                <a:spLocks noChangeShapeType="1"/>
              </p:cNvSpPr>
              <p:nvPr/>
            </p:nvSpPr>
            <p:spPr bwMode="auto">
              <a:xfrm>
                <a:off x="376" y="2528"/>
                <a:ext cx="22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9" name="Line 44"/>
              <p:cNvSpPr>
                <a:spLocks noChangeShapeType="1"/>
              </p:cNvSpPr>
              <p:nvPr/>
            </p:nvSpPr>
            <p:spPr bwMode="auto">
              <a:xfrm>
                <a:off x="384" y="2744"/>
                <a:ext cx="22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0" name="Line 45"/>
              <p:cNvSpPr>
                <a:spLocks noChangeShapeType="1"/>
              </p:cNvSpPr>
              <p:nvPr/>
            </p:nvSpPr>
            <p:spPr bwMode="auto">
              <a:xfrm>
                <a:off x="376" y="2952"/>
                <a:ext cx="22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1" name="Line 46"/>
              <p:cNvSpPr>
                <a:spLocks noChangeShapeType="1"/>
              </p:cNvSpPr>
              <p:nvPr/>
            </p:nvSpPr>
            <p:spPr bwMode="auto">
              <a:xfrm>
                <a:off x="384" y="3176"/>
                <a:ext cx="22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2" name="Line 47"/>
              <p:cNvSpPr>
                <a:spLocks noChangeShapeType="1"/>
              </p:cNvSpPr>
              <p:nvPr/>
            </p:nvSpPr>
            <p:spPr bwMode="auto">
              <a:xfrm>
                <a:off x="376" y="3392"/>
                <a:ext cx="22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3" name="Line 48"/>
              <p:cNvSpPr>
                <a:spLocks noChangeShapeType="1"/>
              </p:cNvSpPr>
              <p:nvPr/>
            </p:nvSpPr>
            <p:spPr bwMode="auto">
              <a:xfrm>
                <a:off x="376" y="3600"/>
                <a:ext cx="22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1" name="Freeform 49"/>
            <p:cNvSpPr>
              <a:spLocks/>
            </p:cNvSpPr>
            <p:nvPr/>
          </p:nvSpPr>
          <p:spPr bwMode="auto">
            <a:xfrm>
              <a:off x="3040" y="2344"/>
              <a:ext cx="1768" cy="1480"/>
            </a:xfrm>
            <a:custGeom>
              <a:avLst/>
              <a:gdLst>
                <a:gd name="T0" fmla="*/ 640 w 1768"/>
                <a:gd name="T1" fmla="*/ 1440 h 1480"/>
                <a:gd name="T2" fmla="*/ 0 w 1768"/>
                <a:gd name="T3" fmla="*/ 648 h 1480"/>
                <a:gd name="T4" fmla="*/ 1136 w 1768"/>
                <a:gd name="T5" fmla="*/ 0 h 1480"/>
                <a:gd name="T6" fmla="*/ 1328 w 1768"/>
                <a:gd name="T7" fmla="*/ 616 h 1480"/>
                <a:gd name="T8" fmla="*/ 1768 w 1768"/>
                <a:gd name="T9" fmla="*/ 176 h 1480"/>
                <a:gd name="T10" fmla="*/ 1704 w 1768"/>
                <a:gd name="T11" fmla="*/ 1480 h 1480"/>
                <a:gd name="T12" fmla="*/ 1064 w 1768"/>
                <a:gd name="T13" fmla="*/ 992 h 1480"/>
                <a:gd name="T14" fmla="*/ 640 w 1768"/>
                <a:gd name="T15" fmla="*/ 1440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8" h="1480">
                  <a:moveTo>
                    <a:pt x="640" y="1440"/>
                  </a:moveTo>
                  <a:lnTo>
                    <a:pt x="0" y="648"/>
                  </a:lnTo>
                  <a:lnTo>
                    <a:pt x="1136" y="0"/>
                  </a:lnTo>
                  <a:lnTo>
                    <a:pt x="1328" y="616"/>
                  </a:lnTo>
                  <a:lnTo>
                    <a:pt x="1768" y="176"/>
                  </a:lnTo>
                  <a:lnTo>
                    <a:pt x="1704" y="1480"/>
                  </a:lnTo>
                  <a:lnTo>
                    <a:pt x="1064" y="992"/>
                  </a:lnTo>
                  <a:lnTo>
                    <a:pt x="640" y="144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2" name="Group 50"/>
            <p:cNvGrpSpPr>
              <a:grpSpLocks/>
            </p:cNvGrpSpPr>
            <p:nvPr/>
          </p:nvGrpSpPr>
          <p:grpSpPr bwMode="auto">
            <a:xfrm>
              <a:off x="3592" y="3680"/>
              <a:ext cx="1128" cy="56"/>
              <a:chOff x="2480" y="3784"/>
              <a:chExt cx="1128" cy="56"/>
            </a:xfrm>
          </p:grpSpPr>
          <p:sp>
            <p:nvSpPr>
              <p:cNvPr id="81" name="Oval 51"/>
              <p:cNvSpPr>
                <a:spLocks noChangeArrowheads="1"/>
              </p:cNvSpPr>
              <p:nvPr/>
            </p:nvSpPr>
            <p:spPr bwMode="auto">
              <a:xfrm>
                <a:off x="2480" y="378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2" name="Oval 52"/>
              <p:cNvSpPr>
                <a:spLocks noChangeArrowheads="1"/>
              </p:cNvSpPr>
              <p:nvPr/>
            </p:nvSpPr>
            <p:spPr bwMode="auto">
              <a:xfrm>
                <a:off x="2680" y="378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3" name="Oval 53"/>
              <p:cNvSpPr>
                <a:spLocks noChangeArrowheads="1"/>
              </p:cNvSpPr>
              <p:nvPr/>
            </p:nvSpPr>
            <p:spPr bwMode="auto">
              <a:xfrm>
                <a:off x="3552" y="378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33" name="Group 54"/>
            <p:cNvGrpSpPr>
              <a:grpSpLocks/>
            </p:cNvGrpSpPr>
            <p:nvPr/>
          </p:nvGrpSpPr>
          <p:grpSpPr bwMode="auto">
            <a:xfrm>
              <a:off x="3368" y="3464"/>
              <a:ext cx="1344" cy="56"/>
              <a:chOff x="2256" y="3568"/>
              <a:chExt cx="1344" cy="56"/>
            </a:xfrm>
          </p:grpSpPr>
          <p:sp>
            <p:nvSpPr>
              <p:cNvPr id="77" name="Oval 55"/>
              <p:cNvSpPr>
                <a:spLocks noChangeArrowheads="1"/>
              </p:cNvSpPr>
              <p:nvPr/>
            </p:nvSpPr>
            <p:spPr bwMode="auto">
              <a:xfrm>
                <a:off x="2256" y="356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Oval 56"/>
              <p:cNvSpPr>
                <a:spLocks noChangeArrowheads="1"/>
              </p:cNvSpPr>
              <p:nvPr/>
            </p:nvSpPr>
            <p:spPr bwMode="auto">
              <a:xfrm>
                <a:off x="2896" y="356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9" name="Oval 57"/>
              <p:cNvSpPr>
                <a:spLocks noChangeArrowheads="1"/>
              </p:cNvSpPr>
              <p:nvPr/>
            </p:nvSpPr>
            <p:spPr bwMode="auto">
              <a:xfrm>
                <a:off x="3544" y="356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0" name="Oval 58"/>
              <p:cNvSpPr>
                <a:spLocks noChangeArrowheads="1"/>
              </p:cNvSpPr>
              <p:nvPr/>
            </p:nvSpPr>
            <p:spPr bwMode="auto">
              <a:xfrm>
                <a:off x="3120" y="356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34" name="Group 59"/>
            <p:cNvGrpSpPr>
              <a:grpSpLocks/>
            </p:cNvGrpSpPr>
            <p:nvPr/>
          </p:nvGrpSpPr>
          <p:grpSpPr bwMode="auto">
            <a:xfrm>
              <a:off x="3160" y="3240"/>
              <a:ext cx="1560" cy="56"/>
              <a:chOff x="2048" y="3344"/>
              <a:chExt cx="1560" cy="56"/>
            </a:xfrm>
          </p:grpSpPr>
          <p:sp>
            <p:nvSpPr>
              <p:cNvPr id="75" name="Oval 60"/>
              <p:cNvSpPr>
                <a:spLocks noChangeArrowheads="1"/>
              </p:cNvSpPr>
              <p:nvPr/>
            </p:nvSpPr>
            <p:spPr bwMode="auto">
              <a:xfrm>
                <a:off x="2048" y="334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Oval 61"/>
              <p:cNvSpPr>
                <a:spLocks noChangeArrowheads="1"/>
              </p:cNvSpPr>
              <p:nvPr/>
            </p:nvSpPr>
            <p:spPr bwMode="auto">
              <a:xfrm>
                <a:off x="3552" y="334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35" name="Group 62"/>
            <p:cNvGrpSpPr>
              <a:grpSpLocks/>
            </p:cNvGrpSpPr>
            <p:nvPr/>
          </p:nvGrpSpPr>
          <p:grpSpPr bwMode="auto">
            <a:xfrm>
              <a:off x="4016" y="2376"/>
              <a:ext cx="264" cy="56"/>
              <a:chOff x="2904" y="2480"/>
              <a:chExt cx="264" cy="56"/>
            </a:xfrm>
          </p:grpSpPr>
          <p:sp>
            <p:nvSpPr>
              <p:cNvPr id="73" name="Oval 63"/>
              <p:cNvSpPr>
                <a:spLocks noChangeArrowheads="1"/>
              </p:cNvSpPr>
              <p:nvPr/>
            </p:nvSpPr>
            <p:spPr bwMode="auto">
              <a:xfrm>
                <a:off x="2904" y="248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4" name="Oval 64"/>
              <p:cNvSpPr>
                <a:spLocks noChangeArrowheads="1"/>
              </p:cNvSpPr>
              <p:nvPr/>
            </p:nvSpPr>
            <p:spPr bwMode="auto">
              <a:xfrm>
                <a:off x="3112" y="248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36" name="Group 65"/>
            <p:cNvGrpSpPr>
              <a:grpSpLocks/>
            </p:cNvGrpSpPr>
            <p:nvPr/>
          </p:nvGrpSpPr>
          <p:grpSpPr bwMode="auto">
            <a:xfrm>
              <a:off x="3584" y="3464"/>
              <a:ext cx="920" cy="56"/>
              <a:chOff x="2472" y="3568"/>
              <a:chExt cx="920" cy="56"/>
            </a:xfrm>
          </p:grpSpPr>
          <p:sp>
            <p:nvSpPr>
              <p:cNvPr id="70" name="Oval 66"/>
              <p:cNvSpPr>
                <a:spLocks noChangeArrowheads="1"/>
              </p:cNvSpPr>
              <p:nvPr/>
            </p:nvSpPr>
            <p:spPr bwMode="auto">
              <a:xfrm>
                <a:off x="2472" y="3568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1" name="Oval 67"/>
              <p:cNvSpPr>
                <a:spLocks noChangeArrowheads="1"/>
              </p:cNvSpPr>
              <p:nvPr/>
            </p:nvSpPr>
            <p:spPr bwMode="auto">
              <a:xfrm>
                <a:off x="2680" y="3568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" name="Oval 68"/>
              <p:cNvSpPr>
                <a:spLocks noChangeArrowheads="1"/>
              </p:cNvSpPr>
              <p:nvPr/>
            </p:nvSpPr>
            <p:spPr bwMode="auto">
              <a:xfrm>
                <a:off x="3336" y="3568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37" name="Group 69"/>
            <p:cNvGrpSpPr>
              <a:grpSpLocks/>
            </p:cNvGrpSpPr>
            <p:nvPr/>
          </p:nvGrpSpPr>
          <p:grpSpPr bwMode="auto">
            <a:xfrm>
              <a:off x="3376" y="3232"/>
              <a:ext cx="1128" cy="56"/>
              <a:chOff x="2264" y="3336"/>
              <a:chExt cx="1128" cy="56"/>
            </a:xfrm>
          </p:grpSpPr>
          <p:sp>
            <p:nvSpPr>
              <p:cNvPr id="64" name="Oval 70"/>
              <p:cNvSpPr>
                <a:spLocks noChangeArrowheads="1"/>
              </p:cNvSpPr>
              <p:nvPr/>
            </p:nvSpPr>
            <p:spPr bwMode="auto">
              <a:xfrm>
                <a:off x="2472" y="3336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5" name="Oval 71"/>
              <p:cNvSpPr>
                <a:spLocks noChangeArrowheads="1"/>
              </p:cNvSpPr>
              <p:nvPr/>
            </p:nvSpPr>
            <p:spPr bwMode="auto">
              <a:xfrm>
                <a:off x="2680" y="3336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6" name="Oval 72"/>
              <p:cNvSpPr>
                <a:spLocks noChangeArrowheads="1"/>
              </p:cNvSpPr>
              <p:nvPr/>
            </p:nvSpPr>
            <p:spPr bwMode="auto">
              <a:xfrm>
                <a:off x="3336" y="3336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7" name="Oval 73"/>
              <p:cNvSpPr>
                <a:spLocks noChangeArrowheads="1"/>
              </p:cNvSpPr>
              <p:nvPr/>
            </p:nvSpPr>
            <p:spPr bwMode="auto">
              <a:xfrm>
                <a:off x="2264" y="3336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8" name="Oval 74"/>
              <p:cNvSpPr>
                <a:spLocks noChangeArrowheads="1"/>
              </p:cNvSpPr>
              <p:nvPr/>
            </p:nvSpPr>
            <p:spPr bwMode="auto">
              <a:xfrm>
                <a:off x="2904" y="3336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9" name="Oval 75"/>
              <p:cNvSpPr>
                <a:spLocks noChangeArrowheads="1"/>
              </p:cNvSpPr>
              <p:nvPr/>
            </p:nvSpPr>
            <p:spPr bwMode="auto">
              <a:xfrm>
                <a:off x="3120" y="3336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38" name="Group 76"/>
            <p:cNvGrpSpPr>
              <a:grpSpLocks/>
            </p:cNvGrpSpPr>
            <p:nvPr/>
          </p:nvGrpSpPr>
          <p:grpSpPr bwMode="auto">
            <a:xfrm>
              <a:off x="3160" y="3032"/>
              <a:ext cx="1560" cy="56"/>
              <a:chOff x="2048" y="3136"/>
              <a:chExt cx="1560" cy="56"/>
            </a:xfrm>
          </p:grpSpPr>
          <p:sp>
            <p:nvSpPr>
              <p:cNvPr id="55" name="Oval 77"/>
              <p:cNvSpPr>
                <a:spLocks noChangeArrowheads="1"/>
              </p:cNvSpPr>
              <p:nvPr/>
            </p:nvSpPr>
            <p:spPr bwMode="auto">
              <a:xfrm>
                <a:off x="2048" y="3136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Oval 78"/>
              <p:cNvSpPr>
                <a:spLocks noChangeArrowheads="1"/>
              </p:cNvSpPr>
              <p:nvPr/>
            </p:nvSpPr>
            <p:spPr bwMode="auto">
              <a:xfrm>
                <a:off x="3552" y="3136"/>
                <a:ext cx="56" cy="56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7" name="Oval 79"/>
              <p:cNvSpPr>
                <a:spLocks noChangeArrowheads="1"/>
              </p:cNvSpPr>
              <p:nvPr/>
            </p:nvSpPr>
            <p:spPr bwMode="auto">
              <a:xfrm>
                <a:off x="2048" y="3136"/>
                <a:ext cx="56" cy="56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" name="Oval 80"/>
              <p:cNvSpPr>
                <a:spLocks noChangeArrowheads="1"/>
              </p:cNvSpPr>
              <p:nvPr/>
            </p:nvSpPr>
            <p:spPr bwMode="auto">
              <a:xfrm>
                <a:off x="2472" y="3136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" name="Oval 81"/>
              <p:cNvSpPr>
                <a:spLocks noChangeArrowheads="1"/>
              </p:cNvSpPr>
              <p:nvPr/>
            </p:nvSpPr>
            <p:spPr bwMode="auto">
              <a:xfrm>
                <a:off x="2680" y="3136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" name="Oval 82"/>
              <p:cNvSpPr>
                <a:spLocks noChangeArrowheads="1"/>
              </p:cNvSpPr>
              <p:nvPr/>
            </p:nvSpPr>
            <p:spPr bwMode="auto">
              <a:xfrm>
                <a:off x="3336" y="3136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" name="Oval 83"/>
              <p:cNvSpPr>
                <a:spLocks noChangeArrowheads="1"/>
              </p:cNvSpPr>
              <p:nvPr/>
            </p:nvSpPr>
            <p:spPr bwMode="auto">
              <a:xfrm>
                <a:off x="2264" y="3136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" name="Oval 84"/>
              <p:cNvSpPr>
                <a:spLocks noChangeArrowheads="1"/>
              </p:cNvSpPr>
              <p:nvPr/>
            </p:nvSpPr>
            <p:spPr bwMode="auto">
              <a:xfrm>
                <a:off x="2904" y="3136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3" name="Oval 85"/>
              <p:cNvSpPr>
                <a:spLocks noChangeArrowheads="1"/>
              </p:cNvSpPr>
              <p:nvPr/>
            </p:nvSpPr>
            <p:spPr bwMode="auto">
              <a:xfrm>
                <a:off x="3120" y="3136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39" name="Group 86"/>
            <p:cNvGrpSpPr>
              <a:grpSpLocks/>
            </p:cNvGrpSpPr>
            <p:nvPr/>
          </p:nvGrpSpPr>
          <p:grpSpPr bwMode="auto">
            <a:xfrm>
              <a:off x="3160" y="2816"/>
              <a:ext cx="1560" cy="56"/>
              <a:chOff x="2048" y="2920"/>
              <a:chExt cx="1560" cy="56"/>
            </a:xfrm>
          </p:grpSpPr>
          <p:sp>
            <p:nvSpPr>
              <p:cNvPr id="47" name="Oval 87"/>
              <p:cNvSpPr>
                <a:spLocks noChangeArrowheads="1"/>
              </p:cNvSpPr>
              <p:nvPr/>
            </p:nvSpPr>
            <p:spPr bwMode="auto">
              <a:xfrm>
                <a:off x="3552" y="292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8" name="Oval 88"/>
              <p:cNvSpPr>
                <a:spLocks noChangeArrowheads="1"/>
              </p:cNvSpPr>
              <p:nvPr/>
            </p:nvSpPr>
            <p:spPr bwMode="auto">
              <a:xfrm>
                <a:off x="2048" y="292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9" name="Oval 89"/>
              <p:cNvSpPr>
                <a:spLocks noChangeArrowheads="1"/>
              </p:cNvSpPr>
              <p:nvPr/>
            </p:nvSpPr>
            <p:spPr bwMode="auto">
              <a:xfrm>
                <a:off x="3336" y="292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0" name="Oval 90"/>
              <p:cNvSpPr>
                <a:spLocks noChangeArrowheads="1"/>
              </p:cNvSpPr>
              <p:nvPr/>
            </p:nvSpPr>
            <p:spPr bwMode="auto">
              <a:xfrm>
                <a:off x="3112" y="2920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" name="Oval 91"/>
              <p:cNvSpPr>
                <a:spLocks noChangeArrowheads="1"/>
              </p:cNvSpPr>
              <p:nvPr/>
            </p:nvSpPr>
            <p:spPr bwMode="auto">
              <a:xfrm>
                <a:off x="2472" y="2920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" name="Oval 92"/>
              <p:cNvSpPr>
                <a:spLocks noChangeArrowheads="1"/>
              </p:cNvSpPr>
              <p:nvPr/>
            </p:nvSpPr>
            <p:spPr bwMode="auto">
              <a:xfrm>
                <a:off x="2680" y="2920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Oval 93"/>
              <p:cNvSpPr>
                <a:spLocks noChangeArrowheads="1"/>
              </p:cNvSpPr>
              <p:nvPr/>
            </p:nvSpPr>
            <p:spPr bwMode="auto">
              <a:xfrm>
                <a:off x="2264" y="2920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Oval 94"/>
              <p:cNvSpPr>
                <a:spLocks noChangeArrowheads="1"/>
              </p:cNvSpPr>
              <p:nvPr/>
            </p:nvSpPr>
            <p:spPr bwMode="auto">
              <a:xfrm>
                <a:off x="2904" y="2920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40" name="Group 95"/>
            <p:cNvGrpSpPr>
              <a:grpSpLocks/>
            </p:cNvGrpSpPr>
            <p:nvPr/>
          </p:nvGrpSpPr>
          <p:grpSpPr bwMode="auto">
            <a:xfrm>
              <a:off x="3592" y="2592"/>
              <a:ext cx="1344" cy="56"/>
              <a:chOff x="2480" y="2696"/>
              <a:chExt cx="1344" cy="56"/>
            </a:xfrm>
          </p:grpSpPr>
          <p:sp>
            <p:nvSpPr>
              <p:cNvPr id="41" name="Oval 96"/>
              <p:cNvSpPr>
                <a:spLocks noChangeArrowheads="1"/>
              </p:cNvSpPr>
              <p:nvPr/>
            </p:nvSpPr>
            <p:spPr bwMode="auto">
              <a:xfrm>
                <a:off x="3768" y="2696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2" name="Oval 97"/>
              <p:cNvSpPr>
                <a:spLocks noChangeArrowheads="1"/>
              </p:cNvSpPr>
              <p:nvPr/>
            </p:nvSpPr>
            <p:spPr bwMode="auto">
              <a:xfrm>
                <a:off x="2480" y="2696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" name="Oval 98"/>
              <p:cNvSpPr>
                <a:spLocks noChangeArrowheads="1"/>
              </p:cNvSpPr>
              <p:nvPr/>
            </p:nvSpPr>
            <p:spPr bwMode="auto">
              <a:xfrm>
                <a:off x="3112" y="2696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4" name="Oval 99"/>
              <p:cNvSpPr>
                <a:spLocks noChangeArrowheads="1"/>
              </p:cNvSpPr>
              <p:nvPr/>
            </p:nvSpPr>
            <p:spPr bwMode="auto">
              <a:xfrm>
                <a:off x="3552" y="2696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5" name="Oval 100"/>
              <p:cNvSpPr>
                <a:spLocks noChangeArrowheads="1"/>
              </p:cNvSpPr>
              <p:nvPr/>
            </p:nvSpPr>
            <p:spPr bwMode="auto">
              <a:xfrm>
                <a:off x="2680" y="2696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6" name="Oval 101"/>
              <p:cNvSpPr>
                <a:spLocks noChangeArrowheads="1"/>
              </p:cNvSpPr>
              <p:nvPr/>
            </p:nvSpPr>
            <p:spPr bwMode="auto">
              <a:xfrm>
                <a:off x="2904" y="2696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026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C66F-D13B-C941-87FE-38C894DB803F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6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Bilinear Interpolation</a:t>
            </a:r>
          </a:p>
        </p:txBody>
      </p:sp>
      <p:sp>
        <p:nvSpPr>
          <p:cNvPr id="226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interpolate quantity along </a:t>
            </a:r>
            <a:r>
              <a:rPr lang="en-US" i="1">
                <a:latin typeface="Times New Roman" charset="0"/>
                <a:cs typeface="Times New Roman" charset="0"/>
              </a:rPr>
              <a:t>L</a:t>
            </a:r>
            <a:r>
              <a:rPr lang="en-US"/>
              <a:t> and </a:t>
            </a:r>
            <a:r>
              <a:rPr lang="en-US" i="1">
                <a:latin typeface="Times New Roman" charset="0"/>
                <a:cs typeface="Times New Roman" charset="0"/>
              </a:rPr>
              <a:t>R</a:t>
            </a:r>
            <a:r>
              <a:rPr lang="en-US"/>
              <a:t> edges, </a:t>
            </a:r>
            <a:br>
              <a:rPr lang="en-US"/>
            </a:br>
            <a:r>
              <a:rPr lang="en-US"/>
              <a:t>as a function of </a:t>
            </a:r>
            <a:r>
              <a:rPr lang="en-US" i="1">
                <a:latin typeface="Times New Roman" charset="0"/>
                <a:cs typeface="Times New Roman" charset="0"/>
              </a:rPr>
              <a:t>y</a:t>
            </a:r>
          </a:p>
          <a:p>
            <a:pPr marL="1085850" lvl="2"/>
            <a:r>
              <a:rPr lang="en-US"/>
              <a:t>then interpolate quantity as a function of </a:t>
            </a:r>
            <a:r>
              <a:rPr lang="en-US" i="1">
                <a:latin typeface="Times New Roman" charset="0"/>
                <a:ea typeface="ＭＳ Ｐゴシック" charset="0"/>
                <a:cs typeface="Times New Roman" charset="0"/>
              </a:rPr>
              <a:t>x</a:t>
            </a:r>
          </a:p>
        </p:txBody>
      </p:sp>
      <p:sp>
        <p:nvSpPr>
          <p:cNvPr id="2264068" name="Freeform 4"/>
          <p:cNvSpPr>
            <a:spLocks/>
          </p:cNvSpPr>
          <p:nvPr/>
        </p:nvSpPr>
        <p:spPr bwMode="auto">
          <a:xfrm>
            <a:off x="2222500" y="3390900"/>
            <a:ext cx="1866900" cy="2603500"/>
          </a:xfrm>
          <a:custGeom>
            <a:avLst/>
            <a:gdLst>
              <a:gd name="T0" fmla="*/ 0 w 1176"/>
              <a:gd name="T1" fmla="*/ 792 h 1640"/>
              <a:gd name="T2" fmla="*/ 1008 w 1176"/>
              <a:gd name="T3" fmla="*/ 0 h 1640"/>
              <a:gd name="T4" fmla="*/ 1176 w 1176"/>
              <a:gd name="T5" fmla="*/ 1640 h 1640"/>
              <a:gd name="T6" fmla="*/ 0 w 1176"/>
              <a:gd name="T7" fmla="*/ 792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76" h="1640">
                <a:moveTo>
                  <a:pt x="0" y="792"/>
                </a:moveTo>
                <a:lnTo>
                  <a:pt x="1008" y="0"/>
                </a:lnTo>
                <a:lnTo>
                  <a:pt x="1176" y="1640"/>
                </a:lnTo>
                <a:lnTo>
                  <a:pt x="0" y="792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64069" name="Line 5"/>
          <p:cNvSpPr>
            <a:spLocks noChangeShapeType="1"/>
          </p:cNvSpPr>
          <p:nvPr/>
        </p:nvSpPr>
        <p:spPr bwMode="auto">
          <a:xfrm>
            <a:off x="2146300" y="5359400"/>
            <a:ext cx="29845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64070" name="Oval 6"/>
          <p:cNvSpPr>
            <a:spLocks noChangeArrowheads="1"/>
          </p:cNvSpPr>
          <p:nvPr/>
        </p:nvSpPr>
        <p:spPr bwMode="auto">
          <a:xfrm>
            <a:off x="3136900" y="5308600"/>
            <a:ext cx="88900" cy="88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64071" name="Oval 7"/>
          <p:cNvSpPr>
            <a:spLocks noChangeArrowheads="1"/>
          </p:cNvSpPr>
          <p:nvPr/>
        </p:nvSpPr>
        <p:spPr bwMode="auto">
          <a:xfrm>
            <a:off x="3987800" y="5308600"/>
            <a:ext cx="88900" cy="88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64072" name="Text Box 8"/>
          <p:cNvSpPr txBox="1">
            <a:spLocks noChangeArrowheads="1"/>
          </p:cNvSpPr>
          <p:nvPr/>
        </p:nvSpPr>
        <p:spPr bwMode="auto">
          <a:xfrm>
            <a:off x="1679575" y="51800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y</a:t>
            </a:r>
          </a:p>
        </p:txBody>
      </p:sp>
      <p:sp>
        <p:nvSpPr>
          <p:cNvPr id="2264073" name="Oval 9"/>
          <p:cNvSpPr>
            <a:spLocks noChangeArrowheads="1"/>
          </p:cNvSpPr>
          <p:nvPr/>
        </p:nvSpPr>
        <p:spPr bwMode="auto">
          <a:xfrm>
            <a:off x="3619500" y="5308600"/>
            <a:ext cx="88900" cy="889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64074" name="Text Box 10"/>
          <p:cNvSpPr txBox="1">
            <a:spLocks noChangeArrowheads="1"/>
          </p:cNvSpPr>
          <p:nvPr/>
        </p:nvSpPr>
        <p:spPr bwMode="auto">
          <a:xfrm>
            <a:off x="4214813" y="4519613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P(x,y)</a:t>
            </a:r>
          </a:p>
        </p:txBody>
      </p:sp>
      <p:sp>
        <p:nvSpPr>
          <p:cNvPr id="2264075" name="Freeform 11"/>
          <p:cNvSpPr>
            <a:spLocks/>
          </p:cNvSpPr>
          <p:nvPr/>
        </p:nvSpPr>
        <p:spPr bwMode="auto">
          <a:xfrm>
            <a:off x="3636963" y="4722813"/>
            <a:ext cx="563562" cy="522287"/>
          </a:xfrm>
          <a:custGeom>
            <a:avLst/>
            <a:gdLst>
              <a:gd name="T0" fmla="*/ 5 w 355"/>
              <a:gd name="T1" fmla="*/ 329 h 329"/>
              <a:gd name="T2" fmla="*/ 69 w 355"/>
              <a:gd name="T3" fmla="*/ 105 h 329"/>
              <a:gd name="T4" fmla="*/ 109 w 355"/>
              <a:gd name="T5" fmla="*/ 73 h 329"/>
              <a:gd name="T6" fmla="*/ 141 w 355"/>
              <a:gd name="T7" fmla="*/ 57 h 329"/>
              <a:gd name="T8" fmla="*/ 165 w 355"/>
              <a:gd name="T9" fmla="*/ 41 h 329"/>
              <a:gd name="T10" fmla="*/ 293 w 355"/>
              <a:gd name="T11" fmla="*/ 17 h 329"/>
              <a:gd name="T12" fmla="*/ 349 w 355"/>
              <a:gd name="T13" fmla="*/ 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" h="329">
                <a:moveTo>
                  <a:pt x="5" y="329"/>
                </a:moveTo>
                <a:cubicBezTo>
                  <a:pt x="9" y="257"/>
                  <a:pt x="0" y="151"/>
                  <a:pt x="69" y="105"/>
                </a:cubicBezTo>
                <a:cubicBezTo>
                  <a:pt x="82" y="66"/>
                  <a:pt x="67" y="89"/>
                  <a:pt x="109" y="73"/>
                </a:cubicBezTo>
                <a:cubicBezTo>
                  <a:pt x="120" y="69"/>
                  <a:pt x="131" y="63"/>
                  <a:pt x="141" y="57"/>
                </a:cubicBezTo>
                <a:cubicBezTo>
                  <a:pt x="149" y="52"/>
                  <a:pt x="156" y="45"/>
                  <a:pt x="165" y="41"/>
                </a:cubicBezTo>
                <a:cubicBezTo>
                  <a:pt x="205" y="24"/>
                  <a:pt x="252" y="28"/>
                  <a:pt x="293" y="17"/>
                </a:cubicBezTo>
                <a:cubicBezTo>
                  <a:pt x="355" y="0"/>
                  <a:pt x="322" y="1"/>
                  <a:pt x="349" y="1"/>
                </a:cubicBez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64076" name="Text Box 12"/>
          <p:cNvSpPr txBox="1">
            <a:spLocks noChangeArrowheads="1"/>
          </p:cNvSpPr>
          <p:nvPr/>
        </p:nvSpPr>
        <p:spPr bwMode="auto">
          <a:xfrm>
            <a:off x="3892550" y="3122613"/>
            <a:ext cx="44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20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1</a:t>
            </a:r>
          </a:p>
        </p:txBody>
      </p:sp>
      <p:sp>
        <p:nvSpPr>
          <p:cNvPr id="2264077" name="Text Box 13"/>
          <p:cNvSpPr txBox="1">
            <a:spLocks noChangeArrowheads="1"/>
          </p:cNvSpPr>
          <p:nvPr/>
        </p:nvSpPr>
        <p:spPr bwMode="auto">
          <a:xfrm>
            <a:off x="4083050" y="5992813"/>
            <a:ext cx="44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20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sp>
        <p:nvSpPr>
          <p:cNvPr id="2264078" name="Text Box 14"/>
          <p:cNvSpPr txBox="1">
            <a:spLocks noChangeArrowheads="1"/>
          </p:cNvSpPr>
          <p:nvPr/>
        </p:nvSpPr>
        <p:spPr bwMode="auto">
          <a:xfrm>
            <a:off x="1746250" y="4481513"/>
            <a:ext cx="44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20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3</a:t>
            </a:r>
          </a:p>
        </p:txBody>
      </p:sp>
      <p:sp>
        <p:nvSpPr>
          <p:cNvPr id="2264079" name="Text Box 15"/>
          <p:cNvSpPr txBox="1">
            <a:spLocks noChangeArrowheads="1"/>
          </p:cNvSpPr>
          <p:nvPr/>
        </p:nvSpPr>
        <p:spPr bwMode="auto">
          <a:xfrm>
            <a:off x="2998788" y="4913313"/>
            <a:ext cx="455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20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L</a:t>
            </a:r>
          </a:p>
        </p:txBody>
      </p:sp>
      <p:sp>
        <p:nvSpPr>
          <p:cNvPr id="2264080" name="Text Box 16"/>
          <p:cNvSpPr txBox="1">
            <a:spLocks noChangeArrowheads="1"/>
          </p:cNvSpPr>
          <p:nvPr/>
        </p:nvSpPr>
        <p:spPr bwMode="auto">
          <a:xfrm>
            <a:off x="3962400" y="4953000"/>
            <a:ext cx="47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20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50893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Review: Bilinear </a:t>
            </a:r>
            <a:r>
              <a:rPr lang="en-US" altLang="en-US" dirty="0"/>
              <a:t>interpolation</a:t>
            </a:r>
          </a:p>
        </p:txBody>
      </p:sp>
      <p:graphicFrame>
        <p:nvGraphicFramePr>
          <p:cNvPr id="327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391738"/>
              </p:ext>
            </p:extLst>
          </p:nvPr>
        </p:nvGraphicFramePr>
        <p:xfrm>
          <a:off x="3434358" y="1506537"/>
          <a:ext cx="245149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Equation" r:id="rId3" imgW="1666885" imgH="419207" progId="Equation.3">
                  <p:embed/>
                </p:oleObj>
              </mc:Choice>
              <mc:Fallback>
                <p:oleObj name="Equation" r:id="rId3" imgW="1666885" imgH="4192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4358" y="1506537"/>
                        <a:ext cx="245149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6" name="Text Box 8"/>
          <p:cNvSpPr txBox="1">
            <a:spLocks noChangeArrowheads="1"/>
          </p:cNvSpPr>
          <p:nvPr/>
        </p:nvSpPr>
        <p:spPr bwMode="auto">
          <a:xfrm rot="-5063730">
            <a:off x="2035498" y="3464382"/>
            <a:ext cx="1415405" cy="430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defRPr/>
            </a:pPr>
            <a:r>
              <a:rPr lang="en-US" sz="2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b</a:t>
            </a:r>
            <a:r>
              <a:rPr lang="en-US" sz="2400" i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1</a:t>
            </a:r>
            <a:r>
              <a:rPr lang="en-US" sz="2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   :    b</a:t>
            </a:r>
            <a:r>
              <a:rPr lang="en-US" sz="2400" i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2</a:t>
            </a:r>
          </a:p>
        </p:txBody>
      </p:sp>
      <p:sp>
        <p:nvSpPr>
          <p:cNvPr id="32774" name="Freeform 9"/>
          <p:cNvSpPr>
            <a:spLocks/>
          </p:cNvSpPr>
          <p:nvPr/>
        </p:nvSpPr>
        <p:spPr bwMode="auto">
          <a:xfrm>
            <a:off x="1603772" y="1965325"/>
            <a:ext cx="1219200" cy="2730500"/>
          </a:xfrm>
          <a:custGeom>
            <a:avLst/>
            <a:gdLst>
              <a:gd name="T0" fmla="*/ 2147483647 w 1024"/>
              <a:gd name="T1" fmla="*/ 2147483647 h 1720"/>
              <a:gd name="T2" fmla="*/ 0 w 1024"/>
              <a:gd name="T3" fmla="*/ 2147483647 h 1720"/>
              <a:gd name="T4" fmla="*/ 2147483647 w 1024"/>
              <a:gd name="T5" fmla="*/ 0 h 1720"/>
              <a:gd name="T6" fmla="*/ 2147483647 w 1024"/>
              <a:gd name="T7" fmla="*/ 2147483647 h 1720"/>
              <a:gd name="T8" fmla="*/ 0 60000 65536"/>
              <a:gd name="T9" fmla="*/ 0 60000 65536"/>
              <a:gd name="T10" fmla="*/ 0 60000 65536"/>
              <a:gd name="T11" fmla="*/ 0 60000 65536"/>
              <a:gd name="T12" fmla="*/ 0 w 1024"/>
              <a:gd name="T13" fmla="*/ 0 h 1720"/>
              <a:gd name="T14" fmla="*/ 1024 w 1024"/>
              <a:gd name="T15" fmla="*/ 1720 h 1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4" h="1720">
                <a:moveTo>
                  <a:pt x="760" y="1720"/>
                </a:moveTo>
                <a:lnTo>
                  <a:pt x="0" y="784"/>
                </a:lnTo>
                <a:lnTo>
                  <a:pt x="1024" y="0"/>
                </a:lnTo>
                <a:lnTo>
                  <a:pt x="760" y="1720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2263278" y="4584700"/>
            <a:ext cx="475260" cy="430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P</a:t>
            </a:r>
            <a:r>
              <a:rPr lang="en-US" sz="24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2</a:t>
            </a: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1253628" y="3060700"/>
            <a:ext cx="475260" cy="430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P</a:t>
            </a:r>
            <a:r>
              <a:rPr lang="en-US" sz="24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3</a:t>
            </a: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2739528" y="1828800"/>
            <a:ext cx="475260" cy="430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P</a:t>
            </a:r>
            <a:r>
              <a:rPr lang="en-US" sz="24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1</a:t>
            </a:r>
          </a:p>
        </p:txBody>
      </p:sp>
      <p:sp>
        <p:nvSpPr>
          <p:cNvPr id="32778" name="Oval 13"/>
          <p:cNvSpPr>
            <a:spLocks noChangeArrowheads="1"/>
          </p:cNvSpPr>
          <p:nvPr/>
        </p:nvSpPr>
        <p:spPr bwMode="auto">
          <a:xfrm>
            <a:off x="2775347" y="1927225"/>
            <a:ext cx="66675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CA" altLang="en-US" sz="1800">
              <a:solidFill>
                <a:srgbClr val="000000"/>
              </a:solidFill>
            </a:endParaRPr>
          </a:p>
        </p:txBody>
      </p:sp>
      <p:sp>
        <p:nvSpPr>
          <p:cNvPr id="32779" name="Oval 14"/>
          <p:cNvSpPr>
            <a:spLocks noChangeArrowheads="1"/>
          </p:cNvSpPr>
          <p:nvPr/>
        </p:nvSpPr>
        <p:spPr bwMode="auto">
          <a:xfrm>
            <a:off x="2470547" y="4632325"/>
            <a:ext cx="66675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CA" altLang="en-US" sz="1800">
              <a:solidFill>
                <a:srgbClr val="000000"/>
              </a:solidFill>
            </a:endParaRPr>
          </a:p>
        </p:txBody>
      </p:sp>
      <p:sp>
        <p:nvSpPr>
          <p:cNvPr id="32780" name="Oval 15"/>
          <p:cNvSpPr>
            <a:spLocks noChangeArrowheads="1"/>
          </p:cNvSpPr>
          <p:nvPr/>
        </p:nvSpPr>
        <p:spPr bwMode="auto">
          <a:xfrm>
            <a:off x="1575197" y="3171825"/>
            <a:ext cx="66675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CA" altLang="en-US" sz="1800">
              <a:solidFill>
                <a:srgbClr val="000000"/>
              </a:solidFill>
            </a:endParaRPr>
          </a:p>
        </p:txBody>
      </p:sp>
      <p:sp>
        <p:nvSpPr>
          <p:cNvPr id="32781" name="Line 16"/>
          <p:cNvSpPr>
            <a:spLocks noChangeShapeType="1"/>
          </p:cNvSpPr>
          <p:nvPr/>
        </p:nvSpPr>
        <p:spPr bwMode="auto">
          <a:xfrm>
            <a:off x="1889522" y="3667125"/>
            <a:ext cx="7429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782" name="Oval 17"/>
          <p:cNvSpPr>
            <a:spLocks noChangeArrowheads="1"/>
          </p:cNvSpPr>
          <p:nvPr/>
        </p:nvSpPr>
        <p:spPr bwMode="auto">
          <a:xfrm>
            <a:off x="1841897" y="3641725"/>
            <a:ext cx="66675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CA" altLang="en-US" sz="1800">
              <a:solidFill>
                <a:srgbClr val="000000"/>
              </a:solidFill>
            </a:endParaRPr>
          </a:p>
        </p:txBody>
      </p:sp>
      <p:sp>
        <p:nvSpPr>
          <p:cNvPr id="32783" name="Oval 18"/>
          <p:cNvSpPr>
            <a:spLocks noChangeArrowheads="1"/>
          </p:cNvSpPr>
          <p:nvPr/>
        </p:nvSpPr>
        <p:spPr bwMode="auto">
          <a:xfrm>
            <a:off x="2594372" y="3641725"/>
            <a:ext cx="66675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CA" altLang="en-US" sz="1800">
              <a:solidFill>
                <a:srgbClr val="000000"/>
              </a:solidFill>
            </a:endParaRPr>
          </a:p>
        </p:txBody>
      </p:sp>
      <p:sp>
        <p:nvSpPr>
          <p:cNvPr id="32784" name="Oval 19"/>
          <p:cNvSpPr>
            <a:spLocks noChangeArrowheads="1"/>
          </p:cNvSpPr>
          <p:nvPr/>
        </p:nvSpPr>
        <p:spPr bwMode="auto">
          <a:xfrm>
            <a:off x="2232422" y="3641725"/>
            <a:ext cx="66675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CA" altLang="en-US" sz="1800">
              <a:solidFill>
                <a:srgbClr val="000000"/>
              </a:solidFill>
            </a:endParaRP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1690428" y="3225800"/>
            <a:ext cx="498203" cy="430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P</a:t>
            </a:r>
            <a:r>
              <a:rPr lang="en-US" sz="24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L</a:t>
            </a:r>
          </a:p>
        </p:txBody>
      </p:sp>
      <p:sp>
        <p:nvSpPr>
          <p:cNvPr id="176149" name="Text Box 21"/>
          <p:cNvSpPr txBox="1">
            <a:spLocks noChangeArrowheads="1"/>
          </p:cNvSpPr>
          <p:nvPr/>
        </p:nvSpPr>
        <p:spPr bwMode="auto">
          <a:xfrm>
            <a:off x="2549776" y="3276600"/>
            <a:ext cx="530915" cy="430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P</a:t>
            </a:r>
            <a:r>
              <a:rPr lang="en-US" sz="24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R</a:t>
            </a:r>
          </a:p>
        </p:txBody>
      </p:sp>
      <p:sp>
        <p:nvSpPr>
          <p:cNvPr id="176150" name="Text Box 22"/>
          <p:cNvSpPr txBox="1">
            <a:spLocks noChangeArrowheads="1"/>
          </p:cNvSpPr>
          <p:nvPr/>
        </p:nvSpPr>
        <p:spPr bwMode="auto">
          <a:xfrm>
            <a:off x="2124074" y="3263900"/>
            <a:ext cx="372668" cy="430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P</a:t>
            </a:r>
            <a:endParaRPr lang="en-US" sz="2400" b="1" baseline="-25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 rot="3084437">
            <a:off x="1121098" y="3746957"/>
            <a:ext cx="1415405" cy="430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defRPr/>
            </a:pPr>
            <a:r>
              <a:rPr lang="en-US" sz="2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d</a:t>
            </a:r>
            <a:r>
              <a:rPr lang="en-US" sz="2400" i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2</a:t>
            </a:r>
            <a:r>
              <a:rPr lang="en-US" sz="2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   :    d</a:t>
            </a:r>
            <a:r>
              <a:rPr lang="en-US" sz="2400" i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3278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523309"/>
              </p:ext>
            </p:extLst>
          </p:nvPr>
        </p:nvGraphicFramePr>
        <p:xfrm>
          <a:off x="3678872" y="2628181"/>
          <a:ext cx="22288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Equation" r:id="rId5" imgW="1651000" imgH="431800" progId="Equation.3">
                  <p:embed/>
                </p:oleObj>
              </mc:Choice>
              <mc:Fallback>
                <p:oleObj name="Equation" r:id="rId5" imgW="1651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872" y="2628181"/>
                        <a:ext cx="222885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199824"/>
              </p:ext>
            </p:extLst>
          </p:nvPr>
        </p:nvGraphicFramePr>
        <p:xfrm>
          <a:off x="3663394" y="3876915"/>
          <a:ext cx="2097881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Equation" r:id="rId7" imgW="1574800" imgH="431800" progId="Equation.3">
                  <p:embed/>
                </p:oleObj>
              </mc:Choice>
              <mc:Fallback>
                <p:oleObj name="Equation" r:id="rId7" imgW="1574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394" y="3876915"/>
                        <a:ext cx="2097881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54" name="Text Box 26"/>
          <p:cNvSpPr txBox="1">
            <a:spLocks noChangeArrowheads="1"/>
          </p:cNvSpPr>
          <p:nvPr/>
        </p:nvSpPr>
        <p:spPr bwMode="auto">
          <a:xfrm>
            <a:off x="1845470" y="3581400"/>
            <a:ext cx="897731" cy="430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defRPr/>
            </a:pPr>
            <a:r>
              <a:rPr lang="en-US" sz="2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c</a:t>
            </a:r>
            <a:r>
              <a:rPr lang="en-US" sz="2400" i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1</a:t>
            </a:r>
            <a:r>
              <a:rPr lang="en-US" sz="2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: c</a:t>
            </a:r>
            <a:r>
              <a:rPr lang="en-US" sz="2400" i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32792" name="Object 27"/>
          <p:cNvGraphicFramePr>
            <a:graphicFrameLocks noChangeAspect="1"/>
          </p:cNvGraphicFramePr>
          <p:nvPr/>
        </p:nvGraphicFramePr>
        <p:xfrm>
          <a:off x="1544242" y="5237163"/>
          <a:ext cx="6017419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" name="Equation" r:id="rId9" imgW="4105261" imgH="476163" progId="Equation.3">
                  <p:embed/>
                </p:oleObj>
              </mc:Choice>
              <mc:Fallback>
                <p:oleObj name="Equation" r:id="rId9" imgW="4105261" imgH="4761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242" y="5237163"/>
                        <a:ext cx="6017419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17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en-US" dirty="0" smtClean="0"/>
              <a:t> weighted (affine) </a:t>
            </a:r>
            <a:r>
              <a:rPr lang="en-US" altLang="en-US" dirty="0"/>
              <a:t>combination of vertices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Review: </a:t>
            </a:r>
            <a:r>
              <a:rPr lang="en-US" altLang="en-US" dirty="0" err="1" smtClean="0"/>
              <a:t>Barycentric</a:t>
            </a:r>
            <a:r>
              <a:rPr lang="en-US" altLang="en-US" dirty="0" smtClean="0"/>
              <a:t> </a:t>
            </a:r>
            <a:r>
              <a:rPr lang="en-US" altLang="en-US" dirty="0"/>
              <a:t>Coordinates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948076"/>
              </p:ext>
            </p:extLst>
          </p:nvPr>
        </p:nvGraphicFramePr>
        <p:xfrm>
          <a:off x="1223963" y="2703513"/>
          <a:ext cx="27638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2" name="Equation" r:id="rId3" imgW="1524000" imgH="215900" progId="Equation.3">
                  <p:embed/>
                </p:oleObj>
              </mc:Choice>
              <mc:Fallback>
                <p:oleObj name="Equation" r:id="rId3" imgW="1524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2703513"/>
                        <a:ext cx="2763837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7" name="Line 5"/>
          <p:cNvSpPr>
            <a:spLocks noChangeShapeType="1"/>
          </p:cNvSpPr>
          <p:nvPr/>
        </p:nvSpPr>
        <p:spPr bwMode="auto">
          <a:xfrm flipV="1">
            <a:off x="5095875" y="4800600"/>
            <a:ext cx="542925" cy="7493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4012943" y="5561015"/>
            <a:ext cx="184666" cy="3744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defRPr/>
            </a:pP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30727" name="Freeform 7"/>
          <p:cNvSpPr>
            <a:spLocks/>
          </p:cNvSpPr>
          <p:nvPr/>
        </p:nvSpPr>
        <p:spPr bwMode="auto">
          <a:xfrm>
            <a:off x="4343400" y="3644900"/>
            <a:ext cx="1581150" cy="2476500"/>
          </a:xfrm>
          <a:custGeom>
            <a:avLst/>
            <a:gdLst>
              <a:gd name="T0" fmla="*/ 0 w 1328"/>
              <a:gd name="T1" fmla="*/ 2147483647 h 1560"/>
              <a:gd name="T2" fmla="*/ 2147483647 w 1328"/>
              <a:gd name="T3" fmla="*/ 2147483647 h 1560"/>
              <a:gd name="T4" fmla="*/ 2147483647 w 1328"/>
              <a:gd name="T5" fmla="*/ 2147483647 h 1560"/>
              <a:gd name="T6" fmla="*/ 2147483647 w 1328"/>
              <a:gd name="T7" fmla="*/ 0 h 1560"/>
              <a:gd name="T8" fmla="*/ 2147483647 w 1328"/>
              <a:gd name="T9" fmla="*/ 2147483647 h 1560"/>
              <a:gd name="T10" fmla="*/ 0 w 1328"/>
              <a:gd name="T11" fmla="*/ 2147483647 h 15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28"/>
              <a:gd name="T19" fmla="*/ 0 h 1560"/>
              <a:gd name="T20" fmla="*/ 1328 w 1328"/>
              <a:gd name="T21" fmla="*/ 1560 h 15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28" h="1560">
                <a:moveTo>
                  <a:pt x="0" y="872"/>
                </a:moveTo>
                <a:cubicBezTo>
                  <a:pt x="25" y="839"/>
                  <a:pt x="50" y="811"/>
                  <a:pt x="72" y="776"/>
                </a:cubicBezTo>
                <a:cubicBezTo>
                  <a:pt x="79" y="765"/>
                  <a:pt x="96" y="744"/>
                  <a:pt x="96" y="744"/>
                </a:cubicBezTo>
                <a:lnTo>
                  <a:pt x="872" y="0"/>
                </a:lnTo>
                <a:lnTo>
                  <a:pt x="1328" y="1560"/>
                </a:lnTo>
                <a:lnTo>
                  <a:pt x="0" y="872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5343525" y="3594100"/>
            <a:ext cx="76200" cy="1016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CA" altLang="en-US" sz="1800">
              <a:solidFill>
                <a:srgbClr val="000000"/>
              </a:solidFill>
            </a:endParaRPr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4314825" y="4991100"/>
            <a:ext cx="76200" cy="1016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CA" altLang="en-US" sz="1800">
              <a:solidFill>
                <a:srgbClr val="000000"/>
              </a:solidFill>
            </a:endParaRPr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5876925" y="6045200"/>
            <a:ext cx="76200" cy="1016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CA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5476875" y="3306764"/>
          <a:ext cx="2762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3" name="Equation" r:id="rId5" imgW="152268" imgH="215713" progId="Equation.3">
                  <p:embed/>
                </p:oleObj>
              </mc:Choice>
              <mc:Fallback>
                <p:oleObj name="Equation" r:id="rId5" imgW="15226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3306764"/>
                        <a:ext cx="27622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4056460" y="4992690"/>
          <a:ext cx="298847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4" name="Equation" r:id="rId7" imgW="165028" imgH="228501" progId="Equation.3">
                  <p:embed/>
                </p:oleObj>
              </mc:Choice>
              <mc:Fallback>
                <p:oleObj name="Equation" r:id="rId7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460" y="4992690"/>
                        <a:ext cx="298847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6009085" y="5986465"/>
          <a:ext cx="29884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5" name="Equation" r:id="rId9" imgW="164885" imgH="215619" progId="Equation.3">
                  <p:embed/>
                </p:oleObj>
              </mc:Choice>
              <mc:Fallback>
                <p:oleObj name="Equation" r:id="rId9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9085" y="5986465"/>
                        <a:ext cx="298847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5457825" y="5511800"/>
            <a:ext cx="76200" cy="1016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CA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30735" name="Object 15"/>
          <p:cNvGraphicFramePr>
            <a:graphicFrameLocks noChangeAspect="1"/>
          </p:cNvGraphicFramePr>
          <p:nvPr/>
        </p:nvGraphicFramePr>
        <p:xfrm>
          <a:off x="5543550" y="5348288"/>
          <a:ext cx="2762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6" name="Equation" r:id="rId11" imgW="152268" imgH="164957" progId="Equation.3">
                  <p:embed/>
                </p:oleObj>
              </mc:Choice>
              <mc:Fallback>
                <p:oleObj name="Equation" r:id="rId11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5348288"/>
                        <a:ext cx="2762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5683637" y="3402015"/>
            <a:ext cx="925930" cy="3744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0"/>
                <a:cs typeface="Arial" pitchFamily="34" charset="0"/>
              </a:rPr>
              <a:t>(1,0,0)</a:t>
            </a:r>
          </a:p>
        </p:txBody>
      </p:sp>
      <p:sp>
        <p:nvSpPr>
          <p:cNvPr id="172049" name="Text Box 17"/>
          <p:cNvSpPr txBox="1">
            <a:spLocks noChangeArrowheads="1"/>
          </p:cNvSpPr>
          <p:nvPr/>
        </p:nvSpPr>
        <p:spPr bwMode="auto">
          <a:xfrm>
            <a:off x="6359912" y="6030915"/>
            <a:ext cx="925930" cy="3744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0"/>
                <a:cs typeface="Arial" pitchFamily="34" charset="0"/>
              </a:rPr>
              <a:t>(0,1,0)</a:t>
            </a:r>
          </a:p>
        </p:txBody>
      </p:sp>
      <p:sp>
        <p:nvSpPr>
          <p:cNvPr id="172050" name="Text Box 18"/>
          <p:cNvSpPr txBox="1">
            <a:spLocks noChangeArrowheads="1"/>
          </p:cNvSpPr>
          <p:nvPr/>
        </p:nvSpPr>
        <p:spPr bwMode="auto">
          <a:xfrm>
            <a:off x="3530987" y="4418015"/>
            <a:ext cx="925930" cy="3744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0"/>
                <a:cs typeface="Arial" pitchFamily="34" charset="0"/>
              </a:rPr>
              <a:t>(0,0,1)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534025" y="4384677"/>
            <a:ext cx="1371600" cy="633413"/>
            <a:chOff x="2576" y="2490"/>
            <a:chExt cx="1152" cy="399"/>
          </a:xfrm>
        </p:grpSpPr>
        <p:graphicFrame>
          <p:nvGraphicFramePr>
            <p:cNvPr id="30747" name="Object 20"/>
            <p:cNvGraphicFramePr>
              <a:graphicFrameLocks noChangeAspect="1"/>
            </p:cNvGraphicFramePr>
            <p:nvPr/>
          </p:nvGraphicFramePr>
          <p:xfrm>
            <a:off x="2937" y="2490"/>
            <a:ext cx="791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7" name="Equation" r:id="rId13" imgW="520474" imgH="215806" progId="Equation.3">
                    <p:embed/>
                  </p:oleObj>
                </mc:Choice>
                <mc:Fallback>
                  <p:oleObj name="Equation" r:id="rId13" imgW="520474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7" y="2490"/>
                          <a:ext cx="791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48" name="Freeform 21"/>
            <p:cNvSpPr>
              <a:spLocks/>
            </p:cNvSpPr>
            <p:nvPr/>
          </p:nvSpPr>
          <p:spPr bwMode="auto">
            <a:xfrm>
              <a:off x="2576" y="2632"/>
              <a:ext cx="424" cy="257"/>
            </a:xfrm>
            <a:custGeom>
              <a:avLst/>
              <a:gdLst>
                <a:gd name="T0" fmla="*/ 0 w 424"/>
                <a:gd name="T1" fmla="*/ 256 h 257"/>
                <a:gd name="T2" fmla="*/ 144 w 424"/>
                <a:gd name="T3" fmla="*/ 248 h 257"/>
                <a:gd name="T4" fmla="*/ 176 w 424"/>
                <a:gd name="T5" fmla="*/ 200 h 257"/>
                <a:gd name="T6" fmla="*/ 296 w 424"/>
                <a:gd name="T7" fmla="*/ 64 h 257"/>
                <a:gd name="T8" fmla="*/ 424 w 424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4"/>
                <a:gd name="T16" fmla="*/ 0 h 257"/>
                <a:gd name="T17" fmla="*/ 424 w 424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4" h="257">
                  <a:moveTo>
                    <a:pt x="0" y="256"/>
                  </a:moveTo>
                  <a:cubicBezTo>
                    <a:pt x="48" y="253"/>
                    <a:pt x="97" y="257"/>
                    <a:pt x="144" y="248"/>
                  </a:cubicBezTo>
                  <a:cubicBezTo>
                    <a:pt x="170" y="243"/>
                    <a:pt x="167" y="216"/>
                    <a:pt x="176" y="200"/>
                  </a:cubicBezTo>
                  <a:cubicBezTo>
                    <a:pt x="204" y="150"/>
                    <a:pt x="248" y="96"/>
                    <a:pt x="296" y="64"/>
                  </a:cubicBezTo>
                  <a:cubicBezTo>
                    <a:pt x="330" y="13"/>
                    <a:pt x="367" y="0"/>
                    <a:pt x="424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943601" y="5416552"/>
            <a:ext cx="1103710" cy="654050"/>
            <a:chOff x="2920" y="3140"/>
            <a:chExt cx="927" cy="412"/>
          </a:xfrm>
        </p:grpSpPr>
        <p:sp>
          <p:nvSpPr>
            <p:cNvPr id="30745" name="Freeform 23"/>
            <p:cNvSpPr>
              <a:spLocks/>
            </p:cNvSpPr>
            <p:nvPr/>
          </p:nvSpPr>
          <p:spPr bwMode="auto">
            <a:xfrm>
              <a:off x="2920" y="3296"/>
              <a:ext cx="360" cy="256"/>
            </a:xfrm>
            <a:custGeom>
              <a:avLst/>
              <a:gdLst>
                <a:gd name="T0" fmla="*/ 0 w 360"/>
                <a:gd name="T1" fmla="*/ 256 h 256"/>
                <a:gd name="T2" fmla="*/ 8 w 360"/>
                <a:gd name="T3" fmla="*/ 168 h 256"/>
                <a:gd name="T4" fmla="*/ 48 w 360"/>
                <a:gd name="T5" fmla="*/ 128 h 256"/>
                <a:gd name="T6" fmla="*/ 80 w 360"/>
                <a:gd name="T7" fmla="*/ 96 h 256"/>
                <a:gd name="T8" fmla="*/ 112 w 360"/>
                <a:gd name="T9" fmla="*/ 88 h 256"/>
                <a:gd name="T10" fmla="*/ 336 w 360"/>
                <a:gd name="T11" fmla="*/ 40 h 256"/>
                <a:gd name="T12" fmla="*/ 360 w 360"/>
                <a:gd name="T13" fmla="*/ 0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0"/>
                <a:gd name="T22" fmla="*/ 0 h 256"/>
                <a:gd name="T23" fmla="*/ 360 w 360"/>
                <a:gd name="T24" fmla="*/ 256 h 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0" h="256">
                  <a:moveTo>
                    <a:pt x="0" y="256"/>
                  </a:moveTo>
                  <a:cubicBezTo>
                    <a:pt x="3" y="227"/>
                    <a:pt x="2" y="197"/>
                    <a:pt x="8" y="168"/>
                  </a:cubicBezTo>
                  <a:cubicBezTo>
                    <a:pt x="13" y="144"/>
                    <a:pt x="32" y="142"/>
                    <a:pt x="48" y="128"/>
                  </a:cubicBezTo>
                  <a:cubicBezTo>
                    <a:pt x="59" y="118"/>
                    <a:pt x="67" y="104"/>
                    <a:pt x="80" y="96"/>
                  </a:cubicBezTo>
                  <a:cubicBezTo>
                    <a:pt x="89" y="90"/>
                    <a:pt x="102" y="92"/>
                    <a:pt x="112" y="88"/>
                  </a:cubicBezTo>
                  <a:cubicBezTo>
                    <a:pt x="187" y="60"/>
                    <a:pt x="256" y="47"/>
                    <a:pt x="336" y="40"/>
                  </a:cubicBezTo>
                  <a:cubicBezTo>
                    <a:pt x="355" y="11"/>
                    <a:pt x="348" y="25"/>
                    <a:pt x="360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aphicFrame>
          <p:nvGraphicFramePr>
            <p:cNvPr id="30746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7305594"/>
                </p:ext>
              </p:extLst>
            </p:nvPr>
          </p:nvGraphicFramePr>
          <p:xfrm>
            <a:off x="3267" y="3140"/>
            <a:ext cx="580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8" name="Equation" r:id="rId15" imgW="381000" imgH="203200" progId="Equation.3">
                    <p:embed/>
                  </p:oleObj>
                </mc:Choice>
                <mc:Fallback>
                  <p:oleObj name="Equation" r:id="rId15" imgW="3810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7" y="3140"/>
                          <a:ext cx="580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067301" y="3916368"/>
            <a:ext cx="1582341" cy="493713"/>
            <a:chOff x="2184" y="2195"/>
            <a:chExt cx="1329" cy="311"/>
          </a:xfrm>
        </p:grpSpPr>
        <p:sp>
          <p:nvSpPr>
            <p:cNvPr id="30743" name="Freeform 26"/>
            <p:cNvSpPr>
              <a:spLocks/>
            </p:cNvSpPr>
            <p:nvPr/>
          </p:nvSpPr>
          <p:spPr bwMode="auto">
            <a:xfrm>
              <a:off x="2184" y="2328"/>
              <a:ext cx="704" cy="96"/>
            </a:xfrm>
            <a:custGeom>
              <a:avLst/>
              <a:gdLst>
                <a:gd name="T0" fmla="*/ 0 w 704"/>
                <a:gd name="T1" fmla="*/ 0 h 96"/>
                <a:gd name="T2" fmla="*/ 144 w 704"/>
                <a:gd name="T3" fmla="*/ 56 h 96"/>
                <a:gd name="T4" fmla="*/ 376 w 704"/>
                <a:gd name="T5" fmla="*/ 96 h 96"/>
                <a:gd name="T6" fmla="*/ 640 w 704"/>
                <a:gd name="T7" fmla="*/ 64 h 96"/>
                <a:gd name="T8" fmla="*/ 704 w 704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4"/>
                <a:gd name="T16" fmla="*/ 0 h 96"/>
                <a:gd name="T17" fmla="*/ 704 w 70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4" h="96">
                  <a:moveTo>
                    <a:pt x="0" y="0"/>
                  </a:moveTo>
                  <a:cubicBezTo>
                    <a:pt x="49" y="16"/>
                    <a:pt x="94" y="41"/>
                    <a:pt x="144" y="56"/>
                  </a:cubicBezTo>
                  <a:cubicBezTo>
                    <a:pt x="215" y="77"/>
                    <a:pt x="302" y="88"/>
                    <a:pt x="376" y="96"/>
                  </a:cubicBezTo>
                  <a:cubicBezTo>
                    <a:pt x="472" y="90"/>
                    <a:pt x="547" y="74"/>
                    <a:pt x="640" y="64"/>
                  </a:cubicBezTo>
                  <a:cubicBezTo>
                    <a:pt x="659" y="59"/>
                    <a:pt x="684" y="48"/>
                    <a:pt x="704" y="48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aphicFrame>
          <p:nvGraphicFramePr>
            <p:cNvPr id="30744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0323969"/>
                </p:ext>
              </p:extLst>
            </p:nvPr>
          </p:nvGraphicFramePr>
          <p:xfrm>
            <a:off x="2896" y="2195"/>
            <a:ext cx="617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9" name="Equation" r:id="rId17" imgW="406400" imgH="203200" progId="Equation.3">
                    <p:embed/>
                  </p:oleObj>
                </mc:Choice>
                <mc:Fallback>
                  <p:oleObj name="Equation" r:id="rId17" imgW="406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6" y="2195"/>
                          <a:ext cx="617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4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1591"/>
              </p:ext>
            </p:extLst>
          </p:nvPr>
        </p:nvGraphicFramePr>
        <p:xfrm>
          <a:off x="1365250" y="3844925"/>
          <a:ext cx="14954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0" name="Equation" r:id="rId19" imgW="825500" imgH="431800" progId="Equation.3">
                  <p:embed/>
                </p:oleObj>
              </mc:Choice>
              <mc:Fallback>
                <p:oleObj name="Equation" r:id="rId19" imgW="825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844925"/>
                        <a:ext cx="149542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23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DE38-B2B2-014E-8D52-85BF0662A6F7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66114" name="Line 2"/>
          <p:cNvSpPr>
            <a:spLocks noChangeShapeType="1"/>
          </p:cNvSpPr>
          <p:nvPr/>
        </p:nvSpPr>
        <p:spPr bwMode="auto">
          <a:xfrm flipH="1" flipV="1">
            <a:off x="6910388" y="3581400"/>
            <a:ext cx="609600" cy="609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661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6425"/>
            <a:ext cx="9144000" cy="762000"/>
          </a:xfrm>
        </p:spPr>
        <p:txBody>
          <a:bodyPr/>
          <a:lstStyle/>
          <a:p>
            <a:r>
              <a:rPr lang="en-US"/>
              <a:t>Review: Computing Barycentric Coordinates</a:t>
            </a:r>
          </a:p>
        </p:txBody>
      </p:sp>
      <p:sp>
        <p:nvSpPr>
          <p:cNvPr id="22661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4713288" cy="5715000"/>
          </a:xfrm>
        </p:spPr>
        <p:txBody>
          <a:bodyPr/>
          <a:lstStyle/>
          <a:p>
            <a:pPr marL="0" indent="0"/>
            <a:r>
              <a:rPr lang="en-US" sz="2800" dirty="0"/>
              <a:t> 2D triangle area</a:t>
            </a:r>
          </a:p>
          <a:p>
            <a:pPr marL="457200" lvl="1" indent="-342900"/>
            <a:r>
              <a:rPr lang="en-US" sz="2600" dirty="0"/>
              <a:t>half of parallelogram area</a:t>
            </a:r>
          </a:p>
          <a:p>
            <a:pPr marL="857250" lvl="2" indent="-285750"/>
            <a:r>
              <a:rPr lang="en-US" sz="2400" dirty="0"/>
              <a:t>from cross product</a:t>
            </a:r>
          </a:p>
          <a:p>
            <a:pPr marL="457200" lvl="1" indent="-342900">
              <a:buFontTx/>
              <a:buNone/>
            </a:pPr>
            <a:r>
              <a:rPr lang="en-US" sz="2800" dirty="0"/>
              <a:t>A = </a:t>
            </a:r>
            <a:r>
              <a:rPr lang="en-US" dirty="0">
                <a:latin typeface="Symbol" charset="0"/>
              </a:rPr>
              <a:t>A</a:t>
            </a:r>
            <a:r>
              <a:rPr lang="en-US" sz="2800" baseline="-25000" dirty="0"/>
              <a:t>P1</a:t>
            </a:r>
            <a:r>
              <a:rPr lang="en-US" sz="2800" dirty="0"/>
              <a:t> +</a:t>
            </a:r>
            <a:r>
              <a:rPr lang="en-US" dirty="0">
                <a:latin typeface="Symbol" charset="0"/>
              </a:rPr>
              <a:t>A</a:t>
            </a:r>
            <a:r>
              <a:rPr lang="en-US" sz="2800" baseline="-25000" dirty="0"/>
              <a:t>P2</a:t>
            </a:r>
            <a:r>
              <a:rPr lang="en-US" sz="2800" dirty="0"/>
              <a:t> +</a:t>
            </a:r>
            <a:r>
              <a:rPr lang="en-US" dirty="0">
                <a:latin typeface="Symbol" charset="0"/>
              </a:rPr>
              <a:t>A</a:t>
            </a:r>
            <a:r>
              <a:rPr lang="en-US" sz="2800" baseline="-25000" dirty="0"/>
              <a:t>P3</a:t>
            </a:r>
          </a:p>
          <a:p>
            <a:pPr marL="457200" lvl="1" indent="-342900">
              <a:buFontTx/>
              <a:buNone/>
            </a:pPr>
            <a:endParaRPr lang="en-US" dirty="0">
              <a:latin typeface="Symbol" charset="0"/>
            </a:endParaRPr>
          </a:p>
          <a:p>
            <a:pPr marL="457200" lvl="1" indent="-342900">
              <a:buFontTx/>
              <a:buNone/>
            </a:pPr>
            <a:r>
              <a:rPr lang="en-US" dirty="0">
                <a:latin typeface="Symbol" charset="0"/>
              </a:rPr>
              <a:t>a = A</a:t>
            </a:r>
            <a:r>
              <a:rPr lang="en-US" sz="2800" baseline="-25000" dirty="0"/>
              <a:t>P1 </a:t>
            </a:r>
            <a:r>
              <a:rPr lang="en-US" sz="2800" dirty="0"/>
              <a:t>/A</a:t>
            </a:r>
          </a:p>
          <a:p>
            <a:pPr marL="457200" lvl="1" indent="-342900">
              <a:buFontTx/>
              <a:buNone/>
            </a:pPr>
            <a:endParaRPr lang="en-US" dirty="0">
              <a:latin typeface="Symbol" charset="0"/>
            </a:endParaRPr>
          </a:p>
          <a:p>
            <a:pPr marL="457200" lvl="1" indent="-342900">
              <a:buFontTx/>
              <a:buNone/>
            </a:pPr>
            <a:r>
              <a:rPr lang="en-US" dirty="0">
                <a:latin typeface="Symbol" charset="0"/>
              </a:rPr>
              <a:t>b = A</a:t>
            </a:r>
            <a:r>
              <a:rPr lang="en-US" sz="2800" baseline="-25000" dirty="0"/>
              <a:t>P2 </a:t>
            </a:r>
            <a:r>
              <a:rPr lang="en-US" sz="2800" dirty="0"/>
              <a:t>/A</a:t>
            </a:r>
          </a:p>
          <a:p>
            <a:pPr marL="457200" lvl="1" indent="-342900">
              <a:buFontTx/>
              <a:buNone/>
            </a:pPr>
            <a:endParaRPr lang="en-US" dirty="0">
              <a:latin typeface="Symbol" charset="0"/>
            </a:endParaRPr>
          </a:p>
          <a:p>
            <a:pPr marL="457200" lvl="1" indent="-342900">
              <a:buFontTx/>
              <a:buNone/>
            </a:pPr>
            <a:r>
              <a:rPr lang="en-US" dirty="0">
                <a:latin typeface="Symbol" charset="0"/>
              </a:rPr>
              <a:t>g = A</a:t>
            </a:r>
            <a:r>
              <a:rPr lang="en-US" sz="2800" baseline="-25000" dirty="0"/>
              <a:t>P3 </a:t>
            </a:r>
            <a:r>
              <a:rPr lang="en-US" sz="2800" dirty="0"/>
              <a:t>/A</a:t>
            </a:r>
          </a:p>
          <a:p>
            <a:pPr marL="457200" lvl="1" indent="-342900">
              <a:buFontTx/>
              <a:buNone/>
            </a:pPr>
            <a:endParaRPr lang="en-US" sz="2800" baseline="-25000" dirty="0"/>
          </a:p>
        </p:txBody>
      </p:sp>
      <p:graphicFrame>
        <p:nvGraphicFramePr>
          <p:cNvPr id="2266117" name="Object 5"/>
          <p:cNvGraphicFramePr>
            <a:graphicFrameLocks noChangeAspect="1"/>
          </p:cNvGraphicFramePr>
          <p:nvPr/>
        </p:nvGraphicFramePr>
        <p:xfrm>
          <a:off x="6757988" y="2895600"/>
          <a:ext cx="5524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6" name="Equation" r:id="rId3" imgW="228997" imgH="241697" progId="Equation.3">
                  <p:embed/>
                </p:oleObj>
              </mc:Choice>
              <mc:Fallback>
                <p:oleObj name="Equation" r:id="rId3" imgW="228997" imgH="2416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2895600"/>
                        <a:ext cx="5524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6118" name="Line 6"/>
          <p:cNvSpPr>
            <a:spLocks noChangeShapeType="1"/>
          </p:cNvSpPr>
          <p:nvPr/>
        </p:nvSpPr>
        <p:spPr bwMode="auto">
          <a:xfrm flipH="1" flipV="1">
            <a:off x="5462588" y="3124200"/>
            <a:ext cx="144780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66119" name="Text Box 7"/>
          <p:cNvSpPr txBox="1">
            <a:spLocks noChangeArrowheads="1"/>
          </p:cNvSpPr>
          <p:nvPr/>
        </p:nvSpPr>
        <p:spPr bwMode="auto">
          <a:xfrm>
            <a:off x="5002213" y="36242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66120" name="Freeform 8"/>
          <p:cNvSpPr>
            <a:spLocks/>
          </p:cNvSpPr>
          <p:nvPr/>
        </p:nvSpPr>
        <p:spPr bwMode="auto">
          <a:xfrm>
            <a:off x="5411788" y="1708150"/>
            <a:ext cx="2108200" cy="2476500"/>
          </a:xfrm>
          <a:custGeom>
            <a:avLst/>
            <a:gdLst>
              <a:gd name="T0" fmla="*/ 0 w 1328"/>
              <a:gd name="T1" fmla="*/ 872 h 1560"/>
              <a:gd name="T2" fmla="*/ 72 w 1328"/>
              <a:gd name="T3" fmla="*/ 776 h 1560"/>
              <a:gd name="T4" fmla="*/ 96 w 1328"/>
              <a:gd name="T5" fmla="*/ 744 h 1560"/>
              <a:gd name="T6" fmla="*/ 872 w 1328"/>
              <a:gd name="T7" fmla="*/ 0 h 1560"/>
              <a:gd name="T8" fmla="*/ 1328 w 1328"/>
              <a:gd name="T9" fmla="*/ 1560 h 1560"/>
              <a:gd name="T10" fmla="*/ 0 w 1328"/>
              <a:gd name="T11" fmla="*/ 872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8" h="1560">
                <a:moveTo>
                  <a:pt x="0" y="872"/>
                </a:moveTo>
                <a:cubicBezTo>
                  <a:pt x="25" y="839"/>
                  <a:pt x="50" y="811"/>
                  <a:pt x="72" y="776"/>
                </a:cubicBezTo>
                <a:cubicBezTo>
                  <a:pt x="79" y="765"/>
                  <a:pt x="96" y="744"/>
                  <a:pt x="96" y="744"/>
                </a:cubicBezTo>
                <a:lnTo>
                  <a:pt x="872" y="0"/>
                </a:lnTo>
                <a:lnTo>
                  <a:pt x="1328" y="1560"/>
                </a:lnTo>
                <a:lnTo>
                  <a:pt x="0" y="872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66121" name="Oval 9"/>
          <p:cNvSpPr>
            <a:spLocks noChangeArrowheads="1"/>
          </p:cNvSpPr>
          <p:nvPr/>
        </p:nvSpPr>
        <p:spPr bwMode="auto">
          <a:xfrm>
            <a:off x="6745288" y="1657350"/>
            <a:ext cx="101600" cy="1016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66122" name="Oval 10"/>
          <p:cNvSpPr>
            <a:spLocks noChangeArrowheads="1"/>
          </p:cNvSpPr>
          <p:nvPr/>
        </p:nvSpPr>
        <p:spPr bwMode="auto">
          <a:xfrm>
            <a:off x="5373688" y="3054350"/>
            <a:ext cx="101600" cy="1016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66123" name="Oval 11"/>
          <p:cNvSpPr>
            <a:spLocks noChangeArrowheads="1"/>
          </p:cNvSpPr>
          <p:nvPr/>
        </p:nvSpPr>
        <p:spPr bwMode="auto">
          <a:xfrm>
            <a:off x="7456488" y="4108450"/>
            <a:ext cx="101600" cy="1016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2266124" name="Object 12"/>
          <p:cNvGraphicFramePr>
            <a:graphicFrameLocks noChangeAspect="1"/>
          </p:cNvGraphicFramePr>
          <p:nvPr/>
        </p:nvGraphicFramePr>
        <p:xfrm>
          <a:off x="6923088" y="1370013"/>
          <a:ext cx="3683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7" name="Equation" r:id="rId5" imgW="152664" imgH="216109" progId="Equation.3">
                  <p:embed/>
                </p:oleObj>
              </mc:Choice>
              <mc:Fallback>
                <p:oleObj name="Equation" r:id="rId5" imgW="152664" imgH="21610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1370013"/>
                        <a:ext cx="36830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6125" name="Object 13"/>
          <p:cNvGraphicFramePr>
            <a:graphicFrameLocks noChangeAspect="1"/>
          </p:cNvGraphicFramePr>
          <p:nvPr/>
        </p:nvGraphicFramePr>
        <p:xfrm>
          <a:off x="5029200" y="3055938"/>
          <a:ext cx="39846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8" name="Equation" r:id="rId7" imgW="165425" imgH="228898" progId="Equation.3">
                  <p:embed/>
                </p:oleObj>
              </mc:Choice>
              <mc:Fallback>
                <p:oleObj name="Equation" r:id="rId7" imgW="165425" imgH="22889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055938"/>
                        <a:ext cx="398463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6126" name="Object 14"/>
          <p:cNvGraphicFramePr>
            <a:graphicFrameLocks noChangeAspect="1"/>
          </p:cNvGraphicFramePr>
          <p:nvPr/>
        </p:nvGraphicFramePr>
        <p:xfrm>
          <a:off x="7632700" y="4049713"/>
          <a:ext cx="39846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9" name="Equation" r:id="rId9" imgW="165282" imgH="216016" progId="Equation.3">
                  <p:embed/>
                </p:oleObj>
              </mc:Choice>
              <mc:Fallback>
                <p:oleObj name="Equation" r:id="rId9" imgW="165282" imgH="2160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700" y="4049713"/>
                        <a:ext cx="398463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6127" name="Object 15"/>
          <p:cNvGraphicFramePr>
            <a:graphicFrameLocks noChangeAspect="1"/>
          </p:cNvGraphicFramePr>
          <p:nvPr/>
        </p:nvGraphicFramePr>
        <p:xfrm>
          <a:off x="7011988" y="3411538"/>
          <a:ext cx="3683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0" name="Equation" r:id="rId11" imgW="152664" imgH="165353" progId="Equation.3">
                  <p:embed/>
                </p:oleObj>
              </mc:Choice>
              <mc:Fallback>
                <p:oleObj name="Equation" r:id="rId11" imgW="152664" imgH="16535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988" y="3411538"/>
                        <a:ext cx="3683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6128" name="Text Box 16"/>
          <p:cNvSpPr txBox="1">
            <a:spLocks noChangeArrowheads="1"/>
          </p:cNvSpPr>
          <p:nvPr/>
        </p:nvSpPr>
        <p:spPr bwMode="auto">
          <a:xfrm>
            <a:off x="7159625" y="1141413"/>
            <a:ext cx="1101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  <a:ea typeface="ＭＳ Ｐゴシック" charset="0"/>
                <a:cs typeface="Arial" charset="0"/>
              </a:rPr>
              <a:t>a,b,g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) =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(1,0,0)</a:t>
            </a:r>
          </a:p>
        </p:txBody>
      </p:sp>
      <p:sp>
        <p:nvSpPr>
          <p:cNvPr id="2266129" name="Text Box 17"/>
          <p:cNvSpPr txBox="1">
            <a:spLocks noChangeArrowheads="1"/>
          </p:cNvSpPr>
          <p:nvPr/>
        </p:nvSpPr>
        <p:spPr bwMode="auto">
          <a:xfrm>
            <a:off x="7956550" y="4189413"/>
            <a:ext cx="1101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  <a:ea typeface="ＭＳ Ｐゴシック" charset="0"/>
                <a:cs typeface="Arial" charset="0"/>
              </a:rPr>
              <a:t>a,b,g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) =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(0,1,0)</a:t>
            </a:r>
          </a:p>
        </p:txBody>
      </p:sp>
      <p:sp>
        <p:nvSpPr>
          <p:cNvPr id="2266130" name="Text Box 18"/>
          <p:cNvSpPr txBox="1">
            <a:spLocks noChangeArrowheads="1"/>
          </p:cNvSpPr>
          <p:nvPr/>
        </p:nvSpPr>
        <p:spPr bwMode="auto">
          <a:xfrm>
            <a:off x="4395788" y="2478088"/>
            <a:ext cx="1101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  <a:ea typeface="ＭＳ Ｐゴシック" charset="0"/>
                <a:cs typeface="Arial" charset="0"/>
              </a:rPr>
              <a:t>a,b,g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) =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(0,0,1)</a:t>
            </a:r>
          </a:p>
        </p:txBody>
      </p:sp>
      <p:sp>
        <p:nvSpPr>
          <p:cNvPr id="2266131" name="Line 19"/>
          <p:cNvSpPr>
            <a:spLocks noChangeShapeType="1"/>
          </p:cNvSpPr>
          <p:nvPr/>
        </p:nvSpPr>
        <p:spPr bwMode="auto">
          <a:xfrm flipH="1" flipV="1">
            <a:off x="6757988" y="1752600"/>
            <a:ext cx="152400" cy="1905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66132" name="Oval 20"/>
          <p:cNvSpPr>
            <a:spLocks noChangeArrowheads="1"/>
          </p:cNvSpPr>
          <p:nvPr/>
        </p:nvSpPr>
        <p:spPr bwMode="auto">
          <a:xfrm>
            <a:off x="6897688" y="3575050"/>
            <a:ext cx="101600" cy="1016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2266133" name="Object 21"/>
          <p:cNvGraphicFramePr>
            <a:graphicFrameLocks noChangeAspect="1"/>
          </p:cNvGraphicFramePr>
          <p:nvPr/>
        </p:nvGraphicFramePr>
        <p:xfrm>
          <a:off x="6148388" y="2590800"/>
          <a:ext cx="5524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1" name="Equation" r:id="rId13" imgW="228997" imgH="241697" progId="Equation.3">
                  <p:embed/>
                </p:oleObj>
              </mc:Choice>
              <mc:Fallback>
                <p:oleObj name="Equation" r:id="rId13" imgW="228997" imgH="2416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388" y="2590800"/>
                        <a:ext cx="5524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6134" name="Object 22"/>
          <p:cNvGraphicFramePr>
            <a:graphicFrameLocks noChangeAspect="1"/>
          </p:cNvGraphicFramePr>
          <p:nvPr/>
        </p:nvGraphicFramePr>
        <p:xfrm>
          <a:off x="6464300" y="3324225"/>
          <a:ext cx="5222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2" name="Equation" r:id="rId15" imgW="216109" imgH="241487" progId="Equation.3">
                  <p:embed/>
                </p:oleObj>
              </mc:Choice>
              <mc:Fallback>
                <p:oleObj name="Equation" r:id="rId15" imgW="216109" imgH="24148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300" y="3324225"/>
                        <a:ext cx="52228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6135" name="Rectangle 23"/>
          <p:cNvSpPr>
            <a:spLocks noChangeArrowheads="1"/>
          </p:cNvSpPr>
          <p:nvPr/>
        </p:nvSpPr>
        <p:spPr bwMode="auto">
          <a:xfrm>
            <a:off x="2858640" y="5430838"/>
            <a:ext cx="60460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indent="3175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weighted combination of three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points</a:t>
            </a:r>
            <a:endParaRPr lang="en-US" sz="28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418875"/>
              </p:ext>
            </p:extLst>
          </p:nvPr>
        </p:nvGraphicFramePr>
        <p:xfrm>
          <a:off x="2928776" y="3918914"/>
          <a:ext cx="325120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3" name="Equation" r:id="rId17" imgW="1143000" imgH="393700" progId="Equation.3">
                  <p:embed/>
                </p:oleObj>
              </mc:Choice>
              <mc:Fallback>
                <p:oleObj name="Equation" r:id="rId17" imgW="1143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776" y="3918914"/>
                        <a:ext cx="3251200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827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762000"/>
          </a:xfrm>
        </p:spPr>
        <p:txBody>
          <a:bodyPr/>
          <a:lstStyle/>
          <a:p>
            <a:r>
              <a:rPr lang="en-US" dirty="0" smtClean="0"/>
              <a:t>Lighting/Shading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41E-9158-794A-B001-15B0ED5CCE23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0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4861-B2E0-C244-81C0-66ADEA742EB2}" type="slidenum">
              <a:rPr lang="en-US"/>
              <a:pPr/>
              <a:t>29</a:t>
            </a:fld>
            <a:endParaRPr lang="en-US"/>
          </a:p>
        </p:txBody>
      </p:sp>
      <p:sp>
        <p:nvSpPr>
          <p:cNvPr id="226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Reflectance</a:t>
            </a:r>
          </a:p>
        </p:txBody>
      </p:sp>
      <p:sp>
        <p:nvSpPr>
          <p:cNvPr id="226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444625"/>
            <a:ext cx="8458200" cy="427196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/>
              <a:t>specular</a:t>
            </a:r>
            <a:r>
              <a:rPr lang="en-US"/>
              <a:t>: perfect mirror with no scattering</a:t>
            </a:r>
            <a:endParaRPr lang="en-US" i="1"/>
          </a:p>
          <a:p>
            <a:pPr>
              <a:lnSpc>
                <a:spcPct val="90000"/>
              </a:lnSpc>
            </a:pPr>
            <a:r>
              <a:rPr lang="en-US" i="1"/>
              <a:t>gloss</a:t>
            </a:r>
            <a:r>
              <a:rPr lang="en-US"/>
              <a:t>: mixed, partial specularity</a:t>
            </a:r>
            <a:endParaRPr lang="en-US" sz="3600"/>
          </a:p>
          <a:p>
            <a:pPr>
              <a:lnSpc>
                <a:spcPct val="90000"/>
              </a:lnSpc>
            </a:pPr>
            <a:r>
              <a:rPr lang="en-US" i="1"/>
              <a:t>diffuse</a:t>
            </a:r>
            <a:r>
              <a:rPr lang="en-US"/>
              <a:t>: all directions with equal energy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            +                      +                    =     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specular + glossy + diffuse =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reflectance distribution</a:t>
            </a:r>
          </a:p>
        </p:txBody>
      </p:sp>
      <p:grpSp>
        <p:nvGrpSpPr>
          <p:cNvPr id="2269188" name="Group 4"/>
          <p:cNvGrpSpPr>
            <a:grpSpLocks/>
          </p:cNvGrpSpPr>
          <p:nvPr/>
        </p:nvGrpSpPr>
        <p:grpSpPr bwMode="auto">
          <a:xfrm>
            <a:off x="2497138" y="3395663"/>
            <a:ext cx="1857375" cy="1122362"/>
            <a:chOff x="1672" y="2482"/>
            <a:chExt cx="721" cy="436"/>
          </a:xfrm>
        </p:grpSpPr>
        <p:sp>
          <p:nvSpPr>
            <p:cNvPr id="2269189" name="Line 5"/>
            <p:cNvSpPr>
              <a:spLocks noChangeShapeType="1"/>
            </p:cNvSpPr>
            <p:nvPr/>
          </p:nvSpPr>
          <p:spPr bwMode="auto">
            <a:xfrm flipH="1">
              <a:off x="1672" y="2890"/>
              <a:ext cx="721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190" name="Line 6"/>
            <p:cNvSpPr>
              <a:spLocks noChangeShapeType="1"/>
            </p:cNvSpPr>
            <p:nvPr/>
          </p:nvSpPr>
          <p:spPr bwMode="auto">
            <a:xfrm flipV="1">
              <a:off x="2031" y="2493"/>
              <a:ext cx="263" cy="39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191" name="Line 7"/>
            <p:cNvSpPr>
              <a:spLocks noChangeShapeType="1"/>
            </p:cNvSpPr>
            <p:nvPr/>
          </p:nvSpPr>
          <p:spPr bwMode="auto">
            <a:xfrm flipV="1">
              <a:off x="2036" y="2606"/>
              <a:ext cx="215" cy="28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192" name="Line 8"/>
            <p:cNvSpPr>
              <a:spLocks noChangeShapeType="1"/>
            </p:cNvSpPr>
            <p:nvPr/>
          </p:nvSpPr>
          <p:spPr bwMode="auto">
            <a:xfrm flipV="1">
              <a:off x="2034" y="2570"/>
              <a:ext cx="185" cy="32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193" name="Line 9"/>
            <p:cNvSpPr>
              <a:spLocks noChangeShapeType="1"/>
            </p:cNvSpPr>
            <p:nvPr/>
          </p:nvSpPr>
          <p:spPr bwMode="auto">
            <a:xfrm flipV="1">
              <a:off x="2031" y="2710"/>
              <a:ext cx="182" cy="18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194" name="Line 10"/>
            <p:cNvSpPr>
              <a:spLocks noChangeShapeType="1"/>
            </p:cNvSpPr>
            <p:nvPr/>
          </p:nvSpPr>
          <p:spPr bwMode="auto">
            <a:xfrm flipV="1">
              <a:off x="2026" y="2634"/>
              <a:ext cx="128" cy="26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195" name="Freeform 11"/>
            <p:cNvSpPr>
              <a:spLocks/>
            </p:cNvSpPr>
            <p:nvPr/>
          </p:nvSpPr>
          <p:spPr bwMode="auto">
            <a:xfrm flipH="1">
              <a:off x="2018" y="2482"/>
              <a:ext cx="297" cy="436"/>
            </a:xfrm>
            <a:custGeom>
              <a:avLst/>
              <a:gdLst>
                <a:gd name="T0" fmla="*/ 856 w 913"/>
                <a:gd name="T1" fmla="*/ 839 h 896"/>
                <a:gd name="T2" fmla="*/ 460 w 913"/>
                <a:gd name="T3" fmla="*/ 736 h 896"/>
                <a:gd name="T4" fmla="*/ 280 w 913"/>
                <a:gd name="T5" fmla="*/ 650 h 896"/>
                <a:gd name="T6" fmla="*/ 217 w 913"/>
                <a:gd name="T7" fmla="*/ 589 h 896"/>
                <a:gd name="T8" fmla="*/ 164 w 913"/>
                <a:gd name="T9" fmla="*/ 526 h 896"/>
                <a:gd name="T10" fmla="*/ 66 w 913"/>
                <a:gd name="T11" fmla="*/ 395 h 896"/>
                <a:gd name="T12" fmla="*/ 33 w 913"/>
                <a:gd name="T13" fmla="*/ 312 h 896"/>
                <a:gd name="T14" fmla="*/ 13 w 913"/>
                <a:gd name="T15" fmla="*/ 259 h 896"/>
                <a:gd name="T16" fmla="*/ 8 w 913"/>
                <a:gd name="T17" fmla="*/ 222 h 896"/>
                <a:gd name="T18" fmla="*/ 0 w 913"/>
                <a:gd name="T19" fmla="*/ 197 h 896"/>
                <a:gd name="T20" fmla="*/ 8 w 913"/>
                <a:gd name="T21" fmla="*/ 238 h 896"/>
                <a:gd name="T22" fmla="*/ 74 w 913"/>
                <a:gd name="T23" fmla="*/ 16 h 896"/>
                <a:gd name="T24" fmla="*/ 140 w 913"/>
                <a:gd name="T25" fmla="*/ 0 h 896"/>
                <a:gd name="T26" fmla="*/ 345 w 913"/>
                <a:gd name="T27" fmla="*/ 24 h 896"/>
                <a:gd name="T28" fmla="*/ 436 w 913"/>
                <a:gd name="T29" fmla="*/ 65 h 896"/>
                <a:gd name="T30" fmla="*/ 484 w 913"/>
                <a:gd name="T31" fmla="*/ 94 h 896"/>
                <a:gd name="T32" fmla="*/ 518 w 913"/>
                <a:gd name="T33" fmla="*/ 115 h 896"/>
                <a:gd name="T34" fmla="*/ 592 w 913"/>
                <a:gd name="T35" fmla="*/ 189 h 896"/>
                <a:gd name="T36" fmla="*/ 658 w 913"/>
                <a:gd name="T37" fmla="*/ 279 h 896"/>
                <a:gd name="T38" fmla="*/ 675 w 913"/>
                <a:gd name="T39" fmla="*/ 304 h 896"/>
                <a:gd name="T40" fmla="*/ 699 w 913"/>
                <a:gd name="T41" fmla="*/ 353 h 896"/>
                <a:gd name="T42" fmla="*/ 775 w 913"/>
                <a:gd name="T43" fmla="*/ 523 h 896"/>
                <a:gd name="T44" fmla="*/ 864 w 913"/>
                <a:gd name="T45" fmla="*/ 773 h 896"/>
                <a:gd name="T46" fmla="*/ 913 w 913"/>
                <a:gd name="T47" fmla="*/ 89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3" h="896">
                  <a:moveTo>
                    <a:pt x="856" y="839"/>
                  </a:moveTo>
                  <a:cubicBezTo>
                    <a:pt x="714" y="804"/>
                    <a:pt x="596" y="761"/>
                    <a:pt x="460" y="736"/>
                  </a:cubicBezTo>
                  <a:cubicBezTo>
                    <a:pt x="407" y="702"/>
                    <a:pt x="341" y="669"/>
                    <a:pt x="280" y="650"/>
                  </a:cubicBezTo>
                  <a:cubicBezTo>
                    <a:pt x="263" y="631"/>
                    <a:pt x="231" y="610"/>
                    <a:pt x="217" y="589"/>
                  </a:cubicBezTo>
                  <a:cubicBezTo>
                    <a:pt x="181" y="535"/>
                    <a:pt x="214" y="607"/>
                    <a:pt x="164" y="526"/>
                  </a:cubicBezTo>
                  <a:cubicBezTo>
                    <a:pt x="135" y="480"/>
                    <a:pt x="66" y="395"/>
                    <a:pt x="66" y="395"/>
                  </a:cubicBezTo>
                  <a:cubicBezTo>
                    <a:pt x="56" y="367"/>
                    <a:pt x="41" y="341"/>
                    <a:pt x="33" y="312"/>
                  </a:cubicBezTo>
                  <a:cubicBezTo>
                    <a:pt x="28" y="293"/>
                    <a:pt x="18" y="277"/>
                    <a:pt x="13" y="259"/>
                  </a:cubicBezTo>
                  <a:cubicBezTo>
                    <a:pt x="10" y="247"/>
                    <a:pt x="13" y="233"/>
                    <a:pt x="8" y="222"/>
                  </a:cubicBezTo>
                  <a:cubicBezTo>
                    <a:pt x="5" y="214"/>
                    <a:pt x="0" y="188"/>
                    <a:pt x="0" y="197"/>
                  </a:cubicBezTo>
                  <a:cubicBezTo>
                    <a:pt x="0" y="211"/>
                    <a:pt x="5" y="224"/>
                    <a:pt x="8" y="238"/>
                  </a:cubicBezTo>
                  <a:cubicBezTo>
                    <a:pt x="15" y="124"/>
                    <a:pt x="0" y="90"/>
                    <a:pt x="74" y="16"/>
                  </a:cubicBezTo>
                  <a:cubicBezTo>
                    <a:pt x="90" y="0"/>
                    <a:pt x="118" y="4"/>
                    <a:pt x="140" y="0"/>
                  </a:cubicBezTo>
                  <a:cubicBezTo>
                    <a:pt x="215" y="6"/>
                    <a:pt x="272" y="16"/>
                    <a:pt x="345" y="24"/>
                  </a:cubicBezTo>
                  <a:cubicBezTo>
                    <a:pt x="377" y="34"/>
                    <a:pt x="436" y="65"/>
                    <a:pt x="436" y="65"/>
                  </a:cubicBezTo>
                  <a:cubicBezTo>
                    <a:pt x="480" y="111"/>
                    <a:pt x="391" y="48"/>
                    <a:pt x="484" y="94"/>
                  </a:cubicBezTo>
                  <a:cubicBezTo>
                    <a:pt x="493" y="98"/>
                    <a:pt x="512" y="107"/>
                    <a:pt x="518" y="115"/>
                  </a:cubicBezTo>
                  <a:cubicBezTo>
                    <a:pt x="540" y="142"/>
                    <a:pt x="570" y="162"/>
                    <a:pt x="592" y="189"/>
                  </a:cubicBezTo>
                  <a:cubicBezTo>
                    <a:pt x="616" y="218"/>
                    <a:pt x="637" y="248"/>
                    <a:pt x="658" y="279"/>
                  </a:cubicBezTo>
                  <a:cubicBezTo>
                    <a:pt x="664" y="287"/>
                    <a:pt x="675" y="304"/>
                    <a:pt x="675" y="304"/>
                  </a:cubicBezTo>
                  <a:cubicBezTo>
                    <a:pt x="697" y="374"/>
                    <a:pt x="666" y="283"/>
                    <a:pt x="699" y="353"/>
                  </a:cubicBezTo>
                  <a:cubicBezTo>
                    <a:pt x="711" y="379"/>
                    <a:pt x="748" y="463"/>
                    <a:pt x="775" y="523"/>
                  </a:cubicBezTo>
                  <a:cubicBezTo>
                    <a:pt x="796" y="590"/>
                    <a:pt x="864" y="702"/>
                    <a:pt x="864" y="773"/>
                  </a:cubicBezTo>
                  <a:cubicBezTo>
                    <a:pt x="864" y="795"/>
                    <a:pt x="859" y="817"/>
                    <a:pt x="913" y="896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196" name="Line 12"/>
            <p:cNvSpPr>
              <a:spLocks noChangeShapeType="1"/>
            </p:cNvSpPr>
            <p:nvPr/>
          </p:nvSpPr>
          <p:spPr bwMode="auto">
            <a:xfrm>
              <a:off x="1799" y="2502"/>
              <a:ext cx="227" cy="3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69197" name="Group 13"/>
          <p:cNvGrpSpPr>
            <a:grpSpLocks/>
          </p:cNvGrpSpPr>
          <p:nvPr/>
        </p:nvGrpSpPr>
        <p:grpSpPr bwMode="auto">
          <a:xfrm>
            <a:off x="4637088" y="3375025"/>
            <a:ext cx="2051050" cy="1089025"/>
            <a:chOff x="2478" y="2490"/>
            <a:chExt cx="742" cy="394"/>
          </a:xfrm>
        </p:grpSpPr>
        <p:sp>
          <p:nvSpPr>
            <p:cNvPr id="2269198" name="Arc 14"/>
            <p:cNvSpPr>
              <a:spLocks/>
            </p:cNvSpPr>
            <p:nvPr/>
          </p:nvSpPr>
          <p:spPr bwMode="auto">
            <a:xfrm>
              <a:off x="2608" y="2602"/>
              <a:ext cx="480" cy="28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1 w 43200"/>
                <a:gd name="T1" fmla="*/ 22297 h 22456"/>
                <a:gd name="T2" fmla="*/ 43183 w 43200"/>
                <a:gd name="T3" fmla="*/ 22456 h 22456"/>
                <a:gd name="T4" fmla="*/ 21600 w 43200"/>
                <a:gd name="T5" fmla="*/ 21600 h 2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456" fill="none" extrusionOk="0">
                  <a:moveTo>
                    <a:pt x="11" y="22296"/>
                  </a:moveTo>
                  <a:cubicBezTo>
                    <a:pt x="3" y="22064"/>
                    <a:pt x="0" y="218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1885"/>
                    <a:pt x="43194" y="22170"/>
                    <a:pt x="43183" y="22456"/>
                  </a:cubicBezTo>
                </a:path>
                <a:path w="43200" h="22456" stroke="0" extrusionOk="0">
                  <a:moveTo>
                    <a:pt x="11" y="22296"/>
                  </a:moveTo>
                  <a:cubicBezTo>
                    <a:pt x="3" y="22064"/>
                    <a:pt x="0" y="218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1885"/>
                    <a:pt x="43194" y="22170"/>
                    <a:pt x="43183" y="2245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199" name="Line 15"/>
            <p:cNvSpPr>
              <a:spLocks noChangeShapeType="1"/>
            </p:cNvSpPr>
            <p:nvPr/>
          </p:nvSpPr>
          <p:spPr bwMode="auto">
            <a:xfrm flipH="1">
              <a:off x="2478" y="2882"/>
              <a:ext cx="74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00" name="Line 16"/>
            <p:cNvSpPr>
              <a:spLocks noChangeShapeType="1"/>
            </p:cNvSpPr>
            <p:nvPr/>
          </p:nvSpPr>
          <p:spPr bwMode="auto">
            <a:xfrm flipH="1" flipV="1">
              <a:off x="2616" y="2652"/>
              <a:ext cx="229" cy="22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01" name="Line 17"/>
            <p:cNvSpPr>
              <a:spLocks noChangeShapeType="1"/>
            </p:cNvSpPr>
            <p:nvPr/>
          </p:nvSpPr>
          <p:spPr bwMode="auto">
            <a:xfrm flipH="1" flipV="1">
              <a:off x="2575" y="2757"/>
              <a:ext cx="270" cy="12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02" name="Line 18"/>
            <p:cNvSpPr>
              <a:spLocks noChangeShapeType="1"/>
            </p:cNvSpPr>
            <p:nvPr/>
          </p:nvSpPr>
          <p:spPr bwMode="auto">
            <a:xfrm flipH="1" flipV="1">
              <a:off x="2713" y="2605"/>
              <a:ext cx="132" cy="27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03" name="Line 19"/>
            <p:cNvSpPr>
              <a:spLocks noChangeShapeType="1"/>
            </p:cNvSpPr>
            <p:nvPr/>
          </p:nvSpPr>
          <p:spPr bwMode="auto">
            <a:xfrm flipH="1" flipV="1">
              <a:off x="2848" y="2567"/>
              <a:ext cx="0" cy="31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04" name="Line 20"/>
            <p:cNvSpPr>
              <a:spLocks noChangeShapeType="1"/>
            </p:cNvSpPr>
            <p:nvPr/>
          </p:nvSpPr>
          <p:spPr bwMode="auto">
            <a:xfrm flipV="1">
              <a:off x="2848" y="2616"/>
              <a:ext cx="124" cy="26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05" name="Line 21"/>
            <p:cNvSpPr>
              <a:spLocks noChangeShapeType="1"/>
            </p:cNvSpPr>
            <p:nvPr/>
          </p:nvSpPr>
          <p:spPr bwMode="auto">
            <a:xfrm flipV="1">
              <a:off x="2848" y="2708"/>
              <a:ext cx="220" cy="17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06" name="Line 22"/>
            <p:cNvSpPr>
              <a:spLocks noChangeShapeType="1"/>
            </p:cNvSpPr>
            <p:nvPr/>
          </p:nvSpPr>
          <p:spPr bwMode="auto">
            <a:xfrm flipV="1">
              <a:off x="2848" y="2787"/>
              <a:ext cx="262" cy="9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07" name="Line 23"/>
            <p:cNvSpPr>
              <a:spLocks noChangeShapeType="1"/>
            </p:cNvSpPr>
            <p:nvPr/>
          </p:nvSpPr>
          <p:spPr bwMode="auto">
            <a:xfrm>
              <a:off x="2616" y="2490"/>
              <a:ext cx="227" cy="3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69208" name="Group 24"/>
          <p:cNvGrpSpPr>
            <a:grpSpLocks/>
          </p:cNvGrpSpPr>
          <p:nvPr/>
        </p:nvGrpSpPr>
        <p:grpSpPr bwMode="auto">
          <a:xfrm>
            <a:off x="304800" y="3430588"/>
            <a:ext cx="1833563" cy="1036637"/>
            <a:chOff x="841" y="2490"/>
            <a:chExt cx="701" cy="396"/>
          </a:xfrm>
        </p:grpSpPr>
        <p:sp>
          <p:nvSpPr>
            <p:cNvPr id="2269209" name="Line 25"/>
            <p:cNvSpPr>
              <a:spLocks noChangeShapeType="1"/>
            </p:cNvSpPr>
            <p:nvPr/>
          </p:nvSpPr>
          <p:spPr bwMode="auto">
            <a:xfrm flipH="1">
              <a:off x="841" y="2886"/>
              <a:ext cx="701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10" name="Line 26"/>
            <p:cNvSpPr>
              <a:spLocks noChangeShapeType="1"/>
            </p:cNvSpPr>
            <p:nvPr/>
          </p:nvSpPr>
          <p:spPr bwMode="auto">
            <a:xfrm flipV="1">
              <a:off x="1190" y="2595"/>
              <a:ext cx="0" cy="2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11" name="Line 27"/>
            <p:cNvSpPr>
              <a:spLocks noChangeShapeType="1"/>
            </p:cNvSpPr>
            <p:nvPr/>
          </p:nvSpPr>
          <p:spPr bwMode="auto">
            <a:xfrm>
              <a:off x="958" y="2490"/>
              <a:ext cx="227" cy="3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12" name="Line 28"/>
            <p:cNvSpPr>
              <a:spLocks noChangeShapeType="1"/>
            </p:cNvSpPr>
            <p:nvPr/>
          </p:nvSpPr>
          <p:spPr bwMode="auto">
            <a:xfrm flipV="1">
              <a:off x="1192" y="2495"/>
              <a:ext cx="315" cy="377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69213" name="Group 29"/>
          <p:cNvGrpSpPr>
            <a:grpSpLocks/>
          </p:cNvGrpSpPr>
          <p:nvPr/>
        </p:nvGrpSpPr>
        <p:grpSpPr bwMode="auto">
          <a:xfrm>
            <a:off x="6977063" y="3392488"/>
            <a:ext cx="1890712" cy="1095375"/>
            <a:chOff x="3473" y="2445"/>
            <a:chExt cx="752" cy="436"/>
          </a:xfrm>
        </p:grpSpPr>
        <p:sp>
          <p:nvSpPr>
            <p:cNvPr id="2269214" name="Arc 30"/>
            <p:cNvSpPr>
              <a:spLocks/>
            </p:cNvSpPr>
            <p:nvPr/>
          </p:nvSpPr>
          <p:spPr bwMode="auto">
            <a:xfrm>
              <a:off x="3603" y="2593"/>
              <a:ext cx="480" cy="28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1 w 43200"/>
                <a:gd name="T1" fmla="*/ 22297 h 22456"/>
                <a:gd name="T2" fmla="*/ 43183 w 43200"/>
                <a:gd name="T3" fmla="*/ 22456 h 22456"/>
                <a:gd name="T4" fmla="*/ 21600 w 43200"/>
                <a:gd name="T5" fmla="*/ 21600 h 2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456" fill="none" extrusionOk="0">
                  <a:moveTo>
                    <a:pt x="11" y="22296"/>
                  </a:moveTo>
                  <a:cubicBezTo>
                    <a:pt x="3" y="22064"/>
                    <a:pt x="0" y="218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1885"/>
                    <a:pt x="43194" y="22170"/>
                    <a:pt x="43183" y="22456"/>
                  </a:cubicBezTo>
                </a:path>
                <a:path w="43200" h="22456" stroke="0" extrusionOk="0">
                  <a:moveTo>
                    <a:pt x="11" y="22296"/>
                  </a:moveTo>
                  <a:cubicBezTo>
                    <a:pt x="3" y="22064"/>
                    <a:pt x="0" y="2183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1885"/>
                    <a:pt x="43194" y="22170"/>
                    <a:pt x="43183" y="2245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215" name="Line 31"/>
            <p:cNvSpPr>
              <a:spLocks noChangeShapeType="1"/>
            </p:cNvSpPr>
            <p:nvPr/>
          </p:nvSpPr>
          <p:spPr bwMode="auto">
            <a:xfrm flipH="1">
              <a:off x="3473" y="2873"/>
              <a:ext cx="74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16" name="Line 32"/>
            <p:cNvSpPr>
              <a:spLocks noChangeShapeType="1"/>
            </p:cNvSpPr>
            <p:nvPr/>
          </p:nvSpPr>
          <p:spPr bwMode="auto">
            <a:xfrm flipH="1" flipV="1">
              <a:off x="3625" y="2650"/>
              <a:ext cx="215" cy="22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17" name="Line 33"/>
            <p:cNvSpPr>
              <a:spLocks noChangeShapeType="1"/>
            </p:cNvSpPr>
            <p:nvPr/>
          </p:nvSpPr>
          <p:spPr bwMode="auto">
            <a:xfrm flipH="1" flipV="1">
              <a:off x="3584" y="2755"/>
              <a:ext cx="256" cy="11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18" name="Line 34"/>
            <p:cNvSpPr>
              <a:spLocks noChangeShapeType="1"/>
            </p:cNvSpPr>
            <p:nvPr/>
          </p:nvSpPr>
          <p:spPr bwMode="auto">
            <a:xfrm flipH="1" flipV="1">
              <a:off x="3708" y="2596"/>
              <a:ext cx="132" cy="27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19" name="Line 35"/>
            <p:cNvSpPr>
              <a:spLocks noChangeShapeType="1"/>
            </p:cNvSpPr>
            <p:nvPr/>
          </p:nvSpPr>
          <p:spPr bwMode="auto">
            <a:xfrm flipH="1" flipV="1">
              <a:off x="3843" y="2558"/>
              <a:ext cx="0" cy="31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20" name="Line 36"/>
            <p:cNvSpPr>
              <a:spLocks noChangeShapeType="1"/>
            </p:cNvSpPr>
            <p:nvPr/>
          </p:nvSpPr>
          <p:spPr bwMode="auto">
            <a:xfrm flipV="1">
              <a:off x="3843" y="2607"/>
              <a:ext cx="124" cy="26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21" name="Line 37"/>
            <p:cNvSpPr>
              <a:spLocks noChangeShapeType="1"/>
            </p:cNvSpPr>
            <p:nvPr/>
          </p:nvSpPr>
          <p:spPr bwMode="auto">
            <a:xfrm flipV="1">
              <a:off x="3843" y="2699"/>
              <a:ext cx="220" cy="17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22" name="Line 38"/>
            <p:cNvSpPr>
              <a:spLocks noChangeShapeType="1"/>
            </p:cNvSpPr>
            <p:nvPr/>
          </p:nvSpPr>
          <p:spPr bwMode="auto">
            <a:xfrm flipV="1">
              <a:off x="3843" y="2778"/>
              <a:ext cx="262" cy="9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9223" name="Group 39"/>
            <p:cNvGrpSpPr>
              <a:grpSpLocks/>
            </p:cNvGrpSpPr>
            <p:nvPr/>
          </p:nvGrpSpPr>
          <p:grpSpPr bwMode="auto">
            <a:xfrm>
              <a:off x="3842" y="2445"/>
              <a:ext cx="297" cy="436"/>
              <a:chOff x="4756" y="2677"/>
              <a:chExt cx="297" cy="436"/>
            </a:xfrm>
          </p:grpSpPr>
          <p:sp>
            <p:nvSpPr>
              <p:cNvPr id="2269224" name="Line 40"/>
              <p:cNvSpPr>
                <a:spLocks noChangeShapeType="1"/>
              </p:cNvSpPr>
              <p:nvPr/>
            </p:nvSpPr>
            <p:spPr bwMode="auto">
              <a:xfrm flipV="1">
                <a:off x="4769" y="2688"/>
                <a:ext cx="263" cy="39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225" name="Line 41"/>
              <p:cNvSpPr>
                <a:spLocks noChangeShapeType="1"/>
              </p:cNvSpPr>
              <p:nvPr/>
            </p:nvSpPr>
            <p:spPr bwMode="auto">
              <a:xfrm flipV="1">
                <a:off x="4774" y="2801"/>
                <a:ext cx="215" cy="28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226" name="Line 42"/>
              <p:cNvSpPr>
                <a:spLocks noChangeShapeType="1"/>
              </p:cNvSpPr>
              <p:nvPr/>
            </p:nvSpPr>
            <p:spPr bwMode="auto">
              <a:xfrm flipV="1">
                <a:off x="4769" y="2905"/>
                <a:ext cx="182" cy="184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227" name="Line 43"/>
              <p:cNvSpPr>
                <a:spLocks noChangeShapeType="1"/>
              </p:cNvSpPr>
              <p:nvPr/>
            </p:nvSpPr>
            <p:spPr bwMode="auto">
              <a:xfrm flipV="1">
                <a:off x="4764" y="2829"/>
                <a:ext cx="128" cy="264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228" name="Freeform 44"/>
              <p:cNvSpPr>
                <a:spLocks/>
              </p:cNvSpPr>
              <p:nvPr/>
            </p:nvSpPr>
            <p:spPr bwMode="auto">
              <a:xfrm flipH="1">
                <a:off x="4756" y="2677"/>
                <a:ext cx="297" cy="436"/>
              </a:xfrm>
              <a:custGeom>
                <a:avLst/>
                <a:gdLst>
                  <a:gd name="T0" fmla="*/ 856 w 913"/>
                  <a:gd name="T1" fmla="*/ 839 h 896"/>
                  <a:gd name="T2" fmla="*/ 460 w 913"/>
                  <a:gd name="T3" fmla="*/ 736 h 896"/>
                  <a:gd name="T4" fmla="*/ 280 w 913"/>
                  <a:gd name="T5" fmla="*/ 650 h 896"/>
                  <a:gd name="T6" fmla="*/ 217 w 913"/>
                  <a:gd name="T7" fmla="*/ 589 h 896"/>
                  <a:gd name="T8" fmla="*/ 164 w 913"/>
                  <a:gd name="T9" fmla="*/ 526 h 896"/>
                  <a:gd name="T10" fmla="*/ 66 w 913"/>
                  <a:gd name="T11" fmla="*/ 395 h 896"/>
                  <a:gd name="T12" fmla="*/ 33 w 913"/>
                  <a:gd name="T13" fmla="*/ 312 h 896"/>
                  <a:gd name="T14" fmla="*/ 13 w 913"/>
                  <a:gd name="T15" fmla="*/ 259 h 896"/>
                  <a:gd name="T16" fmla="*/ 8 w 913"/>
                  <a:gd name="T17" fmla="*/ 222 h 896"/>
                  <a:gd name="T18" fmla="*/ 0 w 913"/>
                  <a:gd name="T19" fmla="*/ 197 h 896"/>
                  <a:gd name="T20" fmla="*/ 8 w 913"/>
                  <a:gd name="T21" fmla="*/ 238 h 896"/>
                  <a:gd name="T22" fmla="*/ 74 w 913"/>
                  <a:gd name="T23" fmla="*/ 16 h 896"/>
                  <a:gd name="T24" fmla="*/ 140 w 913"/>
                  <a:gd name="T25" fmla="*/ 0 h 896"/>
                  <a:gd name="T26" fmla="*/ 345 w 913"/>
                  <a:gd name="T27" fmla="*/ 24 h 896"/>
                  <a:gd name="T28" fmla="*/ 436 w 913"/>
                  <a:gd name="T29" fmla="*/ 65 h 896"/>
                  <a:gd name="T30" fmla="*/ 484 w 913"/>
                  <a:gd name="T31" fmla="*/ 94 h 896"/>
                  <a:gd name="T32" fmla="*/ 518 w 913"/>
                  <a:gd name="T33" fmla="*/ 115 h 896"/>
                  <a:gd name="T34" fmla="*/ 592 w 913"/>
                  <a:gd name="T35" fmla="*/ 189 h 896"/>
                  <a:gd name="T36" fmla="*/ 658 w 913"/>
                  <a:gd name="T37" fmla="*/ 279 h 896"/>
                  <a:gd name="T38" fmla="*/ 675 w 913"/>
                  <a:gd name="T39" fmla="*/ 304 h 896"/>
                  <a:gd name="T40" fmla="*/ 699 w 913"/>
                  <a:gd name="T41" fmla="*/ 353 h 896"/>
                  <a:gd name="T42" fmla="*/ 775 w 913"/>
                  <a:gd name="T43" fmla="*/ 523 h 896"/>
                  <a:gd name="T44" fmla="*/ 864 w 913"/>
                  <a:gd name="T45" fmla="*/ 773 h 896"/>
                  <a:gd name="T46" fmla="*/ 913 w 913"/>
                  <a:gd name="T47" fmla="*/ 896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3" h="896">
                    <a:moveTo>
                      <a:pt x="856" y="839"/>
                    </a:moveTo>
                    <a:cubicBezTo>
                      <a:pt x="714" y="804"/>
                      <a:pt x="596" y="761"/>
                      <a:pt x="460" y="736"/>
                    </a:cubicBezTo>
                    <a:cubicBezTo>
                      <a:pt x="407" y="702"/>
                      <a:pt x="341" y="669"/>
                      <a:pt x="280" y="650"/>
                    </a:cubicBezTo>
                    <a:cubicBezTo>
                      <a:pt x="263" y="631"/>
                      <a:pt x="231" y="610"/>
                      <a:pt x="217" y="589"/>
                    </a:cubicBezTo>
                    <a:cubicBezTo>
                      <a:pt x="181" y="535"/>
                      <a:pt x="214" y="607"/>
                      <a:pt x="164" y="526"/>
                    </a:cubicBezTo>
                    <a:cubicBezTo>
                      <a:pt x="135" y="480"/>
                      <a:pt x="66" y="395"/>
                      <a:pt x="66" y="395"/>
                    </a:cubicBezTo>
                    <a:cubicBezTo>
                      <a:pt x="56" y="367"/>
                      <a:pt x="41" y="341"/>
                      <a:pt x="33" y="312"/>
                    </a:cubicBezTo>
                    <a:cubicBezTo>
                      <a:pt x="28" y="293"/>
                      <a:pt x="18" y="277"/>
                      <a:pt x="13" y="259"/>
                    </a:cubicBezTo>
                    <a:cubicBezTo>
                      <a:pt x="10" y="247"/>
                      <a:pt x="13" y="233"/>
                      <a:pt x="8" y="222"/>
                    </a:cubicBezTo>
                    <a:cubicBezTo>
                      <a:pt x="5" y="214"/>
                      <a:pt x="0" y="188"/>
                      <a:pt x="0" y="197"/>
                    </a:cubicBezTo>
                    <a:cubicBezTo>
                      <a:pt x="0" y="211"/>
                      <a:pt x="5" y="224"/>
                      <a:pt x="8" y="238"/>
                    </a:cubicBezTo>
                    <a:cubicBezTo>
                      <a:pt x="15" y="124"/>
                      <a:pt x="0" y="90"/>
                      <a:pt x="74" y="16"/>
                    </a:cubicBezTo>
                    <a:cubicBezTo>
                      <a:pt x="90" y="0"/>
                      <a:pt x="118" y="4"/>
                      <a:pt x="140" y="0"/>
                    </a:cubicBezTo>
                    <a:cubicBezTo>
                      <a:pt x="215" y="6"/>
                      <a:pt x="272" y="16"/>
                      <a:pt x="345" y="24"/>
                    </a:cubicBezTo>
                    <a:cubicBezTo>
                      <a:pt x="377" y="34"/>
                      <a:pt x="436" y="65"/>
                      <a:pt x="436" y="65"/>
                    </a:cubicBezTo>
                    <a:cubicBezTo>
                      <a:pt x="480" y="111"/>
                      <a:pt x="391" y="48"/>
                      <a:pt x="484" y="94"/>
                    </a:cubicBezTo>
                    <a:cubicBezTo>
                      <a:pt x="493" y="98"/>
                      <a:pt x="512" y="107"/>
                      <a:pt x="518" y="115"/>
                    </a:cubicBezTo>
                    <a:cubicBezTo>
                      <a:pt x="540" y="142"/>
                      <a:pt x="570" y="162"/>
                      <a:pt x="592" y="189"/>
                    </a:cubicBezTo>
                    <a:cubicBezTo>
                      <a:pt x="616" y="218"/>
                      <a:pt x="637" y="248"/>
                      <a:pt x="658" y="279"/>
                    </a:cubicBezTo>
                    <a:cubicBezTo>
                      <a:pt x="664" y="287"/>
                      <a:pt x="675" y="304"/>
                      <a:pt x="675" y="304"/>
                    </a:cubicBezTo>
                    <a:cubicBezTo>
                      <a:pt x="697" y="374"/>
                      <a:pt x="666" y="283"/>
                      <a:pt x="699" y="353"/>
                    </a:cubicBezTo>
                    <a:cubicBezTo>
                      <a:pt x="711" y="379"/>
                      <a:pt x="748" y="463"/>
                      <a:pt x="775" y="523"/>
                    </a:cubicBezTo>
                    <a:cubicBezTo>
                      <a:pt x="796" y="590"/>
                      <a:pt x="864" y="702"/>
                      <a:pt x="864" y="773"/>
                    </a:cubicBezTo>
                    <a:cubicBezTo>
                      <a:pt x="864" y="795"/>
                      <a:pt x="859" y="817"/>
                      <a:pt x="913" y="896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69229" name="Line 45"/>
            <p:cNvSpPr>
              <a:spLocks noChangeShapeType="1"/>
            </p:cNvSpPr>
            <p:nvPr/>
          </p:nvSpPr>
          <p:spPr bwMode="auto">
            <a:xfrm>
              <a:off x="3613" y="2490"/>
              <a:ext cx="227" cy="3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30" name="Line 46"/>
            <p:cNvSpPr>
              <a:spLocks noChangeShapeType="1"/>
            </p:cNvSpPr>
            <p:nvPr/>
          </p:nvSpPr>
          <p:spPr bwMode="auto">
            <a:xfrm flipV="1">
              <a:off x="3857" y="2447"/>
              <a:ext cx="364" cy="420"/>
            </a:xfrm>
            <a:prstGeom prst="line">
              <a:avLst/>
            </a:prstGeom>
            <a:noFill/>
            <a:ln w="3492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231" name="Freeform 47"/>
            <p:cNvSpPr>
              <a:spLocks/>
            </p:cNvSpPr>
            <p:nvPr/>
          </p:nvSpPr>
          <p:spPr bwMode="auto">
            <a:xfrm>
              <a:off x="3604" y="2445"/>
              <a:ext cx="621" cy="435"/>
            </a:xfrm>
            <a:custGeom>
              <a:avLst/>
              <a:gdLst>
                <a:gd name="T0" fmla="*/ 0 w 621"/>
                <a:gd name="T1" fmla="*/ 421 h 435"/>
                <a:gd name="T2" fmla="*/ 28 w 621"/>
                <a:gd name="T3" fmla="*/ 302 h 435"/>
                <a:gd name="T4" fmla="*/ 42 w 621"/>
                <a:gd name="T5" fmla="*/ 287 h 435"/>
                <a:gd name="T6" fmla="*/ 168 w 621"/>
                <a:gd name="T7" fmla="*/ 161 h 435"/>
                <a:gd name="T8" fmla="*/ 273 w 621"/>
                <a:gd name="T9" fmla="*/ 140 h 435"/>
                <a:gd name="T10" fmla="*/ 337 w 621"/>
                <a:gd name="T11" fmla="*/ 105 h 435"/>
                <a:gd name="T12" fmla="*/ 351 w 621"/>
                <a:gd name="T13" fmla="*/ 84 h 435"/>
                <a:gd name="T14" fmla="*/ 372 w 621"/>
                <a:gd name="T15" fmla="*/ 77 h 435"/>
                <a:gd name="T16" fmla="*/ 400 w 621"/>
                <a:gd name="T17" fmla="*/ 35 h 435"/>
                <a:gd name="T18" fmla="*/ 442 w 621"/>
                <a:gd name="T19" fmla="*/ 21 h 435"/>
                <a:gd name="T20" fmla="*/ 463 w 621"/>
                <a:gd name="T21" fmla="*/ 7 h 435"/>
                <a:gd name="T22" fmla="*/ 533 w 621"/>
                <a:gd name="T23" fmla="*/ 14 h 435"/>
                <a:gd name="T24" fmla="*/ 611 w 621"/>
                <a:gd name="T25" fmla="*/ 21 h 435"/>
                <a:gd name="T26" fmla="*/ 590 w 621"/>
                <a:gd name="T27" fmla="*/ 133 h 435"/>
                <a:gd name="T28" fmla="*/ 547 w 621"/>
                <a:gd name="T29" fmla="*/ 161 h 435"/>
                <a:gd name="T30" fmla="*/ 540 w 621"/>
                <a:gd name="T31" fmla="*/ 182 h 435"/>
                <a:gd name="T32" fmla="*/ 519 w 621"/>
                <a:gd name="T33" fmla="*/ 189 h 435"/>
                <a:gd name="T34" fmla="*/ 505 w 621"/>
                <a:gd name="T35" fmla="*/ 231 h 435"/>
                <a:gd name="T36" fmla="*/ 491 w 621"/>
                <a:gd name="T37" fmla="*/ 273 h 435"/>
                <a:gd name="T38" fmla="*/ 477 w 621"/>
                <a:gd name="T3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1" h="435">
                  <a:moveTo>
                    <a:pt x="0" y="421"/>
                  </a:moveTo>
                  <a:cubicBezTo>
                    <a:pt x="7" y="379"/>
                    <a:pt x="15" y="342"/>
                    <a:pt x="28" y="302"/>
                  </a:cubicBezTo>
                  <a:cubicBezTo>
                    <a:pt x="30" y="296"/>
                    <a:pt x="38" y="293"/>
                    <a:pt x="42" y="287"/>
                  </a:cubicBezTo>
                  <a:cubicBezTo>
                    <a:pt x="90" y="222"/>
                    <a:pt x="96" y="209"/>
                    <a:pt x="168" y="161"/>
                  </a:cubicBezTo>
                  <a:cubicBezTo>
                    <a:pt x="193" y="144"/>
                    <a:pt x="249" y="143"/>
                    <a:pt x="273" y="140"/>
                  </a:cubicBezTo>
                  <a:cubicBezTo>
                    <a:pt x="296" y="133"/>
                    <a:pt x="337" y="105"/>
                    <a:pt x="337" y="105"/>
                  </a:cubicBezTo>
                  <a:cubicBezTo>
                    <a:pt x="342" y="98"/>
                    <a:pt x="344" y="89"/>
                    <a:pt x="351" y="84"/>
                  </a:cubicBezTo>
                  <a:cubicBezTo>
                    <a:pt x="357" y="79"/>
                    <a:pt x="367" y="82"/>
                    <a:pt x="372" y="77"/>
                  </a:cubicBezTo>
                  <a:cubicBezTo>
                    <a:pt x="384" y="65"/>
                    <a:pt x="391" y="49"/>
                    <a:pt x="400" y="35"/>
                  </a:cubicBezTo>
                  <a:cubicBezTo>
                    <a:pt x="408" y="23"/>
                    <a:pt x="428" y="26"/>
                    <a:pt x="442" y="21"/>
                  </a:cubicBezTo>
                  <a:cubicBezTo>
                    <a:pt x="450" y="18"/>
                    <a:pt x="456" y="12"/>
                    <a:pt x="463" y="7"/>
                  </a:cubicBezTo>
                  <a:cubicBezTo>
                    <a:pt x="486" y="9"/>
                    <a:pt x="510" y="12"/>
                    <a:pt x="533" y="14"/>
                  </a:cubicBezTo>
                  <a:cubicBezTo>
                    <a:pt x="559" y="16"/>
                    <a:pt x="596" y="0"/>
                    <a:pt x="611" y="21"/>
                  </a:cubicBezTo>
                  <a:cubicBezTo>
                    <a:pt x="621" y="34"/>
                    <a:pt x="616" y="111"/>
                    <a:pt x="590" y="133"/>
                  </a:cubicBezTo>
                  <a:cubicBezTo>
                    <a:pt x="577" y="144"/>
                    <a:pt x="547" y="161"/>
                    <a:pt x="547" y="161"/>
                  </a:cubicBezTo>
                  <a:cubicBezTo>
                    <a:pt x="545" y="168"/>
                    <a:pt x="545" y="177"/>
                    <a:pt x="540" y="182"/>
                  </a:cubicBezTo>
                  <a:cubicBezTo>
                    <a:pt x="535" y="187"/>
                    <a:pt x="523" y="183"/>
                    <a:pt x="519" y="189"/>
                  </a:cubicBezTo>
                  <a:cubicBezTo>
                    <a:pt x="510" y="201"/>
                    <a:pt x="510" y="217"/>
                    <a:pt x="505" y="231"/>
                  </a:cubicBezTo>
                  <a:cubicBezTo>
                    <a:pt x="500" y="245"/>
                    <a:pt x="491" y="273"/>
                    <a:pt x="491" y="273"/>
                  </a:cubicBezTo>
                  <a:cubicBezTo>
                    <a:pt x="484" y="426"/>
                    <a:pt x="506" y="377"/>
                    <a:pt x="477" y="435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560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7DD9-ED08-ED40-AF04-1425342A7D08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3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</a:t>
            </a:r>
            <a:r>
              <a:rPr lang="en-US" dirty="0" smtClean="0"/>
              <a:t>From VCS to NDCS</a:t>
            </a:r>
            <a:endParaRPr lang="en-US" dirty="0"/>
          </a:p>
        </p:txBody>
      </p:sp>
      <p:sp>
        <p:nvSpPr>
          <p:cNvPr id="2232323" name="Line 3"/>
          <p:cNvSpPr>
            <a:spLocks noChangeShapeType="1"/>
          </p:cNvSpPr>
          <p:nvPr/>
        </p:nvSpPr>
        <p:spPr bwMode="auto">
          <a:xfrm flipV="1">
            <a:off x="2301178" y="6357938"/>
            <a:ext cx="1047750" cy="1603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324" name="Line 4"/>
          <p:cNvSpPr>
            <a:spLocks noChangeShapeType="1"/>
          </p:cNvSpPr>
          <p:nvPr/>
        </p:nvSpPr>
        <p:spPr bwMode="auto">
          <a:xfrm flipV="1">
            <a:off x="2291653" y="5376863"/>
            <a:ext cx="1047750" cy="1698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325" name="Line 5"/>
          <p:cNvSpPr>
            <a:spLocks noChangeShapeType="1"/>
          </p:cNvSpPr>
          <p:nvPr/>
        </p:nvSpPr>
        <p:spPr bwMode="auto">
          <a:xfrm flipV="1">
            <a:off x="1786828" y="4767263"/>
            <a:ext cx="1057275" cy="17938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326" name="Line 6"/>
          <p:cNvSpPr>
            <a:spLocks noChangeShapeType="1"/>
          </p:cNvSpPr>
          <p:nvPr/>
        </p:nvSpPr>
        <p:spPr bwMode="auto">
          <a:xfrm>
            <a:off x="2301178" y="5546725"/>
            <a:ext cx="0" cy="96361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327" name="Line 7"/>
          <p:cNvSpPr>
            <a:spLocks noChangeShapeType="1"/>
          </p:cNvSpPr>
          <p:nvPr/>
        </p:nvSpPr>
        <p:spPr bwMode="auto">
          <a:xfrm>
            <a:off x="3339403" y="5365750"/>
            <a:ext cx="0" cy="96361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328" name="Line 8"/>
          <p:cNvSpPr>
            <a:spLocks noChangeShapeType="1"/>
          </p:cNvSpPr>
          <p:nvPr/>
        </p:nvSpPr>
        <p:spPr bwMode="auto">
          <a:xfrm>
            <a:off x="1786828" y="4956175"/>
            <a:ext cx="0" cy="94456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329" name="Line 9"/>
          <p:cNvSpPr>
            <a:spLocks noChangeShapeType="1"/>
          </p:cNvSpPr>
          <p:nvPr/>
        </p:nvSpPr>
        <p:spPr bwMode="auto">
          <a:xfrm>
            <a:off x="1767778" y="5889625"/>
            <a:ext cx="533400" cy="6492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330" name="Line 10"/>
          <p:cNvSpPr>
            <a:spLocks noChangeShapeType="1"/>
          </p:cNvSpPr>
          <p:nvPr/>
        </p:nvSpPr>
        <p:spPr bwMode="auto">
          <a:xfrm>
            <a:off x="1796353" y="4965700"/>
            <a:ext cx="504825" cy="6111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331" name="Line 11"/>
          <p:cNvSpPr>
            <a:spLocks noChangeShapeType="1"/>
          </p:cNvSpPr>
          <p:nvPr/>
        </p:nvSpPr>
        <p:spPr bwMode="auto">
          <a:xfrm>
            <a:off x="2834578" y="4775200"/>
            <a:ext cx="495300" cy="5921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332" name="Line 12"/>
          <p:cNvSpPr>
            <a:spLocks noChangeShapeType="1"/>
          </p:cNvSpPr>
          <p:nvPr/>
        </p:nvSpPr>
        <p:spPr bwMode="auto">
          <a:xfrm flipV="1">
            <a:off x="2545653" y="5664200"/>
            <a:ext cx="323850" cy="50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333" name="Line 13"/>
          <p:cNvSpPr>
            <a:spLocks noChangeShapeType="1"/>
          </p:cNvSpPr>
          <p:nvPr/>
        </p:nvSpPr>
        <p:spPr bwMode="auto">
          <a:xfrm>
            <a:off x="2531365" y="5729288"/>
            <a:ext cx="277813" cy="34766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334" name="Text Box 14"/>
          <p:cNvSpPr txBox="1">
            <a:spLocks noChangeArrowheads="1"/>
          </p:cNvSpPr>
          <p:nvPr/>
        </p:nvSpPr>
        <p:spPr bwMode="auto">
          <a:xfrm>
            <a:off x="2409128" y="5989638"/>
            <a:ext cx="973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x</a:t>
            </a:r>
          </a:p>
        </p:txBody>
      </p:sp>
      <p:sp>
        <p:nvSpPr>
          <p:cNvPr id="2232335" name="Text Box 15"/>
          <p:cNvSpPr txBox="1">
            <a:spLocks noChangeArrowheads="1"/>
          </p:cNvSpPr>
          <p:nvPr/>
        </p:nvSpPr>
        <p:spPr bwMode="auto">
          <a:xfrm>
            <a:off x="2521840" y="5545138"/>
            <a:ext cx="973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z</a:t>
            </a:r>
          </a:p>
        </p:txBody>
      </p:sp>
      <p:sp>
        <p:nvSpPr>
          <p:cNvPr id="2232336" name="Text Box 16"/>
          <p:cNvSpPr txBox="1">
            <a:spLocks noChangeArrowheads="1"/>
          </p:cNvSpPr>
          <p:nvPr/>
        </p:nvSpPr>
        <p:spPr bwMode="auto">
          <a:xfrm>
            <a:off x="405703" y="4905375"/>
            <a:ext cx="1382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NDCS</a:t>
            </a:r>
          </a:p>
        </p:txBody>
      </p:sp>
      <p:sp>
        <p:nvSpPr>
          <p:cNvPr id="2232337" name="Text Box 17"/>
          <p:cNvSpPr txBox="1">
            <a:spLocks noChangeArrowheads="1"/>
          </p:cNvSpPr>
          <p:nvPr/>
        </p:nvSpPr>
        <p:spPr bwMode="auto">
          <a:xfrm>
            <a:off x="1905890" y="5040313"/>
            <a:ext cx="973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y</a:t>
            </a:r>
          </a:p>
        </p:txBody>
      </p:sp>
      <p:sp>
        <p:nvSpPr>
          <p:cNvPr id="2232338" name="Line 18"/>
          <p:cNvSpPr>
            <a:spLocks noChangeShapeType="1"/>
          </p:cNvSpPr>
          <p:nvPr/>
        </p:nvSpPr>
        <p:spPr bwMode="auto">
          <a:xfrm flipV="1">
            <a:off x="2536128" y="5321300"/>
            <a:ext cx="19050" cy="3937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339" name="Line 19"/>
          <p:cNvSpPr>
            <a:spLocks noChangeShapeType="1"/>
          </p:cNvSpPr>
          <p:nvPr/>
        </p:nvSpPr>
        <p:spPr bwMode="auto">
          <a:xfrm flipV="1">
            <a:off x="2545653" y="5673725"/>
            <a:ext cx="266700" cy="412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2340" name="Text Box 20"/>
          <p:cNvSpPr txBox="1">
            <a:spLocks noChangeArrowheads="1"/>
          </p:cNvSpPr>
          <p:nvPr/>
        </p:nvSpPr>
        <p:spPr bwMode="auto">
          <a:xfrm>
            <a:off x="172340" y="5838825"/>
            <a:ext cx="187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(-1,-1,-1)</a:t>
            </a:r>
          </a:p>
        </p:txBody>
      </p:sp>
      <p:sp>
        <p:nvSpPr>
          <p:cNvPr id="2232341" name="Text Box 21"/>
          <p:cNvSpPr txBox="1">
            <a:spLocks noChangeArrowheads="1"/>
          </p:cNvSpPr>
          <p:nvPr/>
        </p:nvSpPr>
        <p:spPr bwMode="auto">
          <a:xfrm>
            <a:off x="2918715" y="5048250"/>
            <a:ext cx="187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(1,1,1)</a:t>
            </a:r>
          </a:p>
        </p:txBody>
      </p:sp>
      <p:grpSp>
        <p:nvGrpSpPr>
          <p:cNvPr id="2232342" name="Group 22"/>
          <p:cNvGrpSpPr>
            <a:grpSpLocks/>
          </p:cNvGrpSpPr>
          <p:nvPr/>
        </p:nvGrpSpPr>
        <p:grpSpPr bwMode="auto">
          <a:xfrm>
            <a:off x="212725" y="1370013"/>
            <a:ext cx="9148763" cy="3092450"/>
            <a:chOff x="-3" y="2045"/>
            <a:chExt cx="5763" cy="1948"/>
          </a:xfrm>
        </p:grpSpPr>
        <p:sp>
          <p:nvSpPr>
            <p:cNvPr id="2232343" name="Text Box 23"/>
            <p:cNvSpPr txBox="1">
              <a:spLocks noChangeArrowheads="1"/>
            </p:cNvSpPr>
            <p:nvPr/>
          </p:nvSpPr>
          <p:spPr bwMode="auto">
            <a:xfrm>
              <a:off x="2873" y="2045"/>
              <a:ext cx="1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ＭＳ Ｐゴシック" charset="0"/>
                  <a:cs typeface="Arial" charset="0"/>
                </a:rPr>
                <a:t>orthographic view volume</a:t>
              </a:r>
            </a:p>
          </p:txBody>
        </p:sp>
        <p:sp>
          <p:nvSpPr>
            <p:cNvPr id="2232344" name="Line 24"/>
            <p:cNvSpPr>
              <a:spLocks noChangeShapeType="1"/>
            </p:cNvSpPr>
            <p:nvPr/>
          </p:nvSpPr>
          <p:spPr bwMode="auto">
            <a:xfrm flipV="1">
              <a:off x="3761" y="2239"/>
              <a:ext cx="1270" cy="22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2345" name="Line 25"/>
            <p:cNvSpPr>
              <a:spLocks noChangeShapeType="1"/>
            </p:cNvSpPr>
            <p:nvPr/>
          </p:nvSpPr>
          <p:spPr bwMode="auto">
            <a:xfrm flipV="1">
              <a:off x="4194" y="2755"/>
              <a:ext cx="1234" cy="21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2346" name="Line 26"/>
            <p:cNvSpPr>
              <a:spLocks noChangeShapeType="1"/>
            </p:cNvSpPr>
            <p:nvPr/>
          </p:nvSpPr>
          <p:spPr bwMode="auto">
            <a:xfrm flipH="1" flipV="1">
              <a:off x="5012" y="2246"/>
              <a:ext cx="417" cy="51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2347" name="Line 27"/>
            <p:cNvSpPr>
              <a:spLocks noChangeShapeType="1"/>
            </p:cNvSpPr>
            <p:nvPr/>
          </p:nvSpPr>
          <p:spPr bwMode="auto">
            <a:xfrm flipH="1" flipV="1">
              <a:off x="3770" y="2458"/>
              <a:ext cx="411" cy="50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2348" name="Line 28"/>
            <p:cNvSpPr>
              <a:spLocks noChangeShapeType="1"/>
            </p:cNvSpPr>
            <p:nvPr/>
          </p:nvSpPr>
          <p:spPr bwMode="auto">
            <a:xfrm flipH="1" flipV="1">
              <a:off x="3747" y="3222"/>
              <a:ext cx="423" cy="50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2349" name="Line 29"/>
            <p:cNvSpPr>
              <a:spLocks noChangeShapeType="1"/>
            </p:cNvSpPr>
            <p:nvPr/>
          </p:nvSpPr>
          <p:spPr bwMode="auto">
            <a:xfrm flipV="1">
              <a:off x="4177" y="2966"/>
              <a:ext cx="9" cy="76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2350" name="Line 30"/>
            <p:cNvSpPr>
              <a:spLocks noChangeShapeType="1"/>
            </p:cNvSpPr>
            <p:nvPr/>
          </p:nvSpPr>
          <p:spPr bwMode="auto">
            <a:xfrm flipV="1">
              <a:off x="3761" y="2450"/>
              <a:ext cx="9" cy="7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2351" name="Line 31"/>
            <p:cNvSpPr>
              <a:spLocks noChangeShapeType="1"/>
            </p:cNvSpPr>
            <p:nvPr/>
          </p:nvSpPr>
          <p:spPr bwMode="auto">
            <a:xfrm flipH="1" flipV="1">
              <a:off x="5417" y="2751"/>
              <a:ext cx="19" cy="76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2352" name="Line 32"/>
            <p:cNvSpPr>
              <a:spLocks noChangeShapeType="1"/>
            </p:cNvSpPr>
            <p:nvPr/>
          </p:nvSpPr>
          <p:spPr bwMode="auto">
            <a:xfrm flipV="1">
              <a:off x="4168" y="3509"/>
              <a:ext cx="1264" cy="21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2353" name="Line 33"/>
            <p:cNvSpPr>
              <a:spLocks noChangeShapeType="1"/>
            </p:cNvSpPr>
            <p:nvPr/>
          </p:nvSpPr>
          <p:spPr bwMode="auto">
            <a:xfrm flipV="1">
              <a:off x="3425" y="2989"/>
              <a:ext cx="0" cy="24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2354" name="Line 34"/>
            <p:cNvSpPr>
              <a:spLocks noChangeShapeType="1"/>
            </p:cNvSpPr>
            <p:nvPr/>
          </p:nvSpPr>
          <p:spPr bwMode="auto">
            <a:xfrm flipH="1">
              <a:off x="3210" y="3213"/>
              <a:ext cx="210" cy="8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2355" name="Line 35"/>
            <p:cNvSpPr>
              <a:spLocks noChangeShapeType="1"/>
            </p:cNvSpPr>
            <p:nvPr/>
          </p:nvSpPr>
          <p:spPr bwMode="auto">
            <a:xfrm>
              <a:off x="3411" y="3222"/>
              <a:ext cx="175" cy="219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2356" name="Text Box 36"/>
            <p:cNvSpPr txBox="1">
              <a:spLocks noChangeArrowheads="1"/>
            </p:cNvSpPr>
            <p:nvPr/>
          </p:nvSpPr>
          <p:spPr bwMode="auto">
            <a:xfrm>
              <a:off x="3274" y="3470"/>
              <a:ext cx="6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x</a:t>
              </a:r>
            </a:p>
          </p:txBody>
        </p:sp>
        <p:sp>
          <p:nvSpPr>
            <p:cNvPr id="2232357" name="Text Box 37"/>
            <p:cNvSpPr txBox="1">
              <a:spLocks noChangeArrowheads="1"/>
            </p:cNvSpPr>
            <p:nvPr/>
          </p:nvSpPr>
          <p:spPr bwMode="auto">
            <a:xfrm>
              <a:off x="2769" y="3076"/>
              <a:ext cx="6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z</a:t>
              </a:r>
            </a:p>
          </p:txBody>
        </p:sp>
        <p:sp>
          <p:nvSpPr>
            <p:cNvPr id="2232358" name="Text Box 38"/>
            <p:cNvSpPr txBox="1">
              <a:spLocks noChangeArrowheads="1"/>
            </p:cNvSpPr>
            <p:nvPr/>
          </p:nvSpPr>
          <p:spPr bwMode="auto">
            <a:xfrm>
              <a:off x="2865" y="3360"/>
              <a:ext cx="6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rPr>
                <a:t>VCS</a:t>
              </a:r>
            </a:p>
          </p:txBody>
        </p:sp>
        <p:sp>
          <p:nvSpPr>
            <p:cNvPr id="2232359" name="Text Box 39"/>
            <p:cNvSpPr txBox="1">
              <a:spLocks noChangeArrowheads="1"/>
            </p:cNvSpPr>
            <p:nvPr/>
          </p:nvSpPr>
          <p:spPr bwMode="auto">
            <a:xfrm>
              <a:off x="3017" y="2788"/>
              <a:ext cx="6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y</a:t>
              </a:r>
            </a:p>
          </p:txBody>
        </p:sp>
        <p:sp>
          <p:nvSpPr>
            <p:cNvPr id="2232360" name="Text Box 40"/>
            <p:cNvSpPr txBox="1">
              <a:spLocks noChangeArrowheads="1"/>
            </p:cNvSpPr>
            <p:nvPr/>
          </p:nvSpPr>
          <p:spPr bwMode="auto">
            <a:xfrm>
              <a:off x="3212" y="2634"/>
              <a:ext cx="6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x=left</a:t>
              </a:r>
            </a:p>
          </p:txBody>
        </p:sp>
        <p:sp>
          <p:nvSpPr>
            <p:cNvPr id="2232361" name="Text Box 41"/>
            <p:cNvSpPr txBox="1">
              <a:spLocks noChangeArrowheads="1"/>
            </p:cNvSpPr>
            <p:nvPr/>
          </p:nvSpPr>
          <p:spPr bwMode="auto">
            <a:xfrm>
              <a:off x="3929" y="2500"/>
              <a:ext cx="6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y=top</a:t>
              </a:r>
            </a:p>
          </p:txBody>
        </p:sp>
        <p:sp>
          <p:nvSpPr>
            <p:cNvPr id="2232362" name="Text Box 42"/>
            <p:cNvSpPr txBox="1">
              <a:spLocks noChangeArrowheads="1"/>
            </p:cNvSpPr>
            <p:nvPr/>
          </p:nvSpPr>
          <p:spPr bwMode="auto">
            <a:xfrm>
              <a:off x="4141" y="3179"/>
              <a:ext cx="6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x=right</a:t>
              </a:r>
            </a:p>
          </p:txBody>
        </p:sp>
        <p:sp>
          <p:nvSpPr>
            <p:cNvPr id="2232363" name="Text Box 43"/>
            <p:cNvSpPr txBox="1">
              <a:spLocks noChangeArrowheads="1"/>
            </p:cNvSpPr>
            <p:nvPr/>
          </p:nvSpPr>
          <p:spPr bwMode="auto">
            <a:xfrm>
              <a:off x="5126" y="3543"/>
              <a:ext cx="6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z=-far</a:t>
              </a:r>
            </a:p>
          </p:txBody>
        </p:sp>
        <p:sp>
          <p:nvSpPr>
            <p:cNvPr id="2232364" name="Text Box 44"/>
            <p:cNvSpPr txBox="1">
              <a:spLocks noChangeArrowheads="1"/>
            </p:cNvSpPr>
            <p:nvPr/>
          </p:nvSpPr>
          <p:spPr bwMode="auto">
            <a:xfrm>
              <a:off x="3958" y="3762"/>
              <a:ext cx="81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z=-near</a:t>
              </a:r>
            </a:p>
          </p:txBody>
        </p:sp>
        <p:sp>
          <p:nvSpPr>
            <p:cNvPr id="2232365" name="Text Box 45"/>
            <p:cNvSpPr txBox="1">
              <a:spLocks noChangeArrowheads="1"/>
            </p:cNvSpPr>
            <p:nvPr/>
          </p:nvSpPr>
          <p:spPr bwMode="auto">
            <a:xfrm>
              <a:off x="3061" y="3698"/>
              <a:ext cx="81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y=bottom</a:t>
              </a:r>
            </a:p>
          </p:txBody>
        </p:sp>
        <p:sp>
          <p:nvSpPr>
            <p:cNvPr id="2232366" name="Line 46"/>
            <p:cNvSpPr>
              <a:spLocks noChangeShapeType="1"/>
            </p:cNvSpPr>
            <p:nvPr/>
          </p:nvSpPr>
          <p:spPr bwMode="auto">
            <a:xfrm flipV="1">
              <a:off x="3440" y="3107"/>
              <a:ext cx="548" cy="9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2367" name="Line 47"/>
            <p:cNvSpPr>
              <a:spLocks noChangeShapeType="1"/>
            </p:cNvSpPr>
            <p:nvPr/>
          </p:nvSpPr>
          <p:spPr bwMode="auto">
            <a:xfrm flipV="1">
              <a:off x="5429" y="2815"/>
              <a:ext cx="331" cy="6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2368" name="Freeform 48"/>
            <p:cNvSpPr>
              <a:spLocks/>
            </p:cNvSpPr>
            <p:nvPr/>
          </p:nvSpPr>
          <p:spPr bwMode="auto">
            <a:xfrm>
              <a:off x="3673" y="3450"/>
              <a:ext cx="239" cy="300"/>
            </a:xfrm>
            <a:custGeom>
              <a:avLst/>
              <a:gdLst>
                <a:gd name="T0" fmla="*/ 23 w 215"/>
                <a:gd name="T1" fmla="*/ 264 h 264"/>
                <a:gd name="T2" fmla="*/ 131 w 215"/>
                <a:gd name="T3" fmla="*/ 36 h 264"/>
                <a:gd name="T4" fmla="*/ 215 w 215"/>
                <a:gd name="T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264">
                  <a:moveTo>
                    <a:pt x="23" y="264"/>
                  </a:moveTo>
                  <a:cubicBezTo>
                    <a:pt x="0" y="196"/>
                    <a:pt x="69" y="71"/>
                    <a:pt x="131" y="36"/>
                  </a:cubicBezTo>
                  <a:cubicBezTo>
                    <a:pt x="157" y="22"/>
                    <a:pt x="188" y="13"/>
                    <a:pt x="215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232369" name="Group 49"/>
            <p:cNvGrpSpPr>
              <a:grpSpLocks/>
            </p:cNvGrpSpPr>
            <p:nvPr/>
          </p:nvGrpSpPr>
          <p:grpSpPr bwMode="auto">
            <a:xfrm>
              <a:off x="-3" y="2055"/>
              <a:ext cx="2917" cy="1925"/>
              <a:chOff x="-3" y="2055"/>
              <a:chExt cx="2917" cy="1925"/>
            </a:xfrm>
          </p:grpSpPr>
          <p:sp>
            <p:nvSpPr>
              <p:cNvPr id="2232370" name="Text Box 50"/>
              <p:cNvSpPr txBox="1">
                <a:spLocks noChangeArrowheads="1"/>
              </p:cNvSpPr>
              <p:nvPr/>
            </p:nvSpPr>
            <p:spPr bwMode="auto">
              <a:xfrm>
                <a:off x="51" y="2055"/>
                <a:ext cx="181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ＭＳ Ｐゴシック" charset="0"/>
                    <a:cs typeface="Arial" charset="0"/>
                  </a:rPr>
                  <a:t>perspective view volume</a:t>
                </a:r>
              </a:p>
            </p:txBody>
          </p:sp>
          <p:sp>
            <p:nvSpPr>
              <p:cNvPr id="2232371" name="Line 51"/>
              <p:cNvSpPr>
                <a:spLocks noChangeShapeType="1"/>
              </p:cNvSpPr>
              <p:nvPr/>
            </p:nvSpPr>
            <p:spPr bwMode="auto">
              <a:xfrm flipV="1">
                <a:off x="404" y="2302"/>
                <a:ext cx="1774" cy="105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2372" name="Line 52"/>
              <p:cNvSpPr>
                <a:spLocks noChangeShapeType="1"/>
              </p:cNvSpPr>
              <p:nvPr/>
            </p:nvSpPr>
            <p:spPr bwMode="auto">
              <a:xfrm flipV="1">
                <a:off x="399" y="2757"/>
                <a:ext cx="2197" cy="61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2373" name="Line 53"/>
              <p:cNvSpPr>
                <a:spLocks noChangeShapeType="1"/>
              </p:cNvSpPr>
              <p:nvPr/>
            </p:nvSpPr>
            <p:spPr bwMode="auto">
              <a:xfrm>
                <a:off x="390" y="3374"/>
                <a:ext cx="2191" cy="133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2374" name="Line 54"/>
              <p:cNvSpPr>
                <a:spLocks noChangeShapeType="1"/>
              </p:cNvSpPr>
              <p:nvPr/>
            </p:nvSpPr>
            <p:spPr bwMode="auto">
              <a:xfrm flipV="1">
                <a:off x="2584" y="2742"/>
                <a:ext cx="9" cy="769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2375" name="Line 55"/>
              <p:cNvSpPr>
                <a:spLocks noChangeShapeType="1"/>
              </p:cNvSpPr>
              <p:nvPr/>
            </p:nvSpPr>
            <p:spPr bwMode="auto">
              <a:xfrm flipH="1" flipV="1">
                <a:off x="2174" y="2304"/>
                <a:ext cx="410" cy="44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2376" name="Line 56"/>
              <p:cNvSpPr>
                <a:spLocks noChangeShapeType="1"/>
              </p:cNvSpPr>
              <p:nvPr/>
            </p:nvSpPr>
            <p:spPr bwMode="auto">
              <a:xfrm flipV="1">
                <a:off x="2164" y="2294"/>
                <a:ext cx="9" cy="77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2377" name="Line 57"/>
              <p:cNvSpPr>
                <a:spLocks noChangeShapeType="1"/>
              </p:cNvSpPr>
              <p:nvPr/>
            </p:nvSpPr>
            <p:spPr bwMode="auto">
              <a:xfrm flipH="1" flipV="1">
                <a:off x="2164" y="3081"/>
                <a:ext cx="411" cy="429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2378" name="Line 58"/>
              <p:cNvSpPr>
                <a:spLocks noChangeShapeType="1"/>
              </p:cNvSpPr>
              <p:nvPr/>
            </p:nvSpPr>
            <p:spPr bwMode="auto">
              <a:xfrm flipH="1" flipV="1">
                <a:off x="1728" y="2985"/>
                <a:ext cx="6" cy="489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2379" name="Line 59"/>
              <p:cNvSpPr>
                <a:spLocks noChangeShapeType="1"/>
              </p:cNvSpPr>
              <p:nvPr/>
            </p:nvSpPr>
            <p:spPr bwMode="auto">
              <a:xfrm flipH="1" flipV="1">
                <a:off x="1472" y="2718"/>
                <a:ext cx="253" cy="281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2380" name="Line 60"/>
              <p:cNvSpPr>
                <a:spLocks noChangeShapeType="1"/>
              </p:cNvSpPr>
              <p:nvPr/>
            </p:nvSpPr>
            <p:spPr bwMode="auto">
              <a:xfrm>
                <a:off x="1470" y="3194"/>
                <a:ext cx="255" cy="28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2381" name="Line 61"/>
              <p:cNvSpPr>
                <a:spLocks noChangeShapeType="1"/>
              </p:cNvSpPr>
              <p:nvPr/>
            </p:nvSpPr>
            <p:spPr bwMode="auto">
              <a:xfrm flipV="1">
                <a:off x="1460" y="2716"/>
                <a:ext cx="24" cy="48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2382" name="Line 62"/>
              <p:cNvSpPr>
                <a:spLocks noChangeShapeType="1"/>
              </p:cNvSpPr>
              <p:nvPr/>
            </p:nvSpPr>
            <p:spPr bwMode="auto">
              <a:xfrm flipV="1">
                <a:off x="390" y="3081"/>
                <a:ext cx="1801" cy="283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ysDot"/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2383" name="Text Box 63"/>
              <p:cNvSpPr txBox="1">
                <a:spLocks noChangeArrowheads="1"/>
              </p:cNvSpPr>
              <p:nvPr/>
            </p:nvSpPr>
            <p:spPr bwMode="auto">
              <a:xfrm>
                <a:off x="542" y="2666"/>
                <a:ext cx="61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hlink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x=left</a:t>
                </a:r>
              </a:p>
            </p:txBody>
          </p:sp>
          <p:sp>
            <p:nvSpPr>
              <p:cNvPr id="2232384" name="Line 64"/>
              <p:cNvSpPr>
                <a:spLocks noChangeShapeType="1"/>
              </p:cNvSpPr>
              <p:nvPr/>
            </p:nvSpPr>
            <p:spPr bwMode="auto">
              <a:xfrm flipV="1">
                <a:off x="404" y="3131"/>
                <a:ext cx="0" cy="247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2385" name="Line 65"/>
              <p:cNvSpPr>
                <a:spLocks noChangeShapeType="1"/>
              </p:cNvSpPr>
              <p:nvPr/>
            </p:nvSpPr>
            <p:spPr bwMode="auto">
              <a:xfrm flipH="1">
                <a:off x="189" y="3355"/>
                <a:ext cx="210" cy="82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2386" name="Line 66"/>
              <p:cNvSpPr>
                <a:spLocks noChangeShapeType="1"/>
              </p:cNvSpPr>
              <p:nvPr/>
            </p:nvSpPr>
            <p:spPr bwMode="auto">
              <a:xfrm>
                <a:off x="390" y="3364"/>
                <a:ext cx="175" cy="219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2387" name="Text Box 67"/>
              <p:cNvSpPr txBox="1">
                <a:spLocks noChangeArrowheads="1"/>
              </p:cNvSpPr>
              <p:nvPr/>
            </p:nvSpPr>
            <p:spPr bwMode="auto">
              <a:xfrm>
                <a:off x="1588" y="3749"/>
                <a:ext cx="61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hlink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x=right</a:t>
                </a:r>
              </a:p>
            </p:txBody>
          </p:sp>
          <p:sp>
            <p:nvSpPr>
              <p:cNvPr id="2232388" name="Text Box 68"/>
              <p:cNvSpPr txBox="1">
                <a:spLocks noChangeArrowheads="1"/>
              </p:cNvSpPr>
              <p:nvPr/>
            </p:nvSpPr>
            <p:spPr bwMode="auto">
              <a:xfrm>
                <a:off x="1304" y="2313"/>
                <a:ext cx="61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hlink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y=top</a:t>
                </a:r>
              </a:p>
            </p:txBody>
          </p:sp>
          <p:sp>
            <p:nvSpPr>
              <p:cNvPr id="2232389" name="Text Box 69"/>
              <p:cNvSpPr txBox="1">
                <a:spLocks noChangeArrowheads="1"/>
              </p:cNvSpPr>
              <p:nvPr/>
            </p:nvSpPr>
            <p:spPr bwMode="auto">
              <a:xfrm>
                <a:off x="729" y="3502"/>
                <a:ext cx="86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hlink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y=bottom</a:t>
                </a:r>
              </a:p>
            </p:txBody>
          </p:sp>
          <p:sp>
            <p:nvSpPr>
              <p:cNvPr id="2232390" name="Text Box 70"/>
              <p:cNvSpPr txBox="1">
                <a:spLocks noChangeArrowheads="1"/>
              </p:cNvSpPr>
              <p:nvPr/>
            </p:nvSpPr>
            <p:spPr bwMode="auto">
              <a:xfrm>
                <a:off x="1371" y="3466"/>
                <a:ext cx="8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hlink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z=-near</a:t>
                </a:r>
              </a:p>
            </p:txBody>
          </p:sp>
          <p:sp>
            <p:nvSpPr>
              <p:cNvPr id="2232391" name="Text Box 71"/>
              <p:cNvSpPr txBox="1">
                <a:spLocks noChangeArrowheads="1"/>
              </p:cNvSpPr>
              <p:nvPr/>
            </p:nvSpPr>
            <p:spPr bwMode="auto">
              <a:xfrm>
                <a:off x="2301" y="3538"/>
                <a:ext cx="61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hlink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z=-far</a:t>
                </a:r>
              </a:p>
            </p:txBody>
          </p:sp>
          <p:sp>
            <p:nvSpPr>
              <p:cNvPr id="2232392" name="Text Box 72"/>
              <p:cNvSpPr txBox="1">
                <a:spLocks noChangeArrowheads="1"/>
              </p:cNvSpPr>
              <p:nvPr/>
            </p:nvSpPr>
            <p:spPr bwMode="auto">
              <a:xfrm>
                <a:off x="253" y="3612"/>
                <a:ext cx="61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hlink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x</a:t>
                </a:r>
              </a:p>
            </p:txBody>
          </p:sp>
          <p:sp>
            <p:nvSpPr>
              <p:cNvPr id="2232393" name="Text Box 73"/>
              <p:cNvSpPr txBox="1">
                <a:spLocks noChangeArrowheads="1"/>
              </p:cNvSpPr>
              <p:nvPr/>
            </p:nvSpPr>
            <p:spPr bwMode="auto">
              <a:xfrm>
                <a:off x="-3" y="3493"/>
                <a:ext cx="61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hlink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FF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VCS</a:t>
                </a:r>
              </a:p>
            </p:txBody>
          </p:sp>
          <p:sp>
            <p:nvSpPr>
              <p:cNvPr id="2232394" name="Freeform 74"/>
              <p:cNvSpPr>
                <a:spLocks/>
              </p:cNvSpPr>
              <p:nvPr/>
            </p:nvSpPr>
            <p:spPr bwMode="auto">
              <a:xfrm>
                <a:off x="1743" y="3340"/>
                <a:ext cx="463" cy="486"/>
              </a:xfrm>
              <a:custGeom>
                <a:avLst/>
                <a:gdLst>
                  <a:gd name="T0" fmla="*/ 326 w 381"/>
                  <a:gd name="T1" fmla="*/ 515 h 515"/>
                  <a:gd name="T2" fmla="*/ 316 w 381"/>
                  <a:gd name="T3" fmla="*/ 232 h 515"/>
                  <a:gd name="T4" fmla="*/ 225 w 381"/>
                  <a:gd name="T5" fmla="*/ 140 h 515"/>
                  <a:gd name="T6" fmla="*/ 124 w 381"/>
                  <a:gd name="T7" fmla="*/ 67 h 515"/>
                  <a:gd name="T8" fmla="*/ 42 w 381"/>
                  <a:gd name="T9" fmla="*/ 21 h 515"/>
                  <a:gd name="T10" fmla="*/ 6 w 381"/>
                  <a:gd name="T11" fmla="*/ 3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1" h="515">
                    <a:moveTo>
                      <a:pt x="326" y="515"/>
                    </a:moveTo>
                    <a:cubicBezTo>
                      <a:pt x="381" y="432"/>
                      <a:pt x="347" y="319"/>
                      <a:pt x="316" y="232"/>
                    </a:cubicBezTo>
                    <a:cubicBezTo>
                      <a:pt x="312" y="221"/>
                      <a:pt x="238" y="151"/>
                      <a:pt x="225" y="140"/>
                    </a:cubicBezTo>
                    <a:cubicBezTo>
                      <a:pt x="184" y="104"/>
                      <a:pt x="175" y="83"/>
                      <a:pt x="124" y="67"/>
                    </a:cubicBezTo>
                    <a:cubicBezTo>
                      <a:pt x="98" y="50"/>
                      <a:pt x="70" y="35"/>
                      <a:pt x="42" y="21"/>
                    </a:cubicBezTo>
                    <a:cubicBezTo>
                      <a:pt x="0" y="0"/>
                      <a:pt x="27" y="24"/>
                      <a:pt x="6" y="3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2395" name="Freeform 75"/>
              <p:cNvSpPr>
                <a:spLocks/>
              </p:cNvSpPr>
              <p:nvPr/>
            </p:nvSpPr>
            <p:spPr bwMode="auto">
              <a:xfrm>
                <a:off x="1063" y="2820"/>
                <a:ext cx="365" cy="156"/>
              </a:xfrm>
              <a:custGeom>
                <a:avLst/>
                <a:gdLst>
                  <a:gd name="T0" fmla="*/ 0 w 365"/>
                  <a:gd name="T1" fmla="*/ 0 h 156"/>
                  <a:gd name="T2" fmla="*/ 164 w 365"/>
                  <a:gd name="T3" fmla="*/ 46 h 156"/>
                  <a:gd name="T4" fmla="*/ 365 w 365"/>
                  <a:gd name="T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5" h="156">
                    <a:moveTo>
                      <a:pt x="0" y="0"/>
                    </a:moveTo>
                    <a:cubicBezTo>
                      <a:pt x="54" y="18"/>
                      <a:pt x="110" y="28"/>
                      <a:pt x="164" y="46"/>
                    </a:cubicBezTo>
                    <a:cubicBezTo>
                      <a:pt x="249" y="74"/>
                      <a:pt x="268" y="156"/>
                      <a:pt x="365" y="15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2396" name="Freeform 76"/>
              <p:cNvSpPr>
                <a:spLocks/>
              </p:cNvSpPr>
              <p:nvPr/>
            </p:nvSpPr>
            <p:spPr bwMode="auto">
              <a:xfrm>
                <a:off x="1629" y="2528"/>
                <a:ext cx="101" cy="320"/>
              </a:xfrm>
              <a:custGeom>
                <a:avLst/>
                <a:gdLst>
                  <a:gd name="T0" fmla="*/ 0 w 101"/>
                  <a:gd name="T1" fmla="*/ 0 h 320"/>
                  <a:gd name="T2" fmla="*/ 46 w 101"/>
                  <a:gd name="T3" fmla="*/ 36 h 320"/>
                  <a:gd name="T4" fmla="*/ 64 w 101"/>
                  <a:gd name="T5" fmla="*/ 73 h 320"/>
                  <a:gd name="T6" fmla="*/ 101 w 101"/>
                  <a:gd name="T7" fmla="*/ 128 h 320"/>
                  <a:gd name="T8" fmla="*/ 19 w 101"/>
                  <a:gd name="T9" fmla="*/ 32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20">
                    <a:moveTo>
                      <a:pt x="0" y="0"/>
                    </a:moveTo>
                    <a:cubicBezTo>
                      <a:pt x="14" y="13"/>
                      <a:pt x="34" y="21"/>
                      <a:pt x="46" y="36"/>
                    </a:cubicBezTo>
                    <a:cubicBezTo>
                      <a:pt x="55" y="47"/>
                      <a:pt x="57" y="61"/>
                      <a:pt x="64" y="73"/>
                    </a:cubicBezTo>
                    <a:cubicBezTo>
                      <a:pt x="75" y="92"/>
                      <a:pt x="101" y="128"/>
                      <a:pt x="101" y="128"/>
                    </a:cubicBezTo>
                    <a:cubicBezTo>
                      <a:pt x="92" y="204"/>
                      <a:pt x="75" y="264"/>
                      <a:pt x="19" y="32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2397" name="Text Box 77"/>
              <p:cNvSpPr txBox="1">
                <a:spLocks noChangeArrowheads="1"/>
              </p:cNvSpPr>
              <p:nvPr/>
            </p:nvSpPr>
            <p:spPr bwMode="auto">
              <a:xfrm>
                <a:off x="33" y="2948"/>
                <a:ext cx="61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hlink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y</a:t>
                </a:r>
              </a:p>
            </p:txBody>
          </p:sp>
          <p:sp>
            <p:nvSpPr>
              <p:cNvPr id="2232398" name="Freeform 78"/>
              <p:cNvSpPr>
                <a:spLocks/>
              </p:cNvSpPr>
              <p:nvPr/>
            </p:nvSpPr>
            <p:spPr bwMode="auto">
              <a:xfrm>
                <a:off x="1254" y="3348"/>
                <a:ext cx="282" cy="198"/>
              </a:xfrm>
              <a:custGeom>
                <a:avLst/>
                <a:gdLst>
                  <a:gd name="T0" fmla="*/ 0 w 282"/>
                  <a:gd name="T1" fmla="*/ 198 h 198"/>
                  <a:gd name="T2" fmla="*/ 48 w 282"/>
                  <a:gd name="T3" fmla="*/ 90 h 198"/>
                  <a:gd name="T4" fmla="*/ 114 w 282"/>
                  <a:gd name="T5" fmla="*/ 54 h 198"/>
                  <a:gd name="T6" fmla="*/ 282 w 282"/>
                  <a:gd name="T7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2" h="198">
                    <a:moveTo>
                      <a:pt x="0" y="198"/>
                    </a:moveTo>
                    <a:cubicBezTo>
                      <a:pt x="14" y="155"/>
                      <a:pt x="23" y="127"/>
                      <a:pt x="48" y="90"/>
                    </a:cubicBezTo>
                    <a:cubicBezTo>
                      <a:pt x="62" y="69"/>
                      <a:pt x="92" y="65"/>
                      <a:pt x="114" y="54"/>
                    </a:cubicBezTo>
                    <a:cubicBezTo>
                      <a:pt x="167" y="28"/>
                      <a:pt x="221" y="0"/>
                      <a:pt x="282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91440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99"/>
                  </a:buClr>
                </a:pPr>
                <a:endPara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</p:grpSp>
      <p:sp>
        <p:nvSpPr>
          <p:cNvPr id="80" name="Rectangle 3"/>
          <p:cNvSpPr txBox="1">
            <a:spLocks noChangeArrowheads="1"/>
          </p:cNvSpPr>
          <p:nvPr/>
        </p:nvSpPr>
        <p:spPr bwMode="auto">
          <a:xfrm>
            <a:off x="5098142" y="4662715"/>
            <a:ext cx="40458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57150" defTabSz="914400">
              <a:lnSpc>
                <a:spcPct val="90000"/>
              </a:lnSpc>
              <a:buClr>
                <a:srgbClr val="333399"/>
              </a:buClr>
            </a:pPr>
            <a:r>
              <a:rPr lang="en-US" sz="28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orthographic camera</a:t>
            </a:r>
          </a:p>
          <a:p>
            <a:pPr marL="457200" lvl="1" defTabSz="914400">
              <a:lnSpc>
                <a:spcPct val="90000"/>
              </a:lnSpc>
              <a:buClr>
                <a:srgbClr val="FF0000"/>
              </a:buClr>
            </a:pP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center of projection at infinity</a:t>
            </a:r>
          </a:p>
          <a:p>
            <a:pPr marL="457200" lvl="1" indent="-342900" defTabSz="914400">
              <a:lnSpc>
                <a:spcPct val="90000"/>
              </a:lnSpc>
              <a:buClr>
                <a:srgbClr val="FF0000"/>
              </a:buClr>
            </a:pP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no perspective convergence</a:t>
            </a:r>
            <a:endParaRPr lang="en-US" sz="2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2678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FA60-68A3-4341-BCDE-44003E862006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227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152400"/>
            <a:ext cx="9142412" cy="762000"/>
          </a:xfrm>
        </p:spPr>
        <p:txBody>
          <a:bodyPr/>
          <a:lstStyle/>
          <a:p>
            <a:r>
              <a:rPr lang="en-US"/>
              <a:t>Review: Reflection Equations</a:t>
            </a:r>
          </a:p>
        </p:txBody>
      </p:sp>
      <p:sp>
        <p:nvSpPr>
          <p:cNvPr id="227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3" y="1495425"/>
            <a:ext cx="7696200" cy="495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Times New Roman" charset="0"/>
              </a:rPr>
              <a:t> </a:t>
            </a:r>
            <a:r>
              <a:rPr lang="en-US" b="1" dirty="0" err="1">
                <a:latin typeface="Times New Roman" charset="0"/>
              </a:rPr>
              <a:t>I</a:t>
            </a:r>
            <a:r>
              <a:rPr lang="en-US" sz="4000" b="1" baseline="-25000" dirty="0" err="1">
                <a:latin typeface="Times New Roman" charset="0"/>
              </a:rPr>
              <a:t>diffuse</a:t>
            </a:r>
            <a:r>
              <a:rPr lang="en-US" b="1" dirty="0">
                <a:latin typeface="Times New Roman" charset="0"/>
              </a:rPr>
              <a:t> = </a:t>
            </a:r>
            <a:r>
              <a:rPr lang="en-US" b="1" dirty="0" err="1">
                <a:latin typeface="Times New Roman" charset="0"/>
              </a:rPr>
              <a:t>k</a:t>
            </a:r>
            <a:r>
              <a:rPr lang="en-US" sz="4000" b="1" baseline="-25000" dirty="0" err="1">
                <a:latin typeface="Times New Roman" charset="0"/>
              </a:rPr>
              <a:t>d</a:t>
            </a:r>
            <a:r>
              <a:rPr lang="en-US" b="1" dirty="0">
                <a:latin typeface="Times New Roman" charset="0"/>
              </a:rPr>
              <a:t> </a:t>
            </a:r>
            <a:r>
              <a:rPr lang="en-US" b="1" dirty="0" err="1">
                <a:latin typeface="Times New Roman" charset="0"/>
              </a:rPr>
              <a:t>I</a:t>
            </a:r>
            <a:r>
              <a:rPr lang="en-US" sz="4000" b="1" baseline="-25000" dirty="0" err="1">
                <a:latin typeface="Times New Roman" charset="0"/>
              </a:rPr>
              <a:t>light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b="1" dirty="0">
                <a:latin typeface="Times New Roman" charset="0"/>
              </a:rPr>
              <a:t>(n </a:t>
            </a:r>
            <a:r>
              <a:rPr lang="en-US" b="1" i="1" dirty="0">
                <a:latin typeface="Times New Roman" charset="0"/>
              </a:rPr>
              <a:t>• </a:t>
            </a:r>
            <a:r>
              <a:rPr lang="en-US" b="1" dirty="0">
                <a:latin typeface="Times New Roman" charset="0"/>
              </a:rPr>
              <a:t>l)</a:t>
            </a:r>
            <a:endParaRPr lang="en-US" dirty="0">
              <a:latin typeface="Times New Roman" charset="0"/>
              <a:sym typeface="Symbol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 algn="ctr">
              <a:buFontTx/>
              <a:buNone/>
            </a:pPr>
            <a:r>
              <a:rPr lang="en-US" dirty="0">
                <a:latin typeface="Times New Roman" charset="0"/>
              </a:rPr>
              <a:t> </a:t>
            </a:r>
            <a:r>
              <a:rPr lang="en-US" dirty="0"/>
              <a:t> </a:t>
            </a:r>
          </a:p>
          <a:p>
            <a:pPr marL="0" indent="0" algn="ctr">
              <a:buFontTx/>
              <a:buNone/>
            </a:pPr>
            <a:endParaRPr lang="en-US" dirty="0">
              <a:latin typeface="Times New Roman" charset="0"/>
              <a:sym typeface="Symbol" charset="0"/>
            </a:endParaRPr>
          </a:p>
          <a:p>
            <a:pPr marL="0" indent="0"/>
            <a:endParaRPr lang="en-US" dirty="0"/>
          </a:p>
        </p:txBody>
      </p:sp>
      <p:grpSp>
        <p:nvGrpSpPr>
          <p:cNvPr id="2270212" name="Group 4"/>
          <p:cNvGrpSpPr>
            <a:grpSpLocks/>
          </p:cNvGrpSpPr>
          <p:nvPr/>
        </p:nvGrpSpPr>
        <p:grpSpPr bwMode="auto">
          <a:xfrm>
            <a:off x="5913430" y="1096734"/>
            <a:ext cx="2114550" cy="1397000"/>
            <a:chOff x="3936" y="881"/>
            <a:chExt cx="1824" cy="1205"/>
          </a:xfrm>
        </p:grpSpPr>
        <p:sp>
          <p:nvSpPr>
            <p:cNvPr id="2270213" name="Line 5"/>
            <p:cNvSpPr>
              <a:spLocks noChangeShapeType="1"/>
            </p:cNvSpPr>
            <p:nvPr/>
          </p:nvSpPr>
          <p:spPr bwMode="auto">
            <a:xfrm flipV="1">
              <a:off x="4320" y="2086"/>
              <a:ext cx="144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scene3d>
              <a:camera prst="legacyPerspectiveTopLeft"/>
              <a:lightRig rig="legacyFlat3" dir="r"/>
            </a:scene3d>
            <a:sp3d extrusionH="36306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70214" name="Line 6"/>
            <p:cNvSpPr>
              <a:spLocks noChangeShapeType="1"/>
            </p:cNvSpPr>
            <p:nvPr/>
          </p:nvSpPr>
          <p:spPr bwMode="auto">
            <a:xfrm flipV="1">
              <a:off x="4848" y="1030"/>
              <a:ext cx="0" cy="91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215" name="Line 7"/>
            <p:cNvSpPr>
              <a:spLocks noChangeShapeType="1"/>
            </p:cNvSpPr>
            <p:nvPr/>
          </p:nvSpPr>
          <p:spPr bwMode="auto">
            <a:xfrm>
              <a:off x="3936" y="1078"/>
              <a:ext cx="912" cy="86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216" name="Text Box 8"/>
            <p:cNvSpPr txBox="1">
              <a:spLocks noChangeArrowheads="1"/>
            </p:cNvSpPr>
            <p:nvPr/>
          </p:nvSpPr>
          <p:spPr bwMode="auto">
            <a:xfrm>
              <a:off x="4871" y="881"/>
              <a:ext cx="306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 b="1" i="1">
                  <a:latin typeface="Times New Roman" charset="0"/>
                </a:rPr>
                <a:t>n</a:t>
              </a:r>
            </a:p>
          </p:txBody>
        </p:sp>
        <p:sp>
          <p:nvSpPr>
            <p:cNvPr id="2270217" name="Text Box 9"/>
            <p:cNvSpPr txBox="1">
              <a:spLocks noChangeArrowheads="1"/>
            </p:cNvSpPr>
            <p:nvPr/>
          </p:nvSpPr>
          <p:spPr bwMode="auto">
            <a:xfrm>
              <a:off x="4076" y="881"/>
              <a:ext cx="231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 b="1" i="1">
                  <a:latin typeface="Times New Roman" charset="0"/>
                </a:rPr>
                <a:t>l</a:t>
              </a:r>
            </a:p>
          </p:txBody>
        </p:sp>
        <p:sp>
          <p:nvSpPr>
            <p:cNvPr id="2270218" name="Text Box 10"/>
            <p:cNvSpPr txBox="1">
              <a:spLocks noChangeArrowheads="1"/>
            </p:cNvSpPr>
            <p:nvPr/>
          </p:nvSpPr>
          <p:spPr bwMode="auto">
            <a:xfrm>
              <a:off x="4617" y="1457"/>
              <a:ext cx="295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>
                  <a:latin typeface="Times New Roman" charset="0"/>
                  <a:sym typeface="Symbol" charset="0"/>
                </a:rPr>
                <a:t></a:t>
              </a:r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2702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72" y="1446213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270220" name="Group 12"/>
          <p:cNvGrpSpPr>
            <a:grpSpLocks/>
          </p:cNvGrpSpPr>
          <p:nvPr/>
        </p:nvGrpSpPr>
        <p:grpSpPr bwMode="auto">
          <a:xfrm>
            <a:off x="6450011" y="2674263"/>
            <a:ext cx="2566988" cy="2647950"/>
            <a:chOff x="3360" y="1632"/>
            <a:chExt cx="2304" cy="2448"/>
          </a:xfrm>
        </p:grpSpPr>
        <p:pic>
          <p:nvPicPr>
            <p:cNvPr id="2270221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6" t="28256" r="9619"/>
            <a:stretch>
              <a:fillRect/>
            </a:stretch>
          </p:blipFill>
          <p:spPr bwMode="auto">
            <a:xfrm>
              <a:off x="3360" y="1932"/>
              <a:ext cx="2304" cy="2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270222" name="Group 14"/>
            <p:cNvGrpSpPr>
              <a:grpSpLocks noChangeAspect="1"/>
            </p:cNvGrpSpPr>
            <p:nvPr/>
          </p:nvGrpSpPr>
          <p:grpSpPr bwMode="auto">
            <a:xfrm flipH="1">
              <a:off x="4734" y="1632"/>
              <a:ext cx="591" cy="489"/>
              <a:chOff x="1136" y="2894"/>
              <a:chExt cx="787" cy="651"/>
            </a:xfrm>
          </p:grpSpPr>
          <p:sp>
            <p:nvSpPr>
              <p:cNvPr id="2270223" name="Freeform 15"/>
              <p:cNvSpPr>
                <a:spLocks noChangeAspect="1"/>
              </p:cNvSpPr>
              <p:nvPr/>
            </p:nvSpPr>
            <p:spPr bwMode="auto">
              <a:xfrm>
                <a:off x="1157" y="3126"/>
                <a:ext cx="655" cy="411"/>
              </a:xfrm>
              <a:custGeom>
                <a:avLst/>
                <a:gdLst>
                  <a:gd name="T0" fmla="*/ 573 w 655"/>
                  <a:gd name="T1" fmla="*/ 213 h 411"/>
                  <a:gd name="T2" fmla="*/ 654 w 655"/>
                  <a:gd name="T3" fmla="*/ 176 h 411"/>
                  <a:gd name="T4" fmla="*/ 655 w 655"/>
                  <a:gd name="T5" fmla="*/ 92 h 411"/>
                  <a:gd name="T6" fmla="*/ 201 w 655"/>
                  <a:gd name="T7" fmla="*/ 167 h 411"/>
                  <a:gd name="T8" fmla="*/ 195 w 655"/>
                  <a:gd name="T9" fmla="*/ 0 h 411"/>
                  <a:gd name="T10" fmla="*/ 87 w 655"/>
                  <a:gd name="T11" fmla="*/ 21 h 411"/>
                  <a:gd name="T12" fmla="*/ 7 w 655"/>
                  <a:gd name="T13" fmla="*/ 180 h 411"/>
                  <a:gd name="T14" fmla="*/ 0 w 655"/>
                  <a:gd name="T15" fmla="*/ 375 h 411"/>
                  <a:gd name="T16" fmla="*/ 150 w 655"/>
                  <a:gd name="T17" fmla="*/ 411 h 411"/>
                  <a:gd name="T18" fmla="*/ 189 w 655"/>
                  <a:gd name="T19" fmla="*/ 357 h 411"/>
                  <a:gd name="T20" fmla="*/ 241 w 655"/>
                  <a:gd name="T21" fmla="*/ 350 h 411"/>
                  <a:gd name="T22" fmla="*/ 291 w 655"/>
                  <a:gd name="T23" fmla="*/ 350 h 411"/>
                  <a:gd name="T24" fmla="*/ 361 w 655"/>
                  <a:gd name="T25" fmla="*/ 326 h 411"/>
                  <a:gd name="T26" fmla="*/ 466 w 655"/>
                  <a:gd name="T27" fmla="*/ 275 h 411"/>
                  <a:gd name="T28" fmla="*/ 553 w 655"/>
                  <a:gd name="T29" fmla="*/ 231 h 411"/>
                  <a:gd name="T30" fmla="*/ 573 w 655"/>
                  <a:gd name="T31" fmla="*/ 213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5" h="411">
                    <a:moveTo>
                      <a:pt x="573" y="213"/>
                    </a:moveTo>
                    <a:lnTo>
                      <a:pt x="654" y="176"/>
                    </a:lnTo>
                    <a:lnTo>
                      <a:pt x="655" y="92"/>
                    </a:lnTo>
                    <a:lnTo>
                      <a:pt x="201" y="167"/>
                    </a:lnTo>
                    <a:lnTo>
                      <a:pt x="195" y="0"/>
                    </a:lnTo>
                    <a:lnTo>
                      <a:pt x="87" y="21"/>
                    </a:lnTo>
                    <a:lnTo>
                      <a:pt x="7" y="180"/>
                    </a:lnTo>
                    <a:lnTo>
                      <a:pt x="0" y="375"/>
                    </a:lnTo>
                    <a:lnTo>
                      <a:pt x="150" y="411"/>
                    </a:lnTo>
                    <a:lnTo>
                      <a:pt x="189" y="357"/>
                    </a:lnTo>
                    <a:lnTo>
                      <a:pt x="241" y="350"/>
                    </a:lnTo>
                    <a:lnTo>
                      <a:pt x="291" y="350"/>
                    </a:lnTo>
                    <a:lnTo>
                      <a:pt x="361" y="326"/>
                    </a:lnTo>
                    <a:lnTo>
                      <a:pt x="466" y="275"/>
                    </a:lnTo>
                    <a:lnTo>
                      <a:pt x="553" y="231"/>
                    </a:lnTo>
                    <a:lnTo>
                      <a:pt x="573" y="213"/>
                    </a:lnTo>
                    <a:close/>
                  </a:path>
                </a:pathLst>
              </a:custGeom>
              <a:solidFill>
                <a:srgbClr val="FFC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70224" name="Group 16"/>
              <p:cNvGrpSpPr>
                <a:grpSpLocks noChangeAspect="1"/>
              </p:cNvGrpSpPr>
              <p:nvPr/>
            </p:nvGrpSpPr>
            <p:grpSpPr bwMode="auto">
              <a:xfrm>
                <a:off x="1206" y="2994"/>
                <a:ext cx="653" cy="551"/>
                <a:chOff x="1206" y="2994"/>
                <a:chExt cx="653" cy="551"/>
              </a:xfrm>
            </p:grpSpPr>
            <p:grpSp>
              <p:nvGrpSpPr>
                <p:cNvPr id="2270225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1206" y="3171"/>
                  <a:ext cx="527" cy="374"/>
                  <a:chOff x="1206" y="3171"/>
                  <a:chExt cx="527" cy="374"/>
                </a:xfrm>
              </p:grpSpPr>
              <p:sp>
                <p:nvSpPr>
                  <p:cNvPr id="2270226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1255" y="3340"/>
                    <a:ext cx="478" cy="205"/>
                  </a:xfrm>
                  <a:custGeom>
                    <a:avLst/>
                    <a:gdLst>
                      <a:gd name="T0" fmla="*/ 0 w 1434"/>
                      <a:gd name="T1" fmla="*/ 462 h 615"/>
                      <a:gd name="T2" fmla="*/ 48 w 1434"/>
                      <a:gd name="T3" fmla="*/ 439 h 615"/>
                      <a:gd name="T4" fmla="*/ 85 w 1434"/>
                      <a:gd name="T5" fmla="*/ 399 h 615"/>
                      <a:gd name="T6" fmla="*/ 143 w 1434"/>
                      <a:gd name="T7" fmla="*/ 373 h 615"/>
                      <a:gd name="T8" fmla="*/ 194 w 1434"/>
                      <a:gd name="T9" fmla="*/ 366 h 615"/>
                      <a:gd name="T10" fmla="*/ 250 w 1434"/>
                      <a:gd name="T11" fmla="*/ 366 h 615"/>
                      <a:gd name="T12" fmla="*/ 312 w 1434"/>
                      <a:gd name="T13" fmla="*/ 377 h 615"/>
                      <a:gd name="T14" fmla="*/ 389 w 1434"/>
                      <a:gd name="T15" fmla="*/ 381 h 615"/>
                      <a:gd name="T16" fmla="*/ 491 w 1434"/>
                      <a:gd name="T17" fmla="*/ 388 h 615"/>
                      <a:gd name="T18" fmla="*/ 572 w 1434"/>
                      <a:gd name="T19" fmla="*/ 384 h 615"/>
                      <a:gd name="T20" fmla="*/ 671 w 1434"/>
                      <a:gd name="T21" fmla="*/ 358 h 615"/>
                      <a:gd name="T22" fmla="*/ 771 w 1434"/>
                      <a:gd name="T23" fmla="*/ 315 h 615"/>
                      <a:gd name="T24" fmla="*/ 887 w 1434"/>
                      <a:gd name="T25" fmla="*/ 256 h 615"/>
                      <a:gd name="T26" fmla="*/ 1013 w 1434"/>
                      <a:gd name="T27" fmla="*/ 190 h 615"/>
                      <a:gd name="T28" fmla="*/ 1152 w 1434"/>
                      <a:gd name="T29" fmla="*/ 121 h 615"/>
                      <a:gd name="T30" fmla="*/ 1268 w 1434"/>
                      <a:gd name="T31" fmla="*/ 66 h 615"/>
                      <a:gd name="T32" fmla="*/ 1379 w 1434"/>
                      <a:gd name="T33" fmla="*/ 22 h 615"/>
                      <a:gd name="T34" fmla="*/ 1434 w 1434"/>
                      <a:gd name="T35" fmla="*/ 0 h 615"/>
                      <a:gd name="T36" fmla="*/ 1401 w 1434"/>
                      <a:gd name="T37" fmla="*/ 29 h 615"/>
                      <a:gd name="T38" fmla="*/ 1390 w 1434"/>
                      <a:gd name="T39" fmla="*/ 55 h 615"/>
                      <a:gd name="T40" fmla="*/ 1394 w 1434"/>
                      <a:gd name="T41" fmla="*/ 70 h 615"/>
                      <a:gd name="T42" fmla="*/ 1346 w 1434"/>
                      <a:gd name="T43" fmla="*/ 103 h 615"/>
                      <a:gd name="T44" fmla="*/ 1320 w 1434"/>
                      <a:gd name="T45" fmla="*/ 118 h 615"/>
                      <a:gd name="T46" fmla="*/ 1265 w 1434"/>
                      <a:gd name="T47" fmla="*/ 132 h 615"/>
                      <a:gd name="T48" fmla="*/ 1203 w 1434"/>
                      <a:gd name="T49" fmla="*/ 157 h 615"/>
                      <a:gd name="T50" fmla="*/ 1163 w 1434"/>
                      <a:gd name="T51" fmla="*/ 186 h 615"/>
                      <a:gd name="T52" fmla="*/ 1155 w 1434"/>
                      <a:gd name="T53" fmla="*/ 201 h 615"/>
                      <a:gd name="T54" fmla="*/ 1155 w 1434"/>
                      <a:gd name="T55" fmla="*/ 220 h 615"/>
                      <a:gd name="T56" fmla="*/ 1170 w 1434"/>
                      <a:gd name="T57" fmla="*/ 234 h 615"/>
                      <a:gd name="T58" fmla="*/ 1159 w 1434"/>
                      <a:gd name="T59" fmla="*/ 245 h 615"/>
                      <a:gd name="T60" fmla="*/ 1133 w 1434"/>
                      <a:gd name="T61" fmla="*/ 249 h 615"/>
                      <a:gd name="T62" fmla="*/ 1085 w 1434"/>
                      <a:gd name="T63" fmla="*/ 260 h 615"/>
                      <a:gd name="T64" fmla="*/ 1013 w 1434"/>
                      <a:gd name="T65" fmla="*/ 279 h 615"/>
                      <a:gd name="T66" fmla="*/ 932 w 1434"/>
                      <a:gd name="T67" fmla="*/ 312 h 615"/>
                      <a:gd name="T68" fmla="*/ 826 w 1434"/>
                      <a:gd name="T69" fmla="*/ 355 h 615"/>
                      <a:gd name="T70" fmla="*/ 745 w 1434"/>
                      <a:gd name="T71" fmla="*/ 377 h 615"/>
                      <a:gd name="T72" fmla="*/ 671 w 1434"/>
                      <a:gd name="T73" fmla="*/ 395 h 615"/>
                      <a:gd name="T74" fmla="*/ 612 w 1434"/>
                      <a:gd name="T75" fmla="*/ 421 h 615"/>
                      <a:gd name="T76" fmla="*/ 579 w 1434"/>
                      <a:gd name="T77" fmla="*/ 436 h 615"/>
                      <a:gd name="T78" fmla="*/ 466 w 1434"/>
                      <a:gd name="T79" fmla="*/ 436 h 615"/>
                      <a:gd name="T80" fmla="*/ 411 w 1434"/>
                      <a:gd name="T81" fmla="*/ 436 h 615"/>
                      <a:gd name="T82" fmla="*/ 363 w 1434"/>
                      <a:gd name="T83" fmla="*/ 443 h 615"/>
                      <a:gd name="T84" fmla="*/ 316 w 1434"/>
                      <a:gd name="T85" fmla="*/ 464 h 615"/>
                      <a:gd name="T86" fmla="*/ 261 w 1434"/>
                      <a:gd name="T87" fmla="*/ 497 h 615"/>
                      <a:gd name="T88" fmla="*/ 220 w 1434"/>
                      <a:gd name="T89" fmla="*/ 538 h 615"/>
                      <a:gd name="T90" fmla="*/ 187 w 1434"/>
                      <a:gd name="T91" fmla="*/ 571 h 615"/>
                      <a:gd name="T92" fmla="*/ 147 w 1434"/>
                      <a:gd name="T93" fmla="*/ 615 h 615"/>
                      <a:gd name="T94" fmla="*/ 172 w 1434"/>
                      <a:gd name="T95" fmla="*/ 564 h 615"/>
                      <a:gd name="T96" fmla="*/ 187 w 1434"/>
                      <a:gd name="T97" fmla="*/ 534 h 615"/>
                      <a:gd name="T98" fmla="*/ 198 w 1434"/>
                      <a:gd name="T99" fmla="*/ 505 h 615"/>
                      <a:gd name="T100" fmla="*/ 198 w 1434"/>
                      <a:gd name="T101" fmla="*/ 475 h 615"/>
                      <a:gd name="T102" fmla="*/ 183 w 1434"/>
                      <a:gd name="T103" fmla="*/ 454 h 615"/>
                      <a:gd name="T104" fmla="*/ 150 w 1434"/>
                      <a:gd name="T105" fmla="*/ 439 h 615"/>
                      <a:gd name="T106" fmla="*/ 110 w 1434"/>
                      <a:gd name="T107" fmla="*/ 432 h 615"/>
                      <a:gd name="T108" fmla="*/ 81 w 1434"/>
                      <a:gd name="T109" fmla="*/ 436 h 615"/>
                      <a:gd name="T110" fmla="*/ 59 w 1434"/>
                      <a:gd name="T111" fmla="*/ 451 h 615"/>
                      <a:gd name="T112" fmla="*/ 0 w 1434"/>
                      <a:gd name="T113" fmla="*/ 462 h 6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434" h="615">
                        <a:moveTo>
                          <a:pt x="0" y="462"/>
                        </a:moveTo>
                        <a:lnTo>
                          <a:pt x="48" y="439"/>
                        </a:lnTo>
                        <a:lnTo>
                          <a:pt x="85" y="399"/>
                        </a:lnTo>
                        <a:lnTo>
                          <a:pt x="143" y="373"/>
                        </a:lnTo>
                        <a:lnTo>
                          <a:pt x="194" y="366"/>
                        </a:lnTo>
                        <a:lnTo>
                          <a:pt x="250" y="366"/>
                        </a:lnTo>
                        <a:lnTo>
                          <a:pt x="312" y="377"/>
                        </a:lnTo>
                        <a:lnTo>
                          <a:pt x="389" y="381"/>
                        </a:lnTo>
                        <a:lnTo>
                          <a:pt x="491" y="388"/>
                        </a:lnTo>
                        <a:lnTo>
                          <a:pt x="572" y="384"/>
                        </a:lnTo>
                        <a:lnTo>
                          <a:pt x="671" y="358"/>
                        </a:lnTo>
                        <a:lnTo>
                          <a:pt x="771" y="315"/>
                        </a:lnTo>
                        <a:lnTo>
                          <a:pt x="887" y="256"/>
                        </a:lnTo>
                        <a:lnTo>
                          <a:pt x="1013" y="190"/>
                        </a:lnTo>
                        <a:lnTo>
                          <a:pt x="1152" y="121"/>
                        </a:lnTo>
                        <a:lnTo>
                          <a:pt x="1268" y="66"/>
                        </a:lnTo>
                        <a:lnTo>
                          <a:pt x="1379" y="22"/>
                        </a:lnTo>
                        <a:lnTo>
                          <a:pt x="1434" y="0"/>
                        </a:lnTo>
                        <a:lnTo>
                          <a:pt x="1401" y="29"/>
                        </a:lnTo>
                        <a:lnTo>
                          <a:pt x="1390" y="55"/>
                        </a:lnTo>
                        <a:lnTo>
                          <a:pt x="1394" y="70"/>
                        </a:lnTo>
                        <a:lnTo>
                          <a:pt x="1346" y="103"/>
                        </a:lnTo>
                        <a:lnTo>
                          <a:pt x="1320" y="118"/>
                        </a:lnTo>
                        <a:lnTo>
                          <a:pt x="1265" y="132"/>
                        </a:lnTo>
                        <a:lnTo>
                          <a:pt x="1203" y="157"/>
                        </a:lnTo>
                        <a:lnTo>
                          <a:pt x="1163" y="186"/>
                        </a:lnTo>
                        <a:lnTo>
                          <a:pt x="1155" y="201"/>
                        </a:lnTo>
                        <a:lnTo>
                          <a:pt x="1155" y="220"/>
                        </a:lnTo>
                        <a:lnTo>
                          <a:pt x="1170" y="234"/>
                        </a:lnTo>
                        <a:lnTo>
                          <a:pt x="1159" y="245"/>
                        </a:lnTo>
                        <a:lnTo>
                          <a:pt x="1133" y="249"/>
                        </a:lnTo>
                        <a:lnTo>
                          <a:pt x="1085" y="260"/>
                        </a:lnTo>
                        <a:lnTo>
                          <a:pt x="1013" y="279"/>
                        </a:lnTo>
                        <a:lnTo>
                          <a:pt x="932" y="312"/>
                        </a:lnTo>
                        <a:lnTo>
                          <a:pt x="826" y="355"/>
                        </a:lnTo>
                        <a:lnTo>
                          <a:pt x="745" y="377"/>
                        </a:lnTo>
                        <a:lnTo>
                          <a:pt x="671" y="395"/>
                        </a:lnTo>
                        <a:lnTo>
                          <a:pt x="612" y="421"/>
                        </a:lnTo>
                        <a:lnTo>
                          <a:pt x="579" y="436"/>
                        </a:lnTo>
                        <a:lnTo>
                          <a:pt x="466" y="436"/>
                        </a:lnTo>
                        <a:lnTo>
                          <a:pt x="411" y="436"/>
                        </a:lnTo>
                        <a:lnTo>
                          <a:pt x="363" y="443"/>
                        </a:lnTo>
                        <a:lnTo>
                          <a:pt x="316" y="464"/>
                        </a:lnTo>
                        <a:lnTo>
                          <a:pt x="261" y="497"/>
                        </a:lnTo>
                        <a:lnTo>
                          <a:pt x="220" y="538"/>
                        </a:lnTo>
                        <a:lnTo>
                          <a:pt x="187" y="571"/>
                        </a:lnTo>
                        <a:lnTo>
                          <a:pt x="147" y="615"/>
                        </a:lnTo>
                        <a:lnTo>
                          <a:pt x="172" y="564"/>
                        </a:lnTo>
                        <a:lnTo>
                          <a:pt x="187" y="534"/>
                        </a:lnTo>
                        <a:lnTo>
                          <a:pt x="198" y="505"/>
                        </a:lnTo>
                        <a:lnTo>
                          <a:pt x="198" y="475"/>
                        </a:lnTo>
                        <a:lnTo>
                          <a:pt x="183" y="454"/>
                        </a:lnTo>
                        <a:lnTo>
                          <a:pt x="150" y="439"/>
                        </a:lnTo>
                        <a:lnTo>
                          <a:pt x="110" y="432"/>
                        </a:lnTo>
                        <a:lnTo>
                          <a:pt x="81" y="436"/>
                        </a:lnTo>
                        <a:lnTo>
                          <a:pt x="59" y="451"/>
                        </a:lnTo>
                        <a:lnTo>
                          <a:pt x="0" y="462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0227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1339" y="3351"/>
                    <a:ext cx="156" cy="40"/>
                  </a:xfrm>
                  <a:custGeom>
                    <a:avLst/>
                    <a:gdLst>
                      <a:gd name="T0" fmla="*/ 11 w 467"/>
                      <a:gd name="T1" fmla="*/ 0 h 121"/>
                      <a:gd name="T2" fmla="*/ 33 w 467"/>
                      <a:gd name="T3" fmla="*/ 6 h 121"/>
                      <a:gd name="T4" fmla="*/ 63 w 467"/>
                      <a:gd name="T5" fmla="*/ 21 h 121"/>
                      <a:gd name="T6" fmla="*/ 91 w 467"/>
                      <a:gd name="T7" fmla="*/ 38 h 121"/>
                      <a:gd name="T8" fmla="*/ 128 w 467"/>
                      <a:gd name="T9" fmla="*/ 56 h 121"/>
                      <a:gd name="T10" fmla="*/ 164 w 467"/>
                      <a:gd name="T11" fmla="*/ 69 h 121"/>
                      <a:gd name="T12" fmla="*/ 200 w 467"/>
                      <a:gd name="T13" fmla="*/ 75 h 121"/>
                      <a:gd name="T14" fmla="*/ 234 w 467"/>
                      <a:gd name="T15" fmla="*/ 76 h 121"/>
                      <a:gd name="T16" fmla="*/ 280 w 467"/>
                      <a:gd name="T17" fmla="*/ 69 h 121"/>
                      <a:gd name="T18" fmla="*/ 328 w 467"/>
                      <a:gd name="T19" fmla="*/ 60 h 121"/>
                      <a:gd name="T20" fmla="*/ 364 w 467"/>
                      <a:gd name="T21" fmla="*/ 49 h 121"/>
                      <a:gd name="T22" fmla="*/ 402 w 467"/>
                      <a:gd name="T23" fmla="*/ 43 h 121"/>
                      <a:gd name="T24" fmla="*/ 467 w 467"/>
                      <a:gd name="T25" fmla="*/ 34 h 121"/>
                      <a:gd name="T26" fmla="*/ 443 w 467"/>
                      <a:gd name="T27" fmla="*/ 54 h 121"/>
                      <a:gd name="T28" fmla="*/ 423 w 467"/>
                      <a:gd name="T29" fmla="*/ 72 h 121"/>
                      <a:gd name="T30" fmla="*/ 420 w 467"/>
                      <a:gd name="T31" fmla="*/ 91 h 121"/>
                      <a:gd name="T32" fmla="*/ 428 w 467"/>
                      <a:gd name="T33" fmla="*/ 114 h 121"/>
                      <a:gd name="T34" fmla="*/ 438 w 467"/>
                      <a:gd name="T35" fmla="*/ 121 h 121"/>
                      <a:gd name="T36" fmla="*/ 420 w 467"/>
                      <a:gd name="T37" fmla="*/ 114 h 121"/>
                      <a:gd name="T38" fmla="*/ 397 w 467"/>
                      <a:gd name="T39" fmla="*/ 108 h 121"/>
                      <a:gd name="T40" fmla="*/ 382 w 467"/>
                      <a:gd name="T41" fmla="*/ 104 h 121"/>
                      <a:gd name="T42" fmla="*/ 353 w 467"/>
                      <a:gd name="T43" fmla="*/ 100 h 121"/>
                      <a:gd name="T44" fmla="*/ 321 w 467"/>
                      <a:gd name="T45" fmla="*/ 100 h 121"/>
                      <a:gd name="T46" fmla="*/ 273 w 467"/>
                      <a:gd name="T47" fmla="*/ 103 h 121"/>
                      <a:gd name="T48" fmla="*/ 229 w 467"/>
                      <a:gd name="T49" fmla="*/ 103 h 121"/>
                      <a:gd name="T50" fmla="*/ 198 w 467"/>
                      <a:gd name="T51" fmla="*/ 103 h 121"/>
                      <a:gd name="T52" fmla="*/ 165 w 467"/>
                      <a:gd name="T53" fmla="*/ 99 h 121"/>
                      <a:gd name="T54" fmla="*/ 130 w 467"/>
                      <a:gd name="T55" fmla="*/ 93 h 121"/>
                      <a:gd name="T56" fmla="*/ 99 w 467"/>
                      <a:gd name="T57" fmla="*/ 83 h 121"/>
                      <a:gd name="T58" fmla="*/ 70 w 467"/>
                      <a:gd name="T59" fmla="*/ 72 h 121"/>
                      <a:gd name="T60" fmla="*/ 40 w 467"/>
                      <a:gd name="T61" fmla="*/ 56 h 121"/>
                      <a:gd name="T62" fmla="*/ 15 w 467"/>
                      <a:gd name="T63" fmla="*/ 41 h 121"/>
                      <a:gd name="T64" fmla="*/ 0 w 467"/>
                      <a:gd name="T65" fmla="*/ 29 h 121"/>
                      <a:gd name="T66" fmla="*/ 11 w 467"/>
                      <a:gd name="T67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67" h="121">
                        <a:moveTo>
                          <a:pt x="11" y="0"/>
                        </a:moveTo>
                        <a:lnTo>
                          <a:pt x="33" y="6"/>
                        </a:lnTo>
                        <a:lnTo>
                          <a:pt x="63" y="21"/>
                        </a:lnTo>
                        <a:lnTo>
                          <a:pt x="91" y="38"/>
                        </a:lnTo>
                        <a:lnTo>
                          <a:pt x="128" y="56"/>
                        </a:lnTo>
                        <a:lnTo>
                          <a:pt x="164" y="69"/>
                        </a:lnTo>
                        <a:lnTo>
                          <a:pt x="200" y="75"/>
                        </a:lnTo>
                        <a:lnTo>
                          <a:pt x="234" y="76"/>
                        </a:lnTo>
                        <a:lnTo>
                          <a:pt x="280" y="69"/>
                        </a:lnTo>
                        <a:lnTo>
                          <a:pt x="328" y="60"/>
                        </a:lnTo>
                        <a:lnTo>
                          <a:pt x="364" y="49"/>
                        </a:lnTo>
                        <a:lnTo>
                          <a:pt x="402" y="43"/>
                        </a:lnTo>
                        <a:lnTo>
                          <a:pt x="467" y="34"/>
                        </a:lnTo>
                        <a:lnTo>
                          <a:pt x="443" y="54"/>
                        </a:lnTo>
                        <a:lnTo>
                          <a:pt x="423" y="72"/>
                        </a:lnTo>
                        <a:lnTo>
                          <a:pt x="420" y="91"/>
                        </a:lnTo>
                        <a:lnTo>
                          <a:pt x="428" y="114"/>
                        </a:lnTo>
                        <a:lnTo>
                          <a:pt x="438" y="121"/>
                        </a:lnTo>
                        <a:lnTo>
                          <a:pt x="420" y="114"/>
                        </a:lnTo>
                        <a:lnTo>
                          <a:pt x="397" y="108"/>
                        </a:lnTo>
                        <a:lnTo>
                          <a:pt x="382" y="104"/>
                        </a:lnTo>
                        <a:lnTo>
                          <a:pt x="353" y="100"/>
                        </a:lnTo>
                        <a:lnTo>
                          <a:pt x="321" y="100"/>
                        </a:lnTo>
                        <a:lnTo>
                          <a:pt x="273" y="103"/>
                        </a:lnTo>
                        <a:lnTo>
                          <a:pt x="229" y="103"/>
                        </a:lnTo>
                        <a:lnTo>
                          <a:pt x="198" y="103"/>
                        </a:lnTo>
                        <a:lnTo>
                          <a:pt x="165" y="99"/>
                        </a:lnTo>
                        <a:lnTo>
                          <a:pt x="130" y="93"/>
                        </a:lnTo>
                        <a:lnTo>
                          <a:pt x="99" y="83"/>
                        </a:lnTo>
                        <a:lnTo>
                          <a:pt x="70" y="72"/>
                        </a:lnTo>
                        <a:lnTo>
                          <a:pt x="40" y="56"/>
                        </a:lnTo>
                        <a:lnTo>
                          <a:pt x="15" y="41"/>
                        </a:lnTo>
                        <a:lnTo>
                          <a:pt x="0" y="29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0228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1358" y="3279"/>
                    <a:ext cx="303" cy="76"/>
                  </a:xfrm>
                  <a:custGeom>
                    <a:avLst/>
                    <a:gdLst>
                      <a:gd name="T0" fmla="*/ 17 w 909"/>
                      <a:gd name="T1" fmla="*/ 124 h 228"/>
                      <a:gd name="T2" fmla="*/ 30 w 909"/>
                      <a:gd name="T3" fmla="*/ 115 h 228"/>
                      <a:gd name="T4" fmla="*/ 22 w 909"/>
                      <a:gd name="T5" fmla="*/ 139 h 228"/>
                      <a:gd name="T6" fmla="*/ 33 w 909"/>
                      <a:gd name="T7" fmla="*/ 152 h 228"/>
                      <a:gd name="T8" fmla="*/ 83 w 909"/>
                      <a:gd name="T9" fmla="*/ 168 h 228"/>
                      <a:gd name="T10" fmla="*/ 164 w 909"/>
                      <a:gd name="T11" fmla="*/ 184 h 228"/>
                      <a:gd name="T12" fmla="*/ 244 w 909"/>
                      <a:gd name="T13" fmla="*/ 195 h 228"/>
                      <a:gd name="T14" fmla="*/ 340 w 909"/>
                      <a:gd name="T15" fmla="*/ 192 h 228"/>
                      <a:gd name="T16" fmla="*/ 449 w 909"/>
                      <a:gd name="T17" fmla="*/ 176 h 228"/>
                      <a:gd name="T18" fmla="*/ 564 w 909"/>
                      <a:gd name="T19" fmla="*/ 156 h 228"/>
                      <a:gd name="T20" fmla="*/ 667 w 909"/>
                      <a:gd name="T21" fmla="*/ 135 h 228"/>
                      <a:gd name="T22" fmla="*/ 706 w 909"/>
                      <a:gd name="T23" fmla="*/ 124 h 228"/>
                      <a:gd name="T24" fmla="*/ 759 w 909"/>
                      <a:gd name="T25" fmla="*/ 102 h 228"/>
                      <a:gd name="T26" fmla="*/ 814 w 909"/>
                      <a:gd name="T27" fmla="*/ 71 h 228"/>
                      <a:gd name="T28" fmla="*/ 865 w 909"/>
                      <a:gd name="T29" fmla="*/ 41 h 228"/>
                      <a:gd name="T30" fmla="*/ 909 w 909"/>
                      <a:gd name="T31" fmla="*/ 0 h 228"/>
                      <a:gd name="T32" fmla="*/ 894 w 909"/>
                      <a:gd name="T33" fmla="*/ 48 h 228"/>
                      <a:gd name="T34" fmla="*/ 859 w 909"/>
                      <a:gd name="T35" fmla="*/ 80 h 228"/>
                      <a:gd name="T36" fmla="*/ 798 w 909"/>
                      <a:gd name="T37" fmla="*/ 113 h 228"/>
                      <a:gd name="T38" fmla="*/ 728 w 909"/>
                      <a:gd name="T39" fmla="*/ 146 h 228"/>
                      <a:gd name="T40" fmla="*/ 652 w 909"/>
                      <a:gd name="T41" fmla="*/ 167 h 228"/>
                      <a:gd name="T42" fmla="*/ 567 w 909"/>
                      <a:gd name="T43" fmla="*/ 185 h 228"/>
                      <a:gd name="T44" fmla="*/ 480 w 909"/>
                      <a:gd name="T45" fmla="*/ 205 h 228"/>
                      <a:gd name="T46" fmla="*/ 417 w 909"/>
                      <a:gd name="T47" fmla="*/ 216 h 228"/>
                      <a:gd name="T48" fmla="*/ 360 w 909"/>
                      <a:gd name="T49" fmla="*/ 225 h 228"/>
                      <a:gd name="T50" fmla="*/ 285 w 909"/>
                      <a:gd name="T51" fmla="*/ 228 h 228"/>
                      <a:gd name="T52" fmla="*/ 195 w 909"/>
                      <a:gd name="T53" fmla="*/ 221 h 228"/>
                      <a:gd name="T54" fmla="*/ 114 w 909"/>
                      <a:gd name="T55" fmla="*/ 210 h 228"/>
                      <a:gd name="T56" fmla="*/ 57 w 909"/>
                      <a:gd name="T57" fmla="*/ 193 h 228"/>
                      <a:gd name="T58" fmla="*/ 14 w 909"/>
                      <a:gd name="T59" fmla="*/ 170 h 228"/>
                      <a:gd name="T60" fmla="*/ 0 w 909"/>
                      <a:gd name="T61" fmla="*/ 150 h 228"/>
                      <a:gd name="T62" fmla="*/ 17 w 909"/>
                      <a:gd name="T63" fmla="*/ 124 h 2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909" h="228">
                        <a:moveTo>
                          <a:pt x="17" y="124"/>
                        </a:moveTo>
                        <a:lnTo>
                          <a:pt x="30" y="115"/>
                        </a:lnTo>
                        <a:lnTo>
                          <a:pt x="22" y="139"/>
                        </a:lnTo>
                        <a:lnTo>
                          <a:pt x="33" y="152"/>
                        </a:lnTo>
                        <a:lnTo>
                          <a:pt x="83" y="168"/>
                        </a:lnTo>
                        <a:lnTo>
                          <a:pt x="164" y="184"/>
                        </a:lnTo>
                        <a:lnTo>
                          <a:pt x="244" y="195"/>
                        </a:lnTo>
                        <a:lnTo>
                          <a:pt x="340" y="192"/>
                        </a:lnTo>
                        <a:lnTo>
                          <a:pt x="449" y="176"/>
                        </a:lnTo>
                        <a:lnTo>
                          <a:pt x="564" y="156"/>
                        </a:lnTo>
                        <a:lnTo>
                          <a:pt x="667" y="135"/>
                        </a:lnTo>
                        <a:lnTo>
                          <a:pt x="706" y="124"/>
                        </a:lnTo>
                        <a:lnTo>
                          <a:pt x="759" y="102"/>
                        </a:lnTo>
                        <a:lnTo>
                          <a:pt x="814" y="71"/>
                        </a:lnTo>
                        <a:lnTo>
                          <a:pt x="865" y="41"/>
                        </a:lnTo>
                        <a:lnTo>
                          <a:pt x="909" y="0"/>
                        </a:lnTo>
                        <a:lnTo>
                          <a:pt x="894" y="48"/>
                        </a:lnTo>
                        <a:lnTo>
                          <a:pt x="859" y="80"/>
                        </a:lnTo>
                        <a:lnTo>
                          <a:pt x="798" y="113"/>
                        </a:lnTo>
                        <a:lnTo>
                          <a:pt x="728" y="146"/>
                        </a:lnTo>
                        <a:lnTo>
                          <a:pt x="652" y="167"/>
                        </a:lnTo>
                        <a:lnTo>
                          <a:pt x="567" y="185"/>
                        </a:lnTo>
                        <a:lnTo>
                          <a:pt x="480" y="205"/>
                        </a:lnTo>
                        <a:lnTo>
                          <a:pt x="417" y="216"/>
                        </a:lnTo>
                        <a:lnTo>
                          <a:pt x="360" y="225"/>
                        </a:lnTo>
                        <a:lnTo>
                          <a:pt x="285" y="228"/>
                        </a:lnTo>
                        <a:lnTo>
                          <a:pt x="195" y="221"/>
                        </a:lnTo>
                        <a:lnTo>
                          <a:pt x="114" y="210"/>
                        </a:lnTo>
                        <a:lnTo>
                          <a:pt x="57" y="193"/>
                        </a:lnTo>
                        <a:lnTo>
                          <a:pt x="14" y="170"/>
                        </a:lnTo>
                        <a:lnTo>
                          <a:pt x="0" y="150"/>
                        </a:lnTo>
                        <a:lnTo>
                          <a:pt x="17" y="124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270229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06" y="3171"/>
                    <a:ext cx="106" cy="153"/>
                    <a:chOff x="1206" y="3171"/>
                    <a:chExt cx="106" cy="153"/>
                  </a:xfrm>
                </p:grpSpPr>
                <p:sp>
                  <p:nvSpPr>
                    <p:cNvPr id="2270230" name="Freeform 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06" y="3305"/>
                      <a:ext cx="53" cy="19"/>
                    </a:xfrm>
                    <a:custGeom>
                      <a:avLst/>
                      <a:gdLst>
                        <a:gd name="T0" fmla="*/ 157 w 157"/>
                        <a:gd name="T1" fmla="*/ 2 h 56"/>
                        <a:gd name="T2" fmla="*/ 156 w 157"/>
                        <a:gd name="T3" fmla="*/ 7 h 56"/>
                        <a:gd name="T4" fmla="*/ 154 w 157"/>
                        <a:gd name="T5" fmla="*/ 9 h 56"/>
                        <a:gd name="T6" fmla="*/ 153 w 157"/>
                        <a:gd name="T7" fmla="*/ 11 h 56"/>
                        <a:gd name="T8" fmla="*/ 150 w 157"/>
                        <a:gd name="T9" fmla="*/ 20 h 56"/>
                        <a:gd name="T10" fmla="*/ 127 w 157"/>
                        <a:gd name="T11" fmla="*/ 35 h 56"/>
                        <a:gd name="T12" fmla="*/ 16 w 157"/>
                        <a:gd name="T13" fmla="*/ 56 h 56"/>
                        <a:gd name="T14" fmla="*/ 0 w 157"/>
                        <a:gd name="T15" fmla="*/ 53 h 56"/>
                        <a:gd name="T16" fmla="*/ 24 w 157"/>
                        <a:gd name="T17" fmla="*/ 43 h 56"/>
                        <a:gd name="T18" fmla="*/ 52 w 157"/>
                        <a:gd name="T19" fmla="*/ 27 h 56"/>
                        <a:gd name="T20" fmla="*/ 85 w 157"/>
                        <a:gd name="T21" fmla="*/ 3 h 56"/>
                        <a:gd name="T22" fmla="*/ 114 w 157"/>
                        <a:gd name="T23" fmla="*/ 0 h 56"/>
                        <a:gd name="T24" fmla="*/ 157 w 157"/>
                        <a:gd name="T25" fmla="*/ 2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57" h="56">
                          <a:moveTo>
                            <a:pt x="157" y="2"/>
                          </a:moveTo>
                          <a:lnTo>
                            <a:pt x="156" y="7"/>
                          </a:lnTo>
                          <a:lnTo>
                            <a:pt x="154" y="9"/>
                          </a:lnTo>
                          <a:lnTo>
                            <a:pt x="153" y="11"/>
                          </a:lnTo>
                          <a:lnTo>
                            <a:pt x="150" y="20"/>
                          </a:lnTo>
                          <a:lnTo>
                            <a:pt x="127" y="35"/>
                          </a:lnTo>
                          <a:lnTo>
                            <a:pt x="16" y="56"/>
                          </a:lnTo>
                          <a:lnTo>
                            <a:pt x="0" y="53"/>
                          </a:lnTo>
                          <a:lnTo>
                            <a:pt x="24" y="43"/>
                          </a:lnTo>
                          <a:lnTo>
                            <a:pt x="52" y="27"/>
                          </a:lnTo>
                          <a:lnTo>
                            <a:pt x="85" y="3"/>
                          </a:lnTo>
                          <a:lnTo>
                            <a:pt x="114" y="0"/>
                          </a:lnTo>
                          <a:lnTo>
                            <a:pt x="157" y="2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70231" name="Freeform 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17" y="3273"/>
                      <a:ext cx="55" cy="21"/>
                    </a:xfrm>
                    <a:custGeom>
                      <a:avLst/>
                      <a:gdLst>
                        <a:gd name="T0" fmla="*/ 0 w 164"/>
                        <a:gd name="T1" fmla="*/ 65 h 65"/>
                        <a:gd name="T2" fmla="*/ 63 w 164"/>
                        <a:gd name="T3" fmla="*/ 43 h 65"/>
                        <a:gd name="T4" fmla="*/ 138 w 164"/>
                        <a:gd name="T5" fmla="*/ 54 h 65"/>
                        <a:gd name="T6" fmla="*/ 164 w 164"/>
                        <a:gd name="T7" fmla="*/ 13 h 65"/>
                        <a:gd name="T8" fmla="*/ 155 w 164"/>
                        <a:gd name="T9" fmla="*/ 0 h 65"/>
                        <a:gd name="T10" fmla="*/ 113 w 164"/>
                        <a:gd name="T11" fmla="*/ 5 h 65"/>
                        <a:gd name="T12" fmla="*/ 68 w 164"/>
                        <a:gd name="T13" fmla="*/ 7 h 65"/>
                        <a:gd name="T14" fmla="*/ 21 w 164"/>
                        <a:gd name="T15" fmla="*/ 19 h 65"/>
                        <a:gd name="T16" fmla="*/ 0 w 164"/>
                        <a:gd name="T17" fmla="*/ 65 h 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64" h="65">
                          <a:moveTo>
                            <a:pt x="0" y="65"/>
                          </a:moveTo>
                          <a:lnTo>
                            <a:pt x="63" y="43"/>
                          </a:lnTo>
                          <a:lnTo>
                            <a:pt x="138" y="54"/>
                          </a:lnTo>
                          <a:lnTo>
                            <a:pt x="164" y="13"/>
                          </a:lnTo>
                          <a:lnTo>
                            <a:pt x="155" y="0"/>
                          </a:lnTo>
                          <a:lnTo>
                            <a:pt x="113" y="5"/>
                          </a:lnTo>
                          <a:lnTo>
                            <a:pt x="68" y="7"/>
                          </a:lnTo>
                          <a:lnTo>
                            <a:pt x="21" y="19"/>
                          </a:lnTo>
                          <a:lnTo>
                            <a:pt x="0" y="65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70232" name="Freeform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33" y="3229"/>
                      <a:ext cx="54" cy="28"/>
                    </a:xfrm>
                    <a:custGeom>
                      <a:avLst/>
                      <a:gdLst>
                        <a:gd name="T0" fmla="*/ 161 w 161"/>
                        <a:gd name="T1" fmla="*/ 49 h 83"/>
                        <a:gd name="T2" fmla="*/ 142 w 161"/>
                        <a:gd name="T3" fmla="*/ 83 h 83"/>
                        <a:gd name="T4" fmla="*/ 15 w 161"/>
                        <a:gd name="T5" fmla="*/ 48 h 83"/>
                        <a:gd name="T6" fmla="*/ 0 w 161"/>
                        <a:gd name="T7" fmla="*/ 29 h 83"/>
                        <a:gd name="T8" fmla="*/ 8 w 161"/>
                        <a:gd name="T9" fmla="*/ 0 h 83"/>
                        <a:gd name="T10" fmla="*/ 19 w 161"/>
                        <a:gd name="T11" fmla="*/ 17 h 83"/>
                        <a:gd name="T12" fmla="*/ 58 w 161"/>
                        <a:gd name="T13" fmla="*/ 23 h 83"/>
                        <a:gd name="T14" fmla="*/ 130 w 161"/>
                        <a:gd name="T15" fmla="*/ 47 h 83"/>
                        <a:gd name="T16" fmla="*/ 161 w 161"/>
                        <a:gd name="T17" fmla="*/ 49 h 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61" h="83">
                          <a:moveTo>
                            <a:pt x="161" y="49"/>
                          </a:moveTo>
                          <a:lnTo>
                            <a:pt x="142" y="83"/>
                          </a:lnTo>
                          <a:lnTo>
                            <a:pt x="15" y="48"/>
                          </a:lnTo>
                          <a:lnTo>
                            <a:pt x="0" y="29"/>
                          </a:lnTo>
                          <a:lnTo>
                            <a:pt x="8" y="0"/>
                          </a:lnTo>
                          <a:lnTo>
                            <a:pt x="19" y="17"/>
                          </a:lnTo>
                          <a:lnTo>
                            <a:pt x="58" y="23"/>
                          </a:lnTo>
                          <a:lnTo>
                            <a:pt x="130" y="47"/>
                          </a:lnTo>
                          <a:lnTo>
                            <a:pt x="161" y="49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70233" name="Freeform 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49" y="3202"/>
                      <a:ext cx="58" cy="23"/>
                    </a:xfrm>
                    <a:custGeom>
                      <a:avLst/>
                      <a:gdLst>
                        <a:gd name="T0" fmla="*/ 7 w 175"/>
                        <a:gd name="T1" fmla="*/ 0 h 69"/>
                        <a:gd name="T2" fmla="*/ 116 w 175"/>
                        <a:gd name="T3" fmla="*/ 29 h 69"/>
                        <a:gd name="T4" fmla="*/ 143 w 175"/>
                        <a:gd name="T5" fmla="*/ 29 h 69"/>
                        <a:gd name="T6" fmla="*/ 175 w 175"/>
                        <a:gd name="T7" fmla="*/ 26 h 69"/>
                        <a:gd name="T8" fmla="*/ 151 w 175"/>
                        <a:gd name="T9" fmla="*/ 58 h 69"/>
                        <a:gd name="T10" fmla="*/ 94 w 175"/>
                        <a:gd name="T11" fmla="*/ 69 h 69"/>
                        <a:gd name="T12" fmla="*/ 28 w 175"/>
                        <a:gd name="T13" fmla="*/ 48 h 69"/>
                        <a:gd name="T14" fmla="*/ 0 w 175"/>
                        <a:gd name="T15" fmla="*/ 32 h 69"/>
                        <a:gd name="T16" fmla="*/ 7 w 175"/>
                        <a:gd name="T17" fmla="*/ 0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75" h="69">
                          <a:moveTo>
                            <a:pt x="7" y="0"/>
                          </a:moveTo>
                          <a:lnTo>
                            <a:pt x="116" y="29"/>
                          </a:lnTo>
                          <a:lnTo>
                            <a:pt x="143" y="29"/>
                          </a:lnTo>
                          <a:lnTo>
                            <a:pt x="175" y="26"/>
                          </a:lnTo>
                          <a:lnTo>
                            <a:pt x="151" y="58"/>
                          </a:lnTo>
                          <a:lnTo>
                            <a:pt x="94" y="69"/>
                          </a:lnTo>
                          <a:lnTo>
                            <a:pt x="28" y="48"/>
                          </a:lnTo>
                          <a:lnTo>
                            <a:pt x="0" y="32"/>
                          </a:ln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70234" name="Freeform 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60" y="3171"/>
                      <a:ext cx="52" cy="20"/>
                    </a:xfrm>
                    <a:custGeom>
                      <a:avLst/>
                      <a:gdLst>
                        <a:gd name="T0" fmla="*/ 2 w 156"/>
                        <a:gd name="T1" fmla="*/ 35 h 60"/>
                        <a:gd name="T2" fmla="*/ 0 w 156"/>
                        <a:gd name="T3" fmla="*/ 60 h 60"/>
                        <a:gd name="T4" fmla="*/ 92 w 156"/>
                        <a:gd name="T5" fmla="*/ 60 h 60"/>
                        <a:gd name="T6" fmla="*/ 156 w 156"/>
                        <a:gd name="T7" fmla="*/ 30 h 60"/>
                        <a:gd name="T8" fmla="*/ 156 w 156"/>
                        <a:gd name="T9" fmla="*/ 0 h 60"/>
                        <a:gd name="T10" fmla="*/ 122 w 156"/>
                        <a:gd name="T11" fmla="*/ 17 h 60"/>
                        <a:gd name="T12" fmla="*/ 58 w 156"/>
                        <a:gd name="T13" fmla="*/ 35 h 60"/>
                        <a:gd name="T14" fmla="*/ 2 w 156"/>
                        <a:gd name="T15" fmla="*/ 35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56" h="60">
                          <a:moveTo>
                            <a:pt x="2" y="35"/>
                          </a:moveTo>
                          <a:lnTo>
                            <a:pt x="0" y="60"/>
                          </a:lnTo>
                          <a:lnTo>
                            <a:pt x="92" y="60"/>
                          </a:lnTo>
                          <a:lnTo>
                            <a:pt x="156" y="30"/>
                          </a:lnTo>
                          <a:lnTo>
                            <a:pt x="156" y="0"/>
                          </a:lnTo>
                          <a:lnTo>
                            <a:pt x="122" y="17"/>
                          </a:lnTo>
                          <a:lnTo>
                            <a:pt x="58" y="35"/>
                          </a:lnTo>
                          <a:lnTo>
                            <a:pt x="2" y="35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270235" name="Freeform 27"/>
                <p:cNvSpPr>
                  <a:spLocks noChangeAspect="1"/>
                </p:cNvSpPr>
                <p:nvPr/>
              </p:nvSpPr>
              <p:spPr bwMode="auto">
                <a:xfrm>
                  <a:off x="1269" y="2994"/>
                  <a:ext cx="590" cy="350"/>
                </a:xfrm>
                <a:custGeom>
                  <a:avLst/>
                  <a:gdLst>
                    <a:gd name="T0" fmla="*/ 0 w 1768"/>
                    <a:gd name="T1" fmla="*/ 521 h 1051"/>
                    <a:gd name="T2" fmla="*/ 80 w 1768"/>
                    <a:gd name="T3" fmla="*/ 373 h 1051"/>
                    <a:gd name="T4" fmla="*/ 220 w 1768"/>
                    <a:gd name="T5" fmla="*/ 225 h 1051"/>
                    <a:gd name="T6" fmla="*/ 440 w 1768"/>
                    <a:gd name="T7" fmla="*/ 92 h 1051"/>
                    <a:gd name="T8" fmla="*/ 631 w 1768"/>
                    <a:gd name="T9" fmla="*/ 26 h 1051"/>
                    <a:gd name="T10" fmla="*/ 814 w 1768"/>
                    <a:gd name="T11" fmla="*/ 4 h 1051"/>
                    <a:gd name="T12" fmla="*/ 1042 w 1768"/>
                    <a:gd name="T13" fmla="*/ 7 h 1051"/>
                    <a:gd name="T14" fmla="*/ 1247 w 1768"/>
                    <a:gd name="T15" fmla="*/ 85 h 1051"/>
                    <a:gd name="T16" fmla="*/ 1401 w 1768"/>
                    <a:gd name="T17" fmla="*/ 195 h 1051"/>
                    <a:gd name="T18" fmla="*/ 1489 w 1768"/>
                    <a:gd name="T19" fmla="*/ 300 h 1051"/>
                    <a:gd name="T20" fmla="*/ 1493 w 1768"/>
                    <a:gd name="T21" fmla="*/ 414 h 1051"/>
                    <a:gd name="T22" fmla="*/ 1591 w 1768"/>
                    <a:gd name="T23" fmla="*/ 429 h 1051"/>
                    <a:gd name="T24" fmla="*/ 1577 w 1768"/>
                    <a:gd name="T25" fmla="*/ 499 h 1051"/>
                    <a:gd name="T26" fmla="*/ 1614 w 1768"/>
                    <a:gd name="T27" fmla="*/ 572 h 1051"/>
                    <a:gd name="T28" fmla="*/ 1720 w 1768"/>
                    <a:gd name="T29" fmla="*/ 624 h 1051"/>
                    <a:gd name="T30" fmla="*/ 1724 w 1768"/>
                    <a:gd name="T31" fmla="*/ 704 h 1051"/>
                    <a:gd name="T32" fmla="*/ 1687 w 1768"/>
                    <a:gd name="T33" fmla="*/ 795 h 1051"/>
                    <a:gd name="T34" fmla="*/ 1665 w 1768"/>
                    <a:gd name="T35" fmla="*/ 905 h 1051"/>
                    <a:gd name="T36" fmla="*/ 1628 w 1768"/>
                    <a:gd name="T37" fmla="*/ 979 h 1051"/>
                    <a:gd name="T38" fmla="*/ 1541 w 1768"/>
                    <a:gd name="T39" fmla="*/ 1033 h 1051"/>
                    <a:gd name="T40" fmla="*/ 1577 w 1768"/>
                    <a:gd name="T41" fmla="*/ 960 h 1051"/>
                    <a:gd name="T42" fmla="*/ 1588 w 1768"/>
                    <a:gd name="T43" fmla="*/ 857 h 1051"/>
                    <a:gd name="T44" fmla="*/ 1584 w 1768"/>
                    <a:gd name="T45" fmla="*/ 806 h 1051"/>
                    <a:gd name="T46" fmla="*/ 1541 w 1768"/>
                    <a:gd name="T47" fmla="*/ 791 h 1051"/>
                    <a:gd name="T48" fmla="*/ 1401 w 1768"/>
                    <a:gd name="T49" fmla="*/ 809 h 1051"/>
                    <a:gd name="T50" fmla="*/ 1306 w 1768"/>
                    <a:gd name="T51" fmla="*/ 820 h 1051"/>
                    <a:gd name="T52" fmla="*/ 1218 w 1768"/>
                    <a:gd name="T53" fmla="*/ 806 h 1051"/>
                    <a:gd name="T54" fmla="*/ 1134 w 1768"/>
                    <a:gd name="T55" fmla="*/ 777 h 1051"/>
                    <a:gd name="T56" fmla="*/ 1299 w 1768"/>
                    <a:gd name="T57" fmla="*/ 667 h 1051"/>
                    <a:gd name="T58" fmla="*/ 1360 w 1768"/>
                    <a:gd name="T59" fmla="*/ 617 h 1051"/>
                    <a:gd name="T60" fmla="*/ 1327 w 1768"/>
                    <a:gd name="T61" fmla="*/ 565 h 1051"/>
                    <a:gd name="T62" fmla="*/ 1181 w 1768"/>
                    <a:gd name="T63" fmla="*/ 458 h 1051"/>
                    <a:gd name="T64" fmla="*/ 1094 w 1768"/>
                    <a:gd name="T65" fmla="*/ 407 h 1051"/>
                    <a:gd name="T66" fmla="*/ 1090 w 1768"/>
                    <a:gd name="T67" fmla="*/ 337 h 1051"/>
                    <a:gd name="T68" fmla="*/ 1016 w 1768"/>
                    <a:gd name="T69" fmla="*/ 264 h 1051"/>
                    <a:gd name="T70" fmla="*/ 928 w 1768"/>
                    <a:gd name="T71" fmla="*/ 214 h 1051"/>
                    <a:gd name="T72" fmla="*/ 840 w 1768"/>
                    <a:gd name="T73" fmla="*/ 203 h 1051"/>
                    <a:gd name="T74" fmla="*/ 771 w 1768"/>
                    <a:gd name="T75" fmla="*/ 232 h 1051"/>
                    <a:gd name="T76" fmla="*/ 690 w 1768"/>
                    <a:gd name="T77" fmla="*/ 254 h 1051"/>
                    <a:gd name="T78" fmla="*/ 715 w 1768"/>
                    <a:gd name="T79" fmla="*/ 271 h 1051"/>
                    <a:gd name="T80" fmla="*/ 638 w 1768"/>
                    <a:gd name="T81" fmla="*/ 307 h 1051"/>
                    <a:gd name="T82" fmla="*/ 546 w 1768"/>
                    <a:gd name="T83" fmla="*/ 329 h 1051"/>
                    <a:gd name="T84" fmla="*/ 427 w 1768"/>
                    <a:gd name="T85" fmla="*/ 388 h 1051"/>
                    <a:gd name="T86" fmla="*/ 335 w 1768"/>
                    <a:gd name="T87" fmla="*/ 454 h 1051"/>
                    <a:gd name="T88" fmla="*/ 305 w 1768"/>
                    <a:gd name="T89" fmla="*/ 517 h 1051"/>
                    <a:gd name="T90" fmla="*/ 290 w 1768"/>
                    <a:gd name="T91" fmla="*/ 605 h 1051"/>
                    <a:gd name="T92" fmla="*/ 294 w 1768"/>
                    <a:gd name="T93" fmla="*/ 667 h 1051"/>
                    <a:gd name="T94" fmla="*/ 220 w 1768"/>
                    <a:gd name="T95" fmla="*/ 850 h 1051"/>
                    <a:gd name="T96" fmla="*/ 132 w 1768"/>
                    <a:gd name="T97" fmla="*/ 898 h 1051"/>
                    <a:gd name="T98" fmla="*/ 26 w 1768"/>
                    <a:gd name="T99" fmla="*/ 913 h 1051"/>
                    <a:gd name="T100" fmla="*/ 77 w 1768"/>
                    <a:gd name="T101" fmla="*/ 820 h 1051"/>
                    <a:gd name="T102" fmla="*/ 117 w 1768"/>
                    <a:gd name="T103" fmla="*/ 722 h 1051"/>
                    <a:gd name="T104" fmla="*/ 143 w 1768"/>
                    <a:gd name="T105" fmla="*/ 620 h 1051"/>
                    <a:gd name="T106" fmla="*/ 172 w 1768"/>
                    <a:gd name="T107" fmla="*/ 543 h 1051"/>
                    <a:gd name="T108" fmla="*/ 191 w 1768"/>
                    <a:gd name="T109" fmla="*/ 440 h 1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768" h="1051">
                      <a:moveTo>
                        <a:pt x="191" y="440"/>
                      </a:moveTo>
                      <a:lnTo>
                        <a:pt x="0" y="521"/>
                      </a:lnTo>
                      <a:lnTo>
                        <a:pt x="30" y="462"/>
                      </a:lnTo>
                      <a:lnTo>
                        <a:pt x="80" y="373"/>
                      </a:lnTo>
                      <a:lnTo>
                        <a:pt x="132" y="296"/>
                      </a:lnTo>
                      <a:lnTo>
                        <a:pt x="220" y="225"/>
                      </a:lnTo>
                      <a:lnTo>
                        <a:pt x="349" y="144"/>
                      </a:lnTo>
                      <a:lnTo>
                        <a:pt x="440" y="92"/>
                      </a:lnTo>
                      <a:lnTo>
                        <a:pt x="535" y="52"/>
                      </a:lnTo>
                      <a:lnTo>
                        <a:pt x="631" y="26"/>
                      </a:lnTo>
                      <a:lnTo>
                        <a:pt x="726" y="7"/>
                      </a:lnTo>
                      <a:lnTo>
                        <a:pt x="814" y="4"/>
                      </a:lnTo>
                      <a:lnTo>
                        <a:pt x="932" y="0"/>
                      </a:lnTo>
                      <a:lnTo>
                        <a:pt x="1042" y="7"/>
                      </a:lnTo>
                      <a:lnTo>
                        <a:pt x="1138" y="26"/>
                      </a:lnTo>
                      <a:lnTo>
                        <a:pt x="1247" y="85"/>
                      </a:lnTo>
                      <a:lnTo>
                        <a:pt x="1314" y="129"/>
                      </a:lnTo>
                      <a:lnTo>
                        <a:pt x="1401" y="195"/>
                      </a:lnTo>
                      <a:lnTo>
                        <a:pt x="1467" y="262"/>
                      </a:lnTo>
                      <a:lnTo>
                        <a:pt x="1489" y="300"/>
                      </a:lnTo>
                      <a:lnTo>
                        <a:pt x="1493" y="366"/>
                      </a:lnTo>
                      <a:lnTo>
                        <a:pt x="1493" y="414"/>
                      </a:lnTo>
                      <a:lnTo>
                        <a:pt x="1606" y="410"/>
                      </a:lnTo>
                      <a:lnTo>
                        <a:pt x="1591" y="429"/>
                      </a:lnTo>
                      <a:lnTo>
                        <a:pt x="1580" y="458"/>
                      </a:lnTo>
                      <a:lnTo>
                        <a:pt x="1577" y="499"/>
                      </a:lnTo>
                      <a:lnTo>
                        <a:pt x="1588" y="547"/>
                      </a:lnTo>
                      <a:lnTo>
                        <a:pt x="1614" y="572"/>
                      </a:lnTo>
                      <a:lnTo>
                        <a:pt x="1650" y="602"/>
                      </a:lnTo>
                      <a:lnTo>
                        <a:pt x="1720" y="624"/>
                      </a:lnTo>
                      <a:lnTo>
                        <a:pt x="1768" y="635"/>
                      </a:lnTo>
                      <a:lnTo>
                        <a:pt x="1724" y="704"/>
                      </a:lnTo>
                      <a:lnTo>
                        <a:pt x="1702" y="755"/>
                      </a:lnTo>
                      <a:lnTo>
                        <a:pt x="1687" y="795"/>
                      </a:lnTo>
                      <a:lnTo>
                        <a:pt x="1673" y="857"/>
                      </a:lnTo>
                      <a:lnTo>
                        <a:pt x="1665" y="905"/>
                      </a:lnTo>
                      <a:lnTo>
                        <a:pt x="1665" y="938"/>
                      </a:lnTo>
                      <a:lnTo>
                        <a:pt x="1628" y="979"/>
                      </a:lnTo>
                      <a:lnTo>
                        <a:pt x="1555" y="1051"/>
                      </a:lnTo>
                      <a:lnTo>
                        <a:pt x="1541" y="1033"/>
                      </a:lnTo>
                      <a:lnTo>
                        <a:pt x="1562" y="997"/>
                      </a:lnTo>
                      <a:lnTo>
                        <a:pt x="1577" y="960"/>
                      </a:lnTo>
                      <a:lnTo>
                        <a:pt x="1584" y="916"/>
                      </a:lnTo>
                      <a:lnTo>
                        <a:pt x="1588" y="857"/>
                      </a:lnTo>
                      <a:lnTo>
                        <a:pt x="1595" y="824"/>
                      </a:lnTo>
                      <a:lnTo>
                        <a:pt x="1584" y="806"/>
                      </a:lnTo>
                      <a:lnTo>
                        <a:pt x="1573" y="791"/>
                      </a:lnTo>
                      <a:lnTo>
                        <a:pt x="1541" y="791"/>
                      </a:lnTo>
                      <a:lnTo>
                        <a:pt x="1467" y="798"/>
                      </a:lnTo>
                      <a:lnTo>
                        <a:pt x="1401" y="809"/>
                      </a:lnTo>
                      <a:lnTo>
                        <a:pt x="1346" y="817"/>
                      </a:lnTo>
                      <a:lnTo>
                        <a:pt x="1306" y="820"/>
                      </a:lnTo>
                      <a:lnTo>
                        <a:pt x="1244" y="813"/>
                      </a:lnTo>
                      <a:lnTo>
                        <a:pt x="1218" y="806"/>
                      </a:lnTo>
                      <a:lnTo>
                        <a:pt x="1160" y="791"/>
                      </a:lnTo>
                      <a:lnTo>
                        <a:pt x="1134" y="777"/>
                      </a:lnTo>
                      <a:lnTo>
                        <a:pt x="1251" y="682"/>
                      </a:lnTo>
                      <a:lnTo>
                        <a:pt x="1299" y="667"/>
                      </a:lnTo>
                      <a:lnTo>
                        <a:pt x="1342" y="641"/>
                      </a:lnTo>
                      <a:lnTo>
                        <a:pt x="1360" y="617"/>
                      </a:lnTo>
                      <a:lnTo>
                        <a:pt x="1360" y="602"/>
                      </a:lnTo>
                      <a:lnTo>
                        <a:pt x="1327" y="565"/>
                      </a:lnTo>
                      <a:lnTo>
                        <a:pt x="1270" y="524"/>
                      </a:lnTo>
                      <a:lnTo>
                        <a:pt x="1181" y="458"/>
                      </a:lnTo>
                      <a:lnTo>
                        <a:pt x="1109" y="414"/>
                      </a:lnTo>
                      <a:lnTo>
                        <a:pt x="1094" y="407"/>
                      </a:lnTo>
                      <a:lnTo>
                        <a:pt x="1098" y="373"/>
                      </a:lnTo>
                      <a:lnTo>
                        <a:pt x="1090" y="337"/>
                      </a:lnTo>
                      <a:lnTo>
                        <a:pt x="1046" y="300"/>
                      </a:lnTo>
                      <a:lnTo>
                        <a:pt x="1016" y="264"/>
                      </a:lnTo>
                      <a:lnTo>
                        <a:pt x="972" y="236"/>
                      </a:lnTo>
                      <a:lnTo>
                        <a:pt x="928" y="214"/>
                      </a:lnTo>
                      <a:lnTo>
                        <a:pt x="884" y="203"/>
                      </a:lnTo>
                      <a:lnTo>
                        <a:pt x="840" y="203"/>
                      </a:lnTo>
                      <a:lnTo>
                        <a:pt x="804" y="217"/>
                      </a:lnTo>
                      <a:lnTo>
                        <a:pt x="771" y="232"/>
                      </a:lnTo>
                      <a:lnTo>
                        <a:pt x="741" y="232"/>
                      </a:lnTo>
                      <a:lnTo>
                        <a:pt x="690" y="254"/>
                      </a:lnTo>
                      <a:lnTo>
                        <a:pt x="664" y="275"/>
                      </a:lnTo>
                      <a:lnTo>
                        <a:pt x="715" y="271"/>
                      </a:lnTo>
                      <a:lnTo>
                        <a:pt x="682" y="292"/>
                      </a:lnTo>
                      <a:lnTo>
                        <a:pt x="638" y="307"/>
                      </a:lnTo>
                      <a:lnTo>
                        <a:pt x="597" y="318"/>
                      </a:lnTo>
                      <a:lnTo>
                        <a:pt x="546" y="329"/>
                      </a:lnTo>
                      <a:lnTo>
                        <a:pt x="498" y="348"/>
                      </a:lnTo>
                      <a:lnTo>
                        <a:pt x="427" y="388"/>
                      </a:lnTo>
                      <a:lnTo>
                        <a:pt x="382" y="429"/>
                      </a:lnTo>
                      <a:lnTo>
                        <a:pt x="335" y="454"/>
                      </a:lnTo>
                      <a:lnTo>
                        <a:pt x="312" y="480"/>
                      </a:lnTo>
                      <a:lnTo>
                        <a:pt x="305" y="517"/>
                      </a:lnTo>
                      <a:lnTo>
                        <a:pt x="294" y="565"/>
                      </a:lnTo>
                      <a:lnTo>
                        <a:pt x="290" y="605"/>
                      </a:lnTo>
                      <a:lnTo>
                        <a:pt x="312" y="620"/>
                      </a:lnTo>
                      <a:lnTo>
                        <a:pt x="294" y="667"/>
                      </a:lnTo>
                      <a:lnTo>
                        <a:pt x="265" y="759"/>
                      </a:lnTo>
                      <a:lnTo>
                        <a:pt x="220" y="850"/>
                      </a:lnTo>
                      <a:lnTo>
                        <a:pt x="183" y="894"/>
                      </a:lnTo>
                      <a:lnTo>
                        <a:pt x="132" y="898"/>
                      </a:lnTo>
                      <a:lnTo>
                        <a:pt x="73" y="905"/>
                      </a:lnTo>
                      <a:lnTo>
                        <a:pt x="26" y="913"/>
                      </a:lnTo>
                      <a:lnTo>
                        <a:pt x="56" y="865"/>
                      </a:lnTo>
                      <a:lnTo>
                        <a:pt x="77" y="820"/>
                      </a:lnTo>
                      <a:lnTo>
                        <a:pt x="99" y="785"/>
                      </a:lnTo>
                      <a:lnTo>
                        <a:pt x="117" y="722"/>
                      </a:lnTo>
                      <a:lnTo>
                        <a:pt x="132" y="674"/>
                      </a:lnTo>
                      <a:lnTo>
                        <a:pt x="143" y="620"/>
                      </a:lnTo>
                      <a:lnTo>
                        <a:pt x="154" y="580"/>
                      </a:lnTo>
                      <a:lnTo>
                        <a:pt x="172" y="543"/>
                      </a:lnTo>
                      <a:lnTo>
                        <a:pt x="183" y="502"/>
                      </a:lnTo>
                      <a:lnTo>
                        <a:pt x="191" y="440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70236" name="Freeform 28"/>
              <p:cNvSpPr>
                <a:spLocks noChangeAspect="1"/>
              </p:cNvSpPr>
              <p:nvPr/>
            </p:nvSpPr>
            <p:spPr bwMode="auto">
              <a:xfrm>
                <a:off x="1136" y="2894"/>
                <a:ext cx="787" cy="437"/>
              </a:xfrm>
              <a:custGeom>
                <a:avLst/>
                <a:gdLst>
                  <a:gd name="T0" fmla="*/ 183 w 2361"/>
                  <a:gd name="T1" fmla="*/ 1262 h 1311"/>
                  <a:gd name="T2" fmla="*/ 7 w 2361"/>
                  <a:gd name="T3" fmla="*/ 1311 h 1311"/>
                  <a:gd name="T4" fmla="*/ 15 w 2361"/>
                  <a:gd name="T5" fmla="*/ 1066 h 1311"/>
                  <a:gd name="T6" fmla="*/ 130 w 2361"/>
                  <a:gd name="T7" fmla="*/ 864 h 1311"/>
                  <a:gd name="T8" fmla="*/ 167 w 2361"/>
                  <a:gd name="T9" fmla="*/ 694 h 1311"/>
                  <a:gd name="T10" fmla="*/ 258 w 2361"/>
                  <a:gd name="T11" fmla="*/ 506 h 1311"/>
                  <a:gd name="T12" fmla="*/ 315 w 2361"/>
                  <a:gd name="T13" fmla="*/ 414 h 1311"/>
                  <a:gd name="T14" fmla="*/ 406 w 2361"/>
                  <a:gd name="T15" fmla="*/ 338 h 1311"/>
                  <a:gd name="T16" fmla="*/ 433 w 2361"/>
                  <a:gd name="T17" fmla="*/ 359 h 1311"/>
                  <a:gd name="T18" fmla="*/ 510 w 2361"/>
                  <a:gd name="T19" fmla="*/ 210 h 1311"/>
                  <a:gd name="T20" fmla="*/ 591 w 2361"/>
                  <a:gd name="T21" fmla="*/ 273 h 1311"/>
                  <a:gd name="T22" fmla="*/ 767 w 2361"/>
                  <a:gd name="T23" fmla="*/ 145 h 1311"/>
                  <a:gd name="T24" fmla="*/ 827 w 2361"/>
                  <a:gd name="T25" fmla="*/ 159 h 1311"/>
                  <a:gd name="T26" fmla="*/ 898 w 2361"/>
                  <a:gd name="T27" fmla="*/ 126 h 1311"/>
                  <a:gd name="T28" fmla="*/ 961 w 2361"/>
                  <a:gd name="T29" fmla="*/ 112 h 1311"/>
                  <a:gd name="T30" fmla="*/ 1005 w 2361"/>
                  <a:gd name="T31" fmla="*/ 122 h 1311"/>
                  <a:gd name="T32" fmla="*/ 1127 w 2361"/>
                  <a:gd name="T33" fmla="*/ 8 h 1311"/>
                  <a:gd name="T34" fmla="*/ 1071 w 2361"/>
                  <a:gd name="T35" fmla="*/ 96 h 1311"/>
                  <a:gd name="T36" fmla="*/ 1130 w 2361"/>
                  <a:gd name="T37" fmla="*/ 81 h 1311"/>
                  <a:gd name="T38" fmla="*/ 1240 w 2361"/>
                  <a:gd name="T39" fmla="*/ 4 h 1311"/>
                  <a:gd name="T40" fmla="*/ 1167 w 2361"/>
                  <a:gd name="T41" fmla="*/ 75 h 1311"/>
                  <a:gd name="T42" fmla="*/ 1258 w 2361"/>
                  <a:gd name="T43" fmla="*/ 48 h 1311"/>
                  <a:gd name="T44" fmla="*/ 1284 w 2361"/>
                  <a:gd name="T45" fmla="*/ 56 h 1311"/>
                  <a:gd name="T46" fmla="*/ 1397 w 2361"/>
                  <a:gd name="T47" fmla="*/ 37 h 1311"/>
                  <a:gd name="T48" fmla="*/ 1581 w 2361"/>
                  <a:gd name="T49" fmla="*/ 45 h 1311"/>
                  <a:gd name="T50" fmla="*/ 1654 w 2361"/>
                  <a:gd name="T51" fmla="*/ 67 h 1311"/>
                  <a:gd name="T52" fmla="*/ 1805 w 2361"/>
                  <a:gd name="T53" fmla="*/ 56 h 1311"/>
                  <a:gd name="T54" fmla="*/ 1927 w 2361"/>
                  <a:gd name="T55" fmla="*/ 126 h 1311"/>
                  <a:gd name="T56" fmla="*/ 2000 w 2361"/>
                  <a:gd name="T57" fmla="*/ 94 h 1311"/>
                  <a:gd name="T58" fmla="*/ 1984 w 2361"/>
                  <a:gd name="T59" fmla="*/ 175 h 1311"/>
                  <a:gd name="T60" fmla="*/ 2048 w 2361"/>
                  <a:gd name="T61" fmla="*/ 204 h 1311"/>
                  <a:gd name="T62" fmla="*/ 2180 w 2361"/>
                  <a:gd name="T63" fmla="*/ 90 h 1311"/>
                  <a:gd name="T64" fmla="*/ 2176 w 2361"/>
                  <a:gd name="T65" fmla="*/ 149 h 1311"/>
                  <a:gd name="T66" fmla="*/ 2143 w 2361"/>
                  <a:gd name="T67" fmla="*/ 392 h 1311"/>
                  <a:gd name="T68" fmla="*/ 2237 w 2361"/>
                  <a:gd name="T69" fmla="*/ 352 h 1311"/>
                  <a:gd name="T70" fmla="*/ 2183 w 2361"/>
                  <a:gd name="T71" fmla="*/ 451 h 1311"/>
                  <a:gd name="T72" fmla="*/ 2361 w 2361"/>
                  <a:gd name="T73" fmla="*/ 431 h 1311"/>
                  <a:gd name="T74" fmla="*/ 2029 w 2361"/>
                  <a:gd name="T75" fmla="*/ 893 h 1311"/>
                  <a:gd name="T76" fmla="*/ 1976 w 2361"/>
                  <a:gd name="T77" fmla="*/ 736 h 1311"/>
                  <a:gd name="T78" fmla="*/ 1881 w 2361"/>
                  <a:gd name="T79" fmla="*/ 713 h 1311"/>
                  <a:gd name="T80" fmla="*/ 1750 w 2361"/>
                  <a:gd name="T81" fmla="*/ 470 h 1311"/>
                  <a:gd name="T82" fmla="*/ 1530 w 2361"/>
                  <a:gd name="T83" fmla="*/ 330 h 1311"/>
                  <a:gd name="T84" fmla="*/ 1177 w 2361"/>
                  <a:gd name="T85" fmla="*/ 316 h 1311"/>
                  <a:gd name="T86" fmla="*/ 867 w 2361"/>
                  <a:gd name="T87" fmla="*/ 381 h 1311"/>
                  <a:gd name="T88" fmla="*/ 596 w 2361"/>
                  <a:gd name="T89" fmla="*/ 558 h 1311"/>
                  <a:gd name="T90" fmla="*/ 451 w 2361"/>
                  <a:gd name="T91" fmla="*/ 743 h 1311"/>
                  <a:gd name="T92" fmla="*/ 391 w 2361"/>
                  <a:gd name="T93" fmla="*/ 866 h 1311"/>
                  <a:gd name="T94" fmla="*/ 374 w 2361"/>
                  <a:gd name="T95" fmla="*/ 892 h 1311"/>
                  <a:gd name="T96" fmla="*/ 344 w 2361"/>
                  <a:gd name="T97" fmla="*/ 930 h 1311"/>
                  <a:gd name="T98" fmla="*/ 338 w 2361"/>
                  <a:gd name="T99" fmla="*/ 999 h 1311"/>
                  <a:gd name="T100" fmla="*/ 297 w 2361"/>
                  <a:gd name="T101" fmla="*/ 1055 h 1311"/>
                  <a:gd name="T102" fmla="*/ 299 w 2361"/>
                  <a:gd name="T103" fmla="*/ 1143 h 1311"/>
                  <a:gd name="T104" fmla="*/ 247 w 2361"/>
                  <a:gd name="T105" fmla="*/ 1201 h 1311"/>
                  <a:gd name="T106" fmla="*/ 231 w 2361"/>
                  <a:gd name="T107" fmla="*/ 1235 h 1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61" h="1311">
                    <a:moveTo>
                      <a:pt x="231" y="1235"/>
                    </a:moveTo>
                    <a:lnTo>
                      <a:pt x="183" y="1262"/>
                    </a:lnTo>
                    <a:lnTo>
                      <a:pt x="136" y="1286"/>
                    </a:lnTo>
                    <a:lnTo>
                      <a:pt x="7" y="1311"/>
                    </a:lnTo>
                    <a:lnTo>
                      <a:pt x="0" y="1216"/>
                    </a:lnTo>
                    <a:lnTo>
                      <a:pt x="15" y="1066"/>
                    </a:lnTo>
                    <a:lnTo>
                      <a:pt x="84" y="960"/>
                    </a:lnTo>
                    <a:lnTo>
                      <a:pt x="130" y="864"/>
                    </a:lnTo>
                    <a:lnTo>
                      <a:pt x="162" y="816"/>
                    </a:lnTo>
                    <a:lnTo>
                      <a:pt x="167" y="694"/>
                    </a:lnTo>
                    <a:lnTo>
                      <a:pt x="189" y="646"/>
                    </a:lnTo>
                    <a:lnTo>
                      <a:pt x="258" y="506"/>
                    </a:lnTo>
                    <a:lnTo>
                      <a:pt x="299" y="440"/>
                    </a:lnTo>
                    <a:lnTo>
                      <a:pt x="315" y="414"/>
                    </a:lnTo>
                    <a:lnTo>
                      <a:pt x="374" y="414"/>
                    </a:lnTo>
                    <a:lnTo>
                      <a:pt x="406" y="338"/>
                    </a:lnTo>
                    <a:lnTo>
                      <a:pt x="417" y="363"/>
                    </a:lnTo>
                    <a:lnTo>
                      <a:pt x="433" y="359"/>
                    </a:lnTo>
                    <a:lnTo>
                      <a:pt x="464" y="257"/>
                    </a:lnTo>
                    <a:lnTo>
                      <a:pt x="510" y="210"/>
                    </a:lnTo>
                    <a:lnTo>
                      <a:pt x="501" y="323"/>
                    </a:lnTo>
                    <a:lnTo>
                      <a:pt x="591" y="273"/>
                    </a:lnTo>
                    <a:lnTo>
                      <a:pt x="693" y="207"/>
                    </a:lnTo>
                    <a:lnTo>
                      <a:pt x="767" y="145"/>
                    </a:lnTo>
                    <a:lnTo>
                      <a:pt x="774" y="185"/>
                    </a:lnTo>
                    <a:lnTo>
                      <a:pt x="827" y="159"/>
                    </a:lnTo>
                    <a:lnTo>
                      <a:pt x="870" y="115"/>
                    </a:lnTo>
                    <a:lnTo>
                      <a:pt x="898" y="126"/>
                    </a:lnTo>
                    <a:lnTo>
                      <a:pt x="928" y="155"/>
                    </a:lnTo>
                    <a:lnTo>
                      <a:pt x="961" y="112"/>
                    </a:lnTo>
                    <a:lnTo>
                      <a:pt x="1035" y="52"/>
                    </a:lnTo>
                    <a:lnTo>
                      <a:pt x="1005" y="122"/>
                    </a:lnTo>
                    <a:lnTo>
                      <a:pt x="1031" y="96"/>
                    </a:lnTo>
                    <a:lnTo>
                      <a:pt x="1127" y="8"/>
                    </a:lnTo>
                    <a:lnTo>
                      <a:pt x="1073" y="61"/>
                    </a:lnTo>
                    <a:lnTo>
                      <a:pt x="1071" y="96"/>
                    </a:lnTo>
                    <a:lnTo>
                      <a:pt x="1105" y="85"/>
                    </a:lnTo>
                    <a:lnTo>
                      <a:pt x="1130" y="81"/>
                    </a:lnTo>
                    <a:lnTo>
                      <a:pt x="1180" y="42"/>
                    </a:lnTo>
                    <a:lnTo>
                      <a:pt x="1240" y="4"/>
                    </a:lnTo>
                    <a:lnTo>
                      <a:pt x="1175" y="56"/>
                    </a:lnTo>
                    <a:lnTo>
                      <a:pt x="1167" y="75"/>
                    </a:lnTo>
                    <a:lnTo>
                      <a:pt x="1186" y="74"/>
                    </a:lnTo>
                    <a:lnTo>
                      <a:pt x="1258" y="48"/>
                    </a:lnTo>
                    <a:lnTo>
                      <a:pt x="1318" y="0"/>
                    </a:lnTo>
                    <a:lnTo>
                      <a:pt x="1284" y="56"/>
                    </a:lnTo>
                    <a:lnTo>
                      <a:pt x="1328" y="48"/>
                    </a:lnTo>
                    <a:lnTo>
                      <a:pt x="1397" y="37"/>
                    </a:lnTo>
                    <a:lnTo>
                      <a:pt x="1535" y="41"/>
                    </a:lnTo>
                    <a:lnTo>
                      <a:pt x="1581" y="45"/>
                    </a:lnTo>
                    <a:lnTo>
                      <a:pt x="1619" y="53"/>
                    </a:lnTo>
                    <a:lnTo>
                      <a:pt x="1654" y="67"/>
                    </a:lnTo>
                    <a:lnTo>
                      <a:pt x="1691" y="81"/>
                    </a:lnTo>
                    <a:lnTo>
                      <a:pt x="1805" y="56"/>
                    </a:lnTo>
                    <a:lnTo>
                      <a:pt x="1875" y="89"/>
                    </a:lnTo>
                    <a:lnTo>
                      <a:pt x="1927" y="126"/>
                    </a:lnTo>
                    <a:lnTo>
                      <a:pt x="1952" y="123"/>
                    </a:lnTo>
                    <a:lnTo>
                      <a:pt x="2000" y="94"/>
                    </a:lnTo>
                    <a:lnTo>
                      <a:pt x="2017" y="137"/>
                    </a:lnTo>
                    <a:lnTo>
                      <a:pt x="1984" y="175"/>
                    </a:lnTo>
                    <a:lnTo>
                      <a:pt x="2026" y="207"/>
                    </a:lnTo>
                    <a:lnTo>
                      <a:pt x="2048" y="204"/>
                    </a:lnTo>
                    <a:lnTo>
                      <a:pt x="2139" y="144"/>
                    </a:lnTo>
                    <a:lnTo>
                      <a:pt x="2180" y="90"/>
                    </a:lnTo>
                    <a:lnTo>
                      <a:pt x="2213" y="8"/>
                    </a:lnTo>
                    <a:lnTo>
                      <a:pt x="2176" y="149"/>
                    </a:lnTo>
                    <a:lnTo>
                      <a:pt x="2067" y="277"/>
                    </a:lnTo>
                    <a:lnTo>
                      <a:pt x="2143" y="392"/>
                    </a:lnTo>
                    <a:lnTo>
                      <a:pt x="2154" y="370"/>
                    </a:lnTo>
                    <a:lnTo>
                      <a:pt x="2237" y="352"/>
                    </a:lnTo>
                    <a:lnTo>
                      <a:pt x="2255" y="368"/>
                    </a:lnTo>
                    <a:lnTo>
                      <a:pt x="2183" y="451"/>
                    </a:lnTo>
                    <a:lnTo>
                      <a:pt x="2234" y="484"/>
                    </a:lnTo>
                    <a:lnTo>
                      <a:pt x="2361" y="431"/>
                    </a:lnTo>
                    <a:lnTo>
                      <a:pt x="2079" y="912"/>
                    </a:lnTo>
                    <a:lnTo>
                      <a:pt x="2029" y="893"/>
                    </a:lnTo>
                    <a:lnTo>
                      <a:pt x="1976" y="844"/>
                    </a:lnTo>
                    <a:lnTo>
                      <a:pt x="1976" y="736"/>
                    </a:lnTo>
                    <a:lnTo>
                      <a:pt x="2006" y="714"/>
                    </a:lnTo>
                    <a:lnTo>
                      <a:pt x="1881" y="713"/>
                    </a:lnTo>
                    <a:lnTo>
                      <a:pt x="1881" y="586"/>
                    </a:lnTo>
                    <a:lnTo>
                      <a:pt x="1750" y="470"/>
                    </a:lnTo>
                    <a:lnTo>
                      <a:pt x="1639" y="388"/>
                    </a:lnTo>
                    <a:lnTo>
                      <a:pt x="1530" y="330"/>
                    </a:lnTo>
                    <a:lnTo>
                      <a:pt x="1331" y="316"/>
                    </a:lnTo>
                    <a:lnTo>
                      <a:pt x="1177" y="316"/>
                    </a:lnTo>
                    <a:lnTo>
                      <a:pt x="1015" y="337"/>
                    </a:lnTo>
                    <a:lnTo>
                      <a:pt x="867" y="381"/>
                    </a:lnTo>
                    <a:lnTo>
                      <a:pt x="727" y="460"/>
                    </a:lnTo>
                    <a:lnTo>
                      <a:pt x="596" y="558"/>
                    </a:lnTo>
                    <a:lnTo>
                      <a:pt x="531" y="611"/>
                    </a:lnTo>
                    <a:lnTo>
                      <a:pt x="451" y="743"/>
                    </a:lnTo>
                    <a:lnTo>
                      <a:pt x="429" y="807"/>
                    </a:lnTo>
                    <a:lnTo>
                      <a:pt x="391" y="866"/>
                    </a:lnTo>
                    <a:lnTo>
                      <a:pt x="376" y="866"/>
                    </a:lnTo>
                    <a:lnTo>
                      <a:pt x="374" y="892"/>
                    </a:lnTo>
                    <a:lnTo>
                      <a:pt x="354" y="930"/>
                    </a:lnTo>
                    <a:lnTo>
                      <a:pt x="344" y="930"/>
                    </a:lnTo>
                    <a:lnTo>
                      <a:pt x="345" y="963"/>
                    </a:lnTo>
                    <a:lnTo>
                      <a:pt x="338" y="999"/>
                    </a:lnTo>
                    <a:lnTo>
                      <a:pt x="316" y="1025"/>
                    </a:lnTo>
                    <a:lnTo>
                      <a:pt x="297" y="1055"/>
                    </a:lnTo>
                    <a:lnTo>
                      <a:pt x="257" y="1114"/>
                    </a:lnTo>
                    <a:lnTo>
                      <a:pt x="299" y="1143"/>
                    </a:lnTo>
                    <a:lnTo>
                      <a:pt x="268" y="1154"/>
                    </a:lnTo>
                    <a:lnTo>
                      <a:pt x="247" y="1201"/>
                    </a:lnTo>
                    <a:lnTo>
                      <a:pt x="269" y="1192"/>
                    </a:lnTo>
                    <a:lnTo>
                      <a:pt x="231" y="1235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237" name="Freeform 29"/>
              <p:cNvSpPr>
                <a:spLocks noChangeAspect="1"/>
              </p:cNvSpPr>
              <p:nvPr/>
            </p:nvSpPr>
            <p:spPr bwMode="auto">
              <a:xfrm>
                <a:off x="1367" y="3069"/>
                <a:ext cx="275" cy="128"/>
              </a:xfrm>
              <a:custGeom>
                <a:avLst/>
                <a:gdLst>
                  <a:gd name="T0" fmla="*/ 0 w 824"/>
                  <a:gd name="T1" fmla="*/ 285 h 383"/>
                  <a:gd name="T2" fmla="*/ 15 w 824"/>
                  <a:gd name="T3" fmla="*/ 240 h 383"/>
                  <a:gd name="T4" fmla="*/ 66 w 824"/>
                  <a:gd name="T5" fmla="*/ 196 h 383"/>
                  <a:gd name="T6" fmla="*/ 125 w 824"/>
                  <a:gd name="T7" fmla="*/ 152 h 383"/>
                  <a:gd name="T8" fmla="*/ 172 w 824"/>
                  <a:gd name="T9" fmla="*/ 123 h 383"/>
                  <a:gd name="T10" fmla="*/ 222 w 824"/>
                  <a:gd name="T11" fmla="*/ 100 h 383"/>
                  <a:gd name="T12" fmla="*/ 285 w 824"/>
                  <a:gd name="T13" fmla="*/ 76 h 383"/>
                  <a:gd name="T14" fmla="*/ 359 w 824"/>
                  <a:gd name="T15" fmla="*/ 58 h 383"/>
                  <a:gd name="T16" fmla="*/ 425 w 824"/>
                  <a:gd name="T17" fmla="*/ 40 h 383"/>
                  <a:gd name="T18" fmla="*/ 469 w 824"/>
                  <a:gd name="T19" fmla="*/ 26 h 383"/>
                  <a:gd name="T20" fmla="*/ 531 w 824"/>
                  <a:gd name="T21" fmla="*/ 7 h 383"/>
                  <a:gd name="T22" fmla="*/ 579 w 824"/>
                  <a:gd name="T23" fmla="*/ 0 h 383"/>
                  <a:gd name="T24" fmla="*/ 629 w 824"/>
                  <a:gd name="T25" fmla="*/ 0 h 383"/>
                  <a:gd name="T26" fmla="*/ 670 w 824"/>
                  <a:gd name="T27" fmla="*/ 26 h 383"/>
                  <a:gd name="T28" fmla="*/ 710 w 824"/>
                  <a:gd name="T29" fmla="*/ 58 h 383"/>
                  <a:gd name="T30" fmla="*/ 747 w 824"/>
                  <a:gd name="T31" fmla="*/ 97 h 383"/>
                  <a:gd name="T32" fmla="*/ 795 w 824"/>
                  <a:gd name="T33" fmla="*/ 126 h 383"/>
                  <a:gd name="T34" fmla="*/ 824 w 824"/>
                  <a:gd name="T35" fmla="*/ 148 h 383"/>
                  <a:gd name="T36" fmla="*/ 801 w 824"/>
                  <a:gd name="T37" fmla="*/ 182 h 383"/>
                  <a:gd name="T38" fmla="*/ 747 w 824"/>
                  <a:gd name="T39" fmla="*/ 156 h 383"/>
                  <a:gd name="T40" fmla="*/ 683 w 824"/>
                  <a:gd name="T41" fmla="*/ 123 h 383"/>
                  <a:gd name="T42" fmla="*/ 639 w 824"/>
                  <a:gd name="T43" fmla="*/ 104 h 383"/>
                  <a:gd name="T44" fmla="*/ 582 w 824"/>
                  <a:gd name="T45" fmla="*/ 83 h 383"/>
                  <a:gd name="T46" fmla="*/ 542 w 824"/>
                  <a:gd name="T47" fmla="*/ 81 h 383"/>
                  <a:gd name="T48" fmla="*/ 501 w 824"/>
                  <a:gd name="T49" fmla="*/ 83 h 383"/>
                  <a:gd name="T50" fmla="*/ 472 w 824"/>
                  <a:gd name="T51" fmla="*/ 96 h 383"/>
                  <a:gd name="T52" fmla="*/ 424 w 824"/>
                  <a:gd name="T53" fmla="*/ 123 h 383"/>
                  <a:gd name="T54" fmla="*/ 369 w 824"/>
                  <a:gd name="T55" fmla="*/ 152 h 383"/>
                  <a:gd name="T56" fmla="*/ 322 w 824"/>
                  <a:gd name="T57" fmla="*/ 178 h 383"/>
                  <a:gd name="T58" fmla="*/ 273 w 824"/>
                  <a:gd name="T59" fmla="*/ 205 h 383"/>
                  <a:gd name="T60" fmla="*/ 225 w 824"/>
                  <a:gd name="T61" fmla="*/ 237 h 383"/>
                  <a:gd name="T62" fmla="*/ 194 w 824"/>
                  <a:gd name="T63" fmla="*/ 263 h 383"/>
                  <a:gd name="T64" fmla="*/ 154 w 824"/>
                  <a:gd name="T65" fmla="*/ 287 h 383"/>
                  <a:gd name="T66" fmla="*/ 107 w 824"/>
                  <a:gd name="T67" fmla="*/ 320 h 383"/>
                  <a:gd name="T68" fmla="*/ 55 w 824"/>
                  <a:gd name="T69" fmla="*/ 353 h 383"/>
                  <a:gd name="T70" fmla="*/ 11 w 824"/>
                  <a:gd name="T71" fmla="*/ 383 h 383"/>
                  <a:gd name="T72" fmla="*/ 0 w 824"/>
                  <a:gd name="T73" fmla="*/ 372 h 383"/>
                  <a:gd name="T74" fmla="*/ 0 w 824"/>
                  <a:gd name="T75" fmla="*/ 335 h 383"/>
                  <a:gd name="T76" fmla="*/ 0 w 824"/>
                  <a:gd name="T77" fmla="*/ 285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24" h="383">
                    <a:moveTo>
                      <a:pt x="0" y="285"/>
                    </a:moveTo>
                    <a:lnTo>
                      <a:pt x="15" y="240"/>
                    </a:lnTo>
                    <a:lnTo>
                      <a:pt x="66" y="196"/>
                    </a:lnTo>
                    <a:lnTo>
                      <a:pt x="125" y="152"/>
                    </a:lnTo>
                    <a:lnTo>
                      <a:pt x="172" y="123"/>
                    </a:lnTo>
                    <a:lnTo>
                      <a:pt x="222" y="100"/>
                    </a:lnTo>
                    <a:lnTo>
                      <a:pt x="285" y="76"/>
                    </a:lnTo>
                    <a:lnTo>
                      <a:pt x="359" y="58"/>
                    </a:lnTo>
                    <a:lnTo>
                      <a:pt x="425" y="40"/>
                    </a:lnTo>
                    <a:lnTo>
                      <a:pt x="469" y="26"/>
                    </a:lnTo>
                    <a:lnTo>
                      <a:pt x="531" y="7"/>
                    </a:lnTo>
                    <a:lnTo>
                      <a:pt x="579" y="0"/>
                    </a:lnTo>
                    <a:lnTo>
                      <a:pt x="629" y="0"/>
                    </a:lnTo>
                    <a:lnTo>
                      <a:pt x="670" y="26"/>
                    </a:lnTo>
                    <a:lnTo>
                      <a:pt x="710" y="58"/>
                    </a:lnTo>
                    <a:lnTo>
                      <a:pt x="747" y="97"/>
                    </a:lnTo>
                    <a:lnTo>
                      <a:pt x="795" y="126"/>
                    </a:lnTo>
                    <a:lnTo>
                      <a:pt x="824" y="148"/>
                    </a:lnTo>
                    <a:lnTo>
                      <a:pt x="801" y="182"/>
                    </a:lnTo>
                    <a:lnTo>
                      <a:pt x="747" y="156"/>
                    </a:lnTo>
                    <a:lnTo>
                      <a:pt x="683" y="123"/>
                    </a:lnTo>
                    <a:lnTo>
                      <a:pt x="639" y="104"/>
                    </a:lnTo>
                    <a:lnTo>
                      <a:pt x="582" y="83"/>
                    </a:lnTo>
                    <a:lnTo>
                      <a:pt x="542" y="81"/>
                    </a:lnTo>
                    <a:lnTo>
                      <a:pt x="501" y="83"/>
                    </a:lnTo>
                    <a:lnTo>
                      <a:pt x="472" y="96"/>
                    </a:lnTo>
                    <a:lnTo>
                      <a:pt x="424" y="123"/>
                    </a:lnTo>
                    <a:lnTo>
                      <a:pt x="369" y="152"/>
                    </a:lnTo>
                    <a:lnTo>
                      <a:pt x="322" y="178"/>
                    </a:lnTo>
                    <a:lnTo>
                      <a:pt x="273" y="205"/>
                    </a:lnTo>
                    <a:lnTo>
                      <a:pt x="225" y="237"/>
                    </a:lnTo>
                    <a:lnTo>
                      <a:pt x="194" y="263"/>
                    </a:lnTo>
                    <a:lnTo>
                      <a:pt x="154" y="287"/>
                    </a:lnTo>
                    <a:lnTo>
                      <a:pt x="107" y="320"/>
                    </a:lnTo>
                    <a:lnTo>
                      <a:pt x="55" y="353"/>
                    </a:lnTo>
                    <a:lnTo>
                      <a:pt x="11" y="383"/>
                    </a:lnTo>
                    <a:lnTo>
                      <a:pt x="0" y="372"/>
                    </a:lnTo>
                    <a:lnTo>
                      <a:pt x="0" y="335"/>
                    </a:lnTo>
                    <a:lnTo>
                      <a:pt x="0" y="285"/>
                    </a:lnTo>
                    <a:close/>
                  </a:path>
                </a:pathLst>
              </a:cu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238" name="Freeform 30"/>
              <p:cNvSpPr>
                <a:spLocks noChangeAspect="1"/>
              </p:cNvSpPr>
              <p:nvPr/>
            </p:nvSpPr>
            <p:spPr bwMode="auto">
              <a:xfrm>
                <a:off x="1366" y="3100"/>
                <a:ext cx="123" cy="98"/>
              </a:xfrm>
              <a:custGeom>
                <a:avLst/>
                <a:gdLst>
                  <a:gd name="T0" fmla="*/ 369 w 369"/>
                  <a:gd name="T1" fmla="*/ 1 h 294"/>
                  <a:gd name="T2" fmla="*/ 336 w 369"/>
                  <a:gd name="T3" fmla="*/ 31 h 294"/>
                  <a:gd name="T4" fmla="*/ 298 w 369"/>
                  <a:gd name="T5" fmla="*/ 52 h 294"/>
                  <a:gd name="T6" fmla="*/ 249 w 369"/>
                  <a:gd name="T7" fmla="*/ 76 h 294"/>
                  <a:gd name="T8" fmla="*/ 190 w 369"/>
                  <a:gd name="T9" fmla="*/ 109 h 294"/>
                  <a:gd name="T10" fmla="*/ 153 w 369"/>
                  <a:gd name="T11" fmla="*/ 133 h 294"/>
                  <a:gd name="T12" fmla="*/ 128 w 369"/>
                  <a:gd name="T13" fmla="*/ 154 h 294"/>
                  <a:gd name="T14" fmla="*/ 116 w 369"/>
                  <a:gd name="T15" fmla="*/ 172 h 294"/>
                  <a:gd name="T16" fmla="*/ 116 w 369"/>
                  <a:gd name="T17" fmla="*/ 183 h 294"/>
                  <a:gd name="T18" fmla="*/ 128 w 369"/>
                  <a:gd name="T19" fmla="*/ 187 h 294"/>
                  <a:gd name="T20" fmla="*/ 140 w 369"/>
                  <a:gd name="T21" fmla="*/ 187 h 294"/>
                  <a:gd name="T22" fmla="*/ 156 w 369"/>
                  <a:gd name="T23" fmla="*/ 183 h 294"/>
                  <a:gd name="T24" fmla="*/ 175 w 369"/>
                  <a:gd name="T25" fmla="*/ 176 h 294"/>
                  <a:gd name="T26" fmla="*/ 199 w 369"/>
                  <a:gd name="T27" fmla="*/ 170 h 294"/>
                  <a:gd name="T28" fmla="*/ 188 w 369"/>
                  <a:gd name="T29" fmla="*/ 179 h 294"/>
                  <a:gd name="T30" fmla="*/ 167 w 369"/>
                  <a:gd name="T31" fmla="*/ 202 h 294"/>
                  <a:gd name="T32" fmla="*/ 149 w 369"/>
                  <a:gd name="T33" fmla="*/ 216 h 294"/>
                  <a:gd name="T34" fmla="*/ 123 w 369"/>
                  <a:gd name="T35" fmla="*/ 237 h 294"/>
                  <a:gd name="T36" fmla="*/ 99 w 369"/>
                  <a:gd name="T37" fmla="*/ 252 h 294"/>
                  <a:gd name="T38" fmla="*/ 70 w 369"/>
                  <a:gd name="T39" fmla="*/ 272 h 294"/>
                  <a:gd name="T40" fmla="*/ 45 w 369"/>
                  <a:gd name="T41" fmla="*/ 285 h 294"/>
                  <a:gd name="T42" fmla="*/ 21 w 369"/>
                  <a:gd name="T43" fmla="*/ 294 h 294"/>
                  <a:gd name="T44" fmla="*/ 0 w 369"/>
                  <a:gd name="T45" fmla="*/ 294 h 294"/>
                  <a:gd name="T46" fmla="*/ 4 w 369"/>
                  <a:gd name="T47" fmla="*/ 268 h 294"/>
                  <a:gd name="T48" fmla="*/ 8 w 369"/>
                  <a:gd name="T49" fmla="*/ 238 h 294"/>
                  <a:gd name="T50" fmla="*/ 18 w 369"/>
                  <a:gd name="T51" fmla="*/ 199 h 294"/>
                  <a:gd name="T52" fmla="*/ 29 w 369"/>
                  <a:gd name="T53" fmla="*/ 172 h 294"/>
                  <a:gd name="T54" fmla="*/ 40 w 369"/>
                  <a:gd name="T55" fmla="*/ 154 h 294"/>
                  <a:gd name="T56" fmla="*/ 62 w 369"/>
                  <a:gd name="T57" fmla="*/ 135 h 294"/>
                  <a:gd name="T58" fmla="*/ 89 w 369"/>
                  <a:gd name="T59" fmla="*/ 117 h 294"/>
                  <a:gd name="T60" fmla="*/ 123 w 369"/>
                  <a:gd name="T61" fmla="*/ 95 h 294"/>
                  <a:gd name="T62" fmla="*/ 153 w 369"/>
                  <a:gd name="T63" fmla="*/ 76 h 294"/>
                  <a:gd name="T64" fmla="*/ 186 w 369"/>
                  <a:gd name="T65" fmla="*/ 57 h 294"/>
                  <a:gd name="T66" fmla="*/ 218 w 369"/>
                  <a:gd name="T67" fmla="*/ 41 h 294"/>
                  <a:gd name="T68" fmla="*/ 245 w 369"/>
                  <a:gd name="T69" fmla="*/ 26 h 294"/>
                  <a:gd name="T70" fmla="*/ 266 w 369"/>
                  <a:gd name="T71" fmla="*/ 12 h 294"/>
                  <a:gd name="T72" fmla="*/ 280 w 369"/>
                  <a:gd name="T73" fmla="*/ 9 h 294"/>
                  <a:gd name="T74" fmla="*/ 298 w 369"/>
                  <a:gd name="T75" fmla="*/ 5 h 294"/>
                  <a:gd name="T76" fmla="*/ 320 w 369"/>
                  <a:gd name="T77" fmla="*/ 1 h 294"/>
                  <a:gd name="T78" fmla="*/ 342 w 369"/>
                  <a:gd name="T79" fmla="*/ 0 h 294"/>
                  <a:gd name="T80" fmla="*/ 369 w 369"/>
                  <a:gd name="T81" fmla="*/ 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69" h="294">
                    <a:moveTo>
                      <a:pt x="369" y="1"/>
                    </a:moveTo>
                    <a:lnTo>
                      <a:pt x="336" y="31"/>
                    </a:lnTo>
                    <a:lnTo>
                      <a:pt x="298" y="52"/>
                    </a:lnTo>
                    <a:lnTo>
                      <a:pt x="249" y="76"/>
                    </a:lnTo>
                    <a:lnTo>
                      <a:pt x="190" y="109"/>
                    </a:lnTo>
                    <a:lnTo>
                      <a:pt x="153" y="133"/>
                    </a:lnTo>
                    <a:lnTo>
                      <a:pt x="128" y="154"/>
                    </a:lnTo>
                    <a:lnTo>
                      <a:pt x="116" y="172"/>
                    </a:lnTo>
                    <a:lnTo>
                      <a:pt x="116" y="183"/>
                    </a:lnTo>
                    <a:lnTo>
                      <a:pt x="128" y="187"/>
                    </a:lnTo>
                    <a:lnTo>
                      <a:pt x="140" y="187"/>
                    </a:lnTo>
                    <a:lnTo>
                      <a:pt x="156" y="183"/>
                    </a:lnTo>
                    <a:lnTo>
                      <a:pt x="175" y="176"/>
                    </a:lnTo>
                    <a:lnTo>
                      <a:pt x="199" y="170"/>
                    </a:lnTo>
                    <a:lnTo>
                      <a:pt x="188" y="179"/>
                    </a:lnTo>
                    <a:lnTo>
                      <a:pt x="167" y="202"/>
                    </a:lnTo>
                    <a:lnTo>
                      <a:pt x="149" y="216"/>
                    </a:lnTo>
                    <a:lnTo>
                      <a:pt x="123" y="237"/>
                    </a:lnTo>
                    <a:lnTo>
                      <a:pt x="99" y="252"/>
                    </a:lnTo>
                    <a:lnTo>
                      <a:pt x="70" y="272"/>
                    </a:lnTo>
                    <a:lnTo>
                      <a:pt x="45" y="285"/>
                    </a:lnTo>
                    <a:lnTo>
                      <a:pt x="21" y="294"/>
                    </a:lnTo>
                    <a:lnTo>
                      <a:pt x="0" y="294"/>
                    </a:lnTo>
                    <a:lnTo>
                      <a:pt x="4" y="268"/>
                    </a:lnTo>
                    <a:lnTo>
                      <a:pt x="8" y="238"/>
                    </a:lnTo>
                    <a:lnTo>
                      <a:pt x="18" y="199"/>
                    </a:lnTo>
                    <a:lnTo>
                      <a:pt x="29" y="172"/>
                    </a:lnTo>
                    <a:lnTo>
                      <a:pt x="40" y="154"/>
                    </a:lnTo>
                    <a:lnTo>
                      <a:pt x="62" y="135"/>
                    </a:lnTo>
                    <a:lnTo>
                      <a:pt x="89" y="117"/>
                    </a:lnTo>
                    <a:lnTo>
                      <a:pt x="123" y="95"/>
                    </a:lnTo>
                    <a:lnTo>
                      <a:pt x="153" y="76"/>
                    </a:lnTo>
                    <a:lnTo>
                      <a:pt x="186" y="57"/>
                    </a:lnTo>
                    <a:lnTo>
                      <a:pt x="218" y="41"/>
                    </a:lnTo>
                    <a:lnTo>
                      <a:pt x="245" y="26"/>
                    </a:lnTo>
                    <a:lnTo>
                      <a:pt x="266" y="12"/>
                    </a:lnTo>
                    <a:lnTo>
                      <a:pt x="280" y="9"/>
                    </a:lnTo>
                    <a:lnTo>
                      <a:pt x="298" y="5"/>
                    </a:lnTo>
                    <a:lnTo>
                      <a:pt x="320" y="1"/>
                    </a:lnTo>
                    <a:lnTo>
                      <a:pt x="342" y="0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rgbClr val="6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70239" name="Group 31"/>
              <p:cNvGrpSpPr>
                <a:grpSpLocks noChangeAspect="1"/>
              </p:cNvGrpSpPr>
              <p:nvPr/>
            </p:nvGrpSpPr>
            <p:grpSpPr bwMode="auto">
              <a:xfrm>
                <a:off x="1167" y="3017"/>
                <a:ext cx="561" cy="374"/>
                <a:chOff x="1167" y="3017"/>
                <a:chExt cx="561" cy="374"/>
              </a:xfrm>
            </p:grpSpPr>
            <p:sp>
              <p:nvSpPr>
                <p:cNvPr id="2270240" name="Freeform 32"/>
                <p:cNvSpPr>
                  <a:spLocks noChangeAspect="1"/>
                </p:cNvSpPr>
                <p:nvPr/>
              </p:nvSpPr>
              <p:spPr bwMode="auto">
                <a:xfrm>
                  <a:off x="1167" y="3017"/>
                  <a:ext cx="499" cy="374"/>
                </a:xfrm>
                <a:custGeom>
                  <a:avLst/>
                  <a:gdLst>
                    <a:gd name="T0" fmla="*/ 23 w 1497"/>
                    <a:gd name="T1" fmla="*/ 1121 h 1121"/>
                    <a:gd name="T2" fmla="*/ 104 w 1497"/>
                    <a:gd name="T3" fmla="*/ 1110 h 1121"/>
                    <a:gd name="T4" fmla="*/ 188 w 1497"/>
                    <a:gd name="T5" fmla="*/ 1048 h 1121"/>
                    <a:gd name="T6" fmla="*/ 251 w 1497"/>
                    <a:gd name="T7" fmla="*/ 970 h 1121"/>
                    <a:gd name="T8" fmla="*/ 321 w 1497"/>
                    <a:gd name="T9" fmla="*/ 879 h 1121"/>
                    <a:gd name="T10" fmla="*/ 368 w 1497"/>
                    <a:gd name="T11" fmla="*/ 788 h 1121"/>
                    <a:gd name="T12" fmla="*/ 418 w 1497"/>
                    <a:gd name="T13" fmla="*/ 678 h 1121"/>
                    <a:gd name="T14" fmla="*/ 448 w 1497"/>
                    <a:gd name="T15" fmla="*/ 604 h 1121"/>
                    <a:gd name="T16" fmla="*/ 510 w 1497"/>
                    <a:gd name="T17" fmla="*/ 532 h 1121"/>
                    <a:gd name="T18" fmla="*/ 555 w 1497"/>
                    <a:gd name="T19" fmla="*/ 465 h 1121"/>
                    <a:gd name="T20" fmla="*/ 591 w 1497"/>
                    <a:gd name="T21" fmla="*/ 392 h 1121"/>
                    <a:gd name="T22" fmla="*/ 639 w 1497"/>
                    <a:gd name="T23" fmla="*/ 318 h 1121"/>
                    <a:gd name="T24" fmla="*/ 738 w 1497"/>
                    <a:gd name="T25" fmla="*/ 238 h 1121"/>
                    <a:gd name="T26" fmla="*/ 837 w 1497"/>
                    <a:gd name="T27" fmla="*/ 166 h 1121"/>
                    <a:gd name="T28" fmla="*/ 955 w 1497"/>
                    <a:gd name="T29" fmla="*/ 118 h 1121"/>
                    <a:gd name="T30" fmla="*/ 1077 w 1497"/>
                    <a:gd name="T31" fmla="*/ 85 h 1121"/>
                    <a:gd name="T32" fmla="*/ 1174 w 1497"/>
                    <a:gd name="T33" fmla="*/ 77 h 1121"/>
                    <a:gd name="T34" fmla="*/ 1270 w 1497"/>
                    <a:gd name="T35" fmla="*/ 100 h 1121"/>
                    <a:gd name="T36" fmla="*/ 1369 w 1497"/>
                    <a:gd name="T37" fmla="*/ 140 h 1121"/>
                    <a:gd name="T38" fmla="*/ 1443 w 1497"/>
                    <a:gd name="T39" fmla="*/ 173 h 1121"/>
                    <a:gd name="T40" fmla="*/ 1497 w 1497"/>
                    <a:gd name="T41" fmla="*/ 216 h 1121"/>
                    <a:gd name="T42" fmla="*/ 1497 w 1497"/>
                    <a:gd name="T43" fmla="*/ 181 h 1121"/>
                    <a:gd name="T44" fmla="*/ 1454 w 1497"/>
                    <a:gd name="T45" fmla="*/ 140 h 1121"/>
                    <a:gd name="T46" fmla="*/ 1321 w 1497"/>
                    <a:gd name="T47" fmla="*/ 85 h 1121"/>
                    <a:gd name="T48" fmla="*/ 1259 w 1497"/>
                    <a:gd name="T49" fmla="*/ 48 h 1121"/>
                    <a:gd name="T50" fmla="*/ 1273 w 1497"/>
                    <a:gd name="T51" fmla="*/ 37 h 1121"/>
                    <a:gd name="T52" fmla="*/ 1358 w 1497"/>
                    <a:gd name="T53" fmla="*/ 48 h 1121"/>
                    <a:gd name="T54" fmla="*/ 1428 w 1497"/>
                    <a:gd name="T55" fmla="*/ 44 h 1121"/>
                    <a:gd name="T56" fmla="*/ 1458 w 1497"/>
                    <a:gd name="T57" fmla="*/ 59 h 1121"/>
                    <a:gd name="T58" fmla="*/ 1469 w 1497"/>
                    <a:gd name="T59" fmla="*/ 85 h 1121"/>
                    <a:gd name="T60" fmla="*/ 1450 w 1497"/>
                    <a:gd name="T61" fmla="*/ 37 h 1121"/>
                    <a:gd name="T62" fmla="*/ 1395 w 1497"/>
                    <a:gd name="T63" fmla="*/ 15 h 1121"/>
                    <a:gd name="T64" fmla="*/ 1321 w 1497"/>
                    <a:gd name="T65" fmla="*/ 4 h 1121"/>
                    <a:gd name="T66" fmla="*/ 1251 w 1497"/>
                    <a:gd name="T67" fmla="*/ 0 h 1121"/>
                    <a:gd name="T68" fmla="*/ 1181 w 1497"/>
                    <a:gd name="T69" fmla="*/ 26 h 1121"/>
                    <a:gd name="T70" fmla="*/ 1110 w 1497"/>
                    <a:gd name="T71" fmla="*/ 52 h 1121"/>
                    <a:gd name="T72" fmla="*/ 1029 w 1497"/>
                    <a:gd name="T73" fmla="*/ 70 h 1121"/>
                    <a:gd name="T74" fmla="*/ 926 w 1497"/>
                    <a:gd name="T75" fmla="*/ 103 h 1121"/>
                    <a:gd name="T76" fmla="*/ 859 w 1497"/>
                    <a:gd name="T77" fmla="*/ 125 h 1121"/>
                    <a:gd name="T78" fmla="*/ 778 w 1497"/>
                    <a:gd name="T79" fmla="*/ 155 h 1121"/>
                    <a:gd name="T80" fmla="*/ 720 w 1497"/>
                    <a:gd name="T81" fmla="*/ 213 h 1121"/>
                    <a:gd name="T82" fmla="*/ 636 w 1497"/>
                    <a:gd name="T83" fmla="*/ 285 h 1121"/>
                    <a:gd name="T84" fmla="*/ 566 w 1497"/>
                    <a:gd name="T85" fmla="*/ 359 h 1121"/>
                    <a:gd name="T86" fmla="*/ 507 w 1497"/>
                    <a:gd name="T87" fmla="*/ 440 h 1121"/>
                    <a:gd name="T88" fmla="*/ 444 w 1497"/>
                    <a:gd name="T89" fmla="*/ 535 h 1121"/>
                    <a:gd name="T90" fmla="*/ 400 w 1497"/>
                    <a:gd name="T91" fmla="*/ 608 h 1121"/>
                    <a:gd name="T92" fmla="*/ 362 w 1497"/>
                    <a:gd name="T93" fmla="*/ 685 h 1121"/>
                    <a:gd name="T94" fmla="*/ 314 w 1497"/>
                    <a:gd name="T95" fmla="*/ 777 h 1121"/>
                    <a:gd name="T96" fmla="*/ 284 w 1497"/>
                    <a:gd name="T97" fmla="*/ 850 h 1121"/>
                    <a:gd name="T98" fmla="*/ 251 w 1497"/>
                    <a:gd name="T99" fmla="*/ 909 h 1121"/>
                    <a:gd name="T100" fmla="*/ 192 w 1497"/>
                    <a:gd name="T101" fmla="*/ 948 h 1121"/>
                    <a:gd name="T102" fmla="*/ 141 w 1497"/>
                    <a:gd name="T103" fmla="*/ 1018 h 1121"/>
                    <a:gd name="T104" fmla="*/ 78 w 1497"/>
                    <a:gd name="T105" fmla="*/ 1051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497" h="1121">
                      <a:moveTo>
                        <a:pt x="0" y="1110"/>
                      </a:moveTo>
                      <a:lnTo>
                        <a:pt x="23" y="1121"/>
                      </a:lnTo>
                      <a:lnTo>
                        <a:pt x="63" y="1121"/>
                      </a:lnTo>
                      <a:lnTo>
                        <a:pt x="104" y="1110"/>
                      </a:lnTo>
                      <a:lnTo>
                        <a:pt x="148" y="1077"/>
                      </a:lnTo>
                      <a:lnTo>
                        <a:pt x="188" y="1048"/>
                      </a:lnTo>
                      <a:lnTo>
                        <a:pt x="218" y="1011"/>
                      </a:lnTo>
                      <a:lnTo>
                        <a:pt x="251" y="970"/>
                      </a:lnTo>
                      <a:lnTo>
                        <a:pt x="284" y="927"/>
                      </a:lnTo>
                      <a:lnTo>
                        <a:pt x="321" y="879"/>
                      </a:lnTo>
                      <a:lnTo>
                        <a:pt x="347" y="840"/>
                      </a:lnTo>
                      <a:lnTo>
                        <a:pt x="368" y="788"/>
                      </a:lnTo>
                      <a:lnTo>
                        <a:pt x="400" y="722"/>
                      </a:lnTo>
                      <a:lnTo>
                        <a:pt x="418" y="678"/>
                      </a:lnTo>
                      <a:lnTo>
                        <a:pt x="433" y="634"/>
                      </a:lnTo>
                      <a:lnTo>
                        <a:pt x="448" y="604"/>
                      </a:lnTo>
                      <a:lnTo>
                        <a:pt x="481" y="575"/>
                      </a:lnTo>
                      <a:lnTo>
                        <a:pt x="510" y="532"/>
                      </a:lnTo>
                      <a:lnTo>
                        <a:pt x="532" y="502"/>
                      </a:lnTo>
                      <a:lnTo>
                        <a:pt x="555" y="465"/>
                      </a:lnTo>
                      <a:lnTo>
                        <a:pt x="573" y="429"/>
                      </a:lnTo>
                      <a:lnTo>
                        <a:pt x="591" y="392"/>
                      </a:lnTo>
                      <a:lnTo>
                        <a:pt x="614" y="351"/>
                      </a:lnTo>
                      <a:lnTo>
                        <a:pt x="639" y="318"/>
                      </a:lnTo>
                      <a:lnTo>
                        <a:pt x="684" y="279"/>
                      </a:lnTo>
                      <a:lnTo>
                        <a:pt x="738" y="238"/>
                      </a:lnTo>
                      <a:lnTo>
                        <a:pt x="786" y="199"/>
                      </a:lnTo>
                      <a:lnTo>
                        <a:pt x="837" y="166"/>
                      </a:lnTo>
                      <a:lnTo>
                        <a:pt x="885" y="140"/>
                      </a:lnTo>
                      <a:lnTo>
                        <a:pt x="955" y="118"/>
                      </a:lnTo>
                      <a:lnTo>
                        <a:pt x="1025" y="96"/>
                      </a:lnTo>
                      <a:lnTo>
                        <a:pt x="1077" y="85"/>
                      </a:lnTo>
                      <a:lnTo>
                        <a:pt x="1120" y="77"/>
                      </a:lnTo>
                      <a:lnTo>
                        <a:pt x="1174" y="77"/>
                      </a:lnTo>
                      <a:lnTo>
                        <a:pt x="1222" y="85"/>
                      </a:lnTo>
                      <a:lnTo>
                        <a:pt x="1270" y="100"/>
                      </a:lnTo>
                      <a:lnTo>
                        <a:pt x="1321" y="118"/>
                      </a:lnTo>
                      <a:lnTo>
                        <a:pt x="1369" y="140"/>
                      </a:lnTo>
                      <a:lnTo>
                        <a:pt x="1406" y="158"/>
                      </a:lnTo>
                      <a:lnTo>
                        <a:pt x="1443" y="173"/>
                      </a:lnTo>
                      <a:lnTo>
                        <a:pt x="1472" y="192"/>
                      </a:lnTo>
                      <a:lnTo>
                        <a:pt x="1497" y="216"/>
                      </a:lnTo>
                      <a:lnTo>
                        <a:pt x="1497" y="195"/>
                      </a:lnTo>
                      <a:lnTo>
                        <a:pt x="1497" y="181"/>
                      </a:lnTo>
                      <a:lnTo>
                        <a:pt x="1497" y="166"/>
                      </a:lnTo>
                      <a:lnTo>
                        <a:pt x="1454" y="140"/>
                      </a:lnTo>
                      <a:lnTo>
                        <a:pt x="1373" y="107"/>
                      </a:lnTo>
                      <a:lnTo>
                        <a:pt x="1321" y="85"/>
                      </a:lnTo>
                      <a:lnTo>
                        <a:pt x="1281" y="63"/>
                      </a:lnTo>
                      <a:lnTo>
                        <a:pt x="1259" y="48"/>
                      </a:lnTo>
                      <a:lnTo>
                        <a:pt x="1244" y="37"/>
                      </a:lnTo>
                      <a:lnTo>
                        <a:pt x="1273" y="37"/>
                      </a:lnTo>
                      <a:lnTo>
                        <a:pt x="1310" y="44"/>
                      </a:lnTo>
                      <a:lnTo>
                        <a:pt x="1358" y="48"/>
                      </a:lnTo>
                      <a:lnTo>
                        <a:pt x="1388" y="48"/>
                      </a:lnTo>
                      <a:lnTo>
                        <a:pt x="1428" y="44"/>
                      </a:lnTo>
                      <a:lnTo>
                        <a:pt x="1439" y="44"/>
                      </a:lnTo>
                      <a:lnTo>
                        <a:pt x="1458" y="59"/>
                      </a:lnTo>
                      <a:lnTo>
                        <a:pt x="1461" y="66"/>
                      </a:lnTo>
                      <a:lnTo>
                        <a:pt x="1469" y="85"/>
                      </a:lnTo>
                      <a:lnTo>
                        <a:pt x="1472" y="59"/>
                      </a:lnTo>
                      <a:lnTo>
                        <a:pt x="1450" y="37"/>
                      </a:lnTo>
                      <a:lnTo>
                        <a:pt x="1424" y="26"/>
                      </a:lnTo>
                      <a:lnTo>
                        <a:pt x="1395" y="15"/>
                      </a:lnTo>
                      <a:lnTo>
                        <a:pt x="1358" y="7"/>
                      </a:lnTo>
                      <a:lnTo>
                        <a:pt x="1321" y="4"/>
                      </a:lnTo>
                      <a:lnTo>
                        <a:pt x="1288" y="0"/>
                      </a:lnTo>
                      <a:lnTo>
                        <a:pt x="1251" y="0"/>
                      </a:lnTo>
                      <a:lnTo>
                        <a:pt x="1218" y="7"/>
                      </a:lnTo>
                      <a:lnTo>
                        <a:pt x="1181" y="26"/>
                      </a:lnTo>
                      <a:lnTo>
                        <a:pt x="1152" y="37"/>
                      </a:lnTo>
                      <a:lnTo>
                        <a:pt x="1110" y="52"/>
                      </a:lnTo>
                      <a:lnTo>
                        <a:pt x="1073" y="59"/>
                      </a:lnTo>
                      <a:lnTo>
                        <a:pt x="1029" y="70"/>
                      </a:lnTo>
                      <a:lnTo>
                        <a:pt x="985" y="85"/>
                      </a:lnTo>
                      <a:lnTo>
                        <a:pt x="926" y="103"/>
                      </a:lnTo>
                      <a:lnTo>
                        <a:pt x="889" y="114"/>
                      </a:lnTo>
                      <a:lnTo>
                        <a:pt x="859" y="125"/>
                      </a:lnTo>
                      <a:lnTo>
                        <a:pt x="815" y="140"/>
                      </a:lnTo>
                      <a:lnTo>
                        <a:pt x="778" y="155"/>
                      </a:lnTo>
                      <a:lnTo>
                        <a:pt x="745" y="184"/>
                      </a:lnTo>
                      <a:lnTo>
                        <a:pt x="720" y="213"/>
                      </a:lnTo>
                      <a:lnTo>
                        <a:pt x="676" y="242"/>
                      </a:lnTo>
                      <a:lnTo>
                        <a:pt x="636" y="285"/>
                      </a:lnTo>
                      <a:lnTo>
                        <a:pt x="591" y="322"/>
                      </a:lnTo>
                      <a:lnTo>
                        <a:pt x="566" y="359"/>
                      </a:lnTo>
                      <a:lnTo>
                        <a:pt x="532" y="403"/>
                      </a:lnTo>
                      <a:lnTo>
                        <a:pt x="507" y="440"/>
                      </a:lnTo>
                      <a:lnTo>
                        <a:pt x="473" y="484"/>
                      </a:lnTo>
                      <a:lnTo>
                        <a:pt x="444" y="535"/>
                      </a:lnTo>
                      <a:lnTo>
                        <a:pt x="418" y="578"/>
                      </a:lnTo>
                      <a:lnTo>
                        <a:pt x="400" y="608"/>
                      </a:lnTo>
                      <a:lnTo>
                        <a:pt x="375" y="652"/>
                      </a:lnTo>
                      <a:lnTo>
                        <a:pt x="362" y="685"/>
                      </a:lnTo>
                      <a:lnTo>
                        <a:pt x="340" y="733"/>
                      </a:lnTo>
                      <a:lnTo>
                        <a:pt x="314" y="777"/>
                      </a:lnTo>
                      <a:lnTo>
                        <a:pt x="295" y="822"/>
                      </a:lnTo>
                      <a:lnTo>
                        <a:pt x="284" y="850"/>
                      </a:lnTo>
                      <a:lnTo>
                        <a:pt x="270" y="879"/>
                      </a:lnTo>
                      <a:lnTo>
                        <a:pt x="251" y="909"/>
                      </a:lnTo>
                      <a:lnTo>
                        <a:pt x="225" y="927"/>
                      </a:lnTo>
                      <a:lnTo>
                        <a:pt x="192" y="948"/>
                      </a:lnTo>
                      <a:lnTo>
                        <a:pt x="163" y="989"/>
                      </a:lnTo>
                      <a:lnTo>
                        <a:pt x="141" y="1018"/>
                      </a:lnTo>
                      <a:lnTo>
                        <a:pt x="111" y="1033"/>
                      </a:lnTo>
                      <a:lnTo>
                        <a:pt x="78" y="1051"/>
                      </a:lnTo>
                      <a:lnTo>
                        <a:pt x="0" y="1110"/>
                      </a:lnTo>
                      <a:close/>
                    </a:path>
                  </a:pathLst>
                </a:custGeom>
                <a:solidFill>
                  <a:srgbClr val="201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241" name="Freeform 33"/>
                <p:cNvSpPr>
                  <a:spLocks noChangeAspect="1"/>
                </p:cNvSpPr>
                <p:nvPr/>
              </p:nvSpPr>
              <p:spPr bwMode="auto">
                <a:xfrm>
                  <a:off x="1484" y="3058"/>
                  <a:ext cx="244" cy="103"/>
                </a:xfrm>
                <a:custGeom>
                  <a:avLst/>
                  <a:gdLst>
                    <a:gd name="T0" fmla="*/ 466 w 731"/>
                    <a:gd name="T1" fmla="*/ 184 h 310"/>
                    <a:gd name="T2" fmla="*/ 595 w 731"/>
                    <a:gd name="T3" fmla="*/ 251 h 310"/>
                    <a:gd name="T4" fmla="*/ 637 w 731"/>
                    <a:gd name="T5" fmla="*/ 287 h 310"/>
                    <a:gd name="T6" fmla="*/ 689 w 731"/>
                    <a:gd name="T7" fmla="*/ 310 h 310"/>
                    <a:gd name="T8" fmla="*/ 731 w 731"/>
                    <a:gd name="T9" fmla="*/ 310 h 310"/>
                    <a:gd name="T10" fmla="*/ 665 w 731"/>
                    <a:gd name="T11" fmla="*/ 276 h 310"/>
                    <a:gd name="T12" fmla="*/ 526 w 731"/>
                    <a:gd name="T13" fmla="*/ 192 h 310"/>
                    <a:gd name="T14" fmla="*/ 481 w 731"/>
                    <a:gd name="T15" fmla="*/ 161 h 310"/>
                    <a:gd name="T16" fmla="*/ 438 w 731"/>
                    <a:gd name="T17" fmla="*/ 133 h 310"/>
                    <a:gd name="T18" fmla="*/ 406 w 731"/>
                    <a:gd name="T19" fmla="*/ 104 h 310"/>
                    <a:gd name="T20" fmla="*/ 379 w 731"/>
                    <a:gd name="T21" fmla="*/ 76 h 310"/>
                    <a:gd name="T22" fmla="*/ 344 w 731"/>
                    <a:gd name="T23" fmla="*/ 44 h 310"/>
                    <a:gd name="T24" fmla="*/ 326 w 731"/>
                    <a:gd name="T25" fmla="*/ 36 h 310"/>
                    <a:gd name="T26" fmla="*/ 280 w 731"/>
                    <a:gd name="T27" fmla="*/ 12 h 310"/>
                    <a:gd name="T28" fmla="*/ 235 w 731"/>
                    <a:gd name="T29" fmla="*/ 0 h 310"/>
                    <a:gd name="T30" fmla="*/ 189 w 731"/>
                    <a:gd name="T31" fmla="*/ 3 h 310"/>
                    <a:gd name="T32" fmla="*/ 130 w 731"/>
                    <a:gd name="T33" fmla="*/ 24 h 310"/>
                    <a:gd name="T34" fmla="*/ 102 w 731"/>
                    <a:gd name="T35" fmla="*/ 28 h 310"/>
                    <a:gd name="T36" fmla="*/ 55 w 731"/>
                    <a:gd name="T37" fmla="*/ 52 h 310"/>
                    <a:gd name="T38" fmla="*/ 0 w 731"/>
                    <a:gd name="T39" fmla="*/ 91 h 310"/>
                    <a:gd name="T40" fmla="*/ 37 w 731"/>
                    <a:gd name="T41" fmla="*/ 91 h 310"/>
                    <a:gd name="T42" fmla="*/ 98 w 731"/>
                    <a:gd name="T43" fmla="*/ 76 h 310"/>
                    <a:gd name="T44" fmla="*/ 159 w 731"/>
                    <a:gd name="T45" fmla="*/ 57 h 310"/>
                    <a:gd name="T46" fmla="*/ 198 w 731"/>
                    <a:gd name="T47" fmla="*/ 44 h 310"/>
                    <a:gd name="T48" fmla="*/ 232 w 731"/>
                    <a:gd name="T49" fmla="*/ 39 h 310"/>
                    <a:gd name="T50" fmla="*/ 284 w 731"/>
                    <a:gd name="T51" fmla="*/ 44 h 310"/>
                    <a:gd name="T52" fmla="*/ 352 w 731"/>
                    <a:gd name="T53" fmla="*/ 93 h 310"/>
                    <a:gd name="T54" fmla="*/ 428 w 731"/>
                    <a:gd name="T55" fmla="*/ 161 h 310"/>
                    <a:gd name="T56" fmla="*/ 466 w 731"/>
                    <a:gd name="T57" fmla="*/ 184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31" h="310">
                      <a:moveTo>
                        <a:pt x="466" y="184"/>
                      </a:moveTo>
                      <a:lnTo>
                        <a:pt x="595" y="251"/>
                      </a:lnTo>
                      <a:lnTo>
                        <a:pt x="637" y="287"/>
                      </a:lnTo>
                      <a:lnTo>
                        <a:pt x="689" y="310"/>
                      </a:lnTo>
                      <a:lnTo>
                        <a:pt x="731" y="310"/>
                      </a:lnTo>
                      <a:lnTo>
                        <a:pt x="665" y="276"/>
                      </a:lnTo>
                      <a:lnTo>
                        <a:pt x="526" y="192"/>
                      </a:lnTo>
                      <a:lnTo>
                        <a:pt x="481" y="161"/>
                      </a:lnTo>
                      <a:lnTo>
                        <a:pt x="438" y="133"/>
                      </a:lnTo>
                      <a:lnTo>
                        <a:pt x="406" y="104"/>
                      </a:lnTo>
                      <a:lnTo>
                        <a:pt x="379" y="76"/>
                      </a:lnTo>
                      <a:lnTo>
                        <a:pt x="344" y="44"/>
                      </a:lnTo>
                      <a:lnTo>
                        <a:pt x="326" y="36"/>
                      </a:lnTo>
                      <a:lnTo>
                        <a:pt x="280" y="12"/>
                      </a:lnTo>
                      <a:lnTo>
                        <a:pt x="235" y="0"/>
                      </a:lnTo>
                      <a:lnTo>
                        <a:pt x="189" y="3"/>
                      </a:lnTo>
                      <a:lnTo>
                        <a:pt x="130" y="24"/>
                      </a:lnTo>
                      <a:lnTo>
                        <a:pt x="102" y="28"/>
                      </a:lnTo>
                      <a:lnTo>
                        <a:pt x="55" y="52"/>
                      </a:lnTo>
                      <a:lnTo>
                        <a:pt x="0" y="91"/>
                      </a:lnTo>
                      <a:lnTo>
                        <a:pt x="37" y="91"/>
                      </a:lnTo>
                      <a:lnTo>
                        <a:pt x="98" y="76"/>
                      </a:lnTo>
                      <a:lnTo>
                        <a:pt x="159" y="57"/>
                      </a:lnTo>
                      <a:lnTo>
                        <a:pt x="198" y="44"/>
                      </a:lnTo>
                      <a:lnTo>
                        <a:pt x="232" y="39"/>
                      </a:lnTo>
                      <a:lnTo>
                        <a:pt x="284" y="44"/>
                      </a:lnTo>
                      <a:lnTo>
                        <a:pt x="352" y="93"/>
                      </a:lnTo>
                      <a:lnTo>
                        <a:pt x="428" y="161"/>
                      </a:lnTo>
                      <a:lnTo>
                        <a:pt x="466" y="184"/>
                      </a:lnTo>
                      <a:close/>
                    </a:path>
                  </a:pathLst>
                </a:custGeom>
                <a:solidFill>
                  <a:srgbClr val="2311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0242" name="Group 34"/>
              <p:cNvGrpSpPr>
                <a:grpSpLocks noChangeAspect="1"/>
              </p:cNvGrpSpPr>
              <p:nvPr/>
            </p:nvGrpSpPr>
            <p:grpSpPr bwMode="auto">
              <a:xfrm>
                <a:off x="1160" y="3094"/>
                <a:ext cx="569" cy="411"/>
                <a:chOff x="1160" y="3094"/>
                <a:chExt cx="569" cy="411"/>
              </a:xfrm>
            </p:grpSpPr>
            <p:grpSp>
              <p:nvGrpSpPr>
                <p:cNvPr id="2270243" name="Group 35"/>
                <p:cNvGrpSpPr>
                  <a:grpSpLocks noChangeAspect="1"/>
                </p:cNvGrpSpPr>
                <p:nvPr/>
              </p:nvGrpSpPr>
              <p:grpSpPr bwMode="auto">
                <a:xfrm>
                  <a:off x="1160" y="3094"/>
                  <a:ext cx="569" cy="411"/>
                  <a:chOff x="1160" y="3094"/>
                  <a:chExt cx="569" cy="411"/>
                </a:xfrm>
              </p:grpSpPr>
              <p:sp>
                <p:nvSpPr>
                  <p:cNvPr id="2270244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1160" y="3094"/>
                    <a:ext cx="569" cy="411"/>
                  </a:xfrm>
                  <a:custGeom>
                    <a:avLst/>
                    <a:gdLst>
                      <a:gd name="T0" fmla="*/ 11 w 1706"/>
                      <a:gd name="T1" fmla="*/ 1143 h 1232"/>
                      <a:gd name="T2" fmla="*/ 0 w 1706"/>
                      <a:gd name="T3" fmla="*/ 1191 h 1232"/>
                      <a:gd name="T4" fmla="*/ 29 w 1706"/>
                      <a:gd name="T5" fmla="*/ 1224 h 1232"/>
                      <a:gd name="T6" fmla="*/ 76 w 1706"/>
                      <a:gd name="T7" fmla="*/ 1232 h 1232"/>
                      <a:gd name="T8" fmla="*/ 124 w 1706"/>
                      <a:gd name="T9" fmla="*/ 1191 h 1232"/>
                      <a:gd name="T10" fmla="*/ 228 w 1706"/>
                      <a:gd name="T11" fmla="*/ 1092 h 1232"/>
                      <a:gd name="T12" fmla="*/ 335 w 1706"/>
                      <a:gd name="T13" fmla="*/ 949 h 1232"/>
                      <a:gd name="T14" fmla="*/ 418 w 1706"/>
                      <a:gd name="T15" fmla="*/ 847 h 1232"/>
                      <a:gd name="T16" fmla="*/ 461 w 1706"/>
                      <a:gd name="T17" fmla="*/ 799 h 1232"/>
                      <a:gd name="T18" fmla="*/ 513 w 1706"/>
                      <a:gd name="T19" fmla="*/ 796 h 1232"/>
                      <a:gd name="T20" fmla="*/ 553 w 1706"/>
                      <a:gd name="T21" fmla="*/ 810 h 1232"/>
                      <a:gd name="T22" fmla="*/ 561 w 1706"/>
                      <a:gd name="T23" fmla="*/ 770 h 1232"/>
                      <a:gd name="T24" fmla="*/ 572 w 1706"/>
                      <a:gd name="T25" fmla="*/ 737 h 1232"/>
                      <a:gd name="T26" fmla="*/ 601 w 1706"/>
                      <a:gd name="T27" fmla="*/ 707 h 1232"/>
                      <a:gd name="T28" fmla="*/ 634 w 1706"/>
                      <a:gd name="T29" fmla="*/ 686 h 1232"/>
                      <a:gd name="T30" fmla="*/ 642 w 1706"/>
                      <a:gd name="T31" fmla="*/ 664 h 1232"/>
                      <a:gd name="T32" fmla="*/ 660 w 1706"/>
                      <a:gd name="T33" fmla="*/ 660 h 1232"/>
                      <a:gd name="T34" fmla="*/ 693 w 1706"/>
                      <a:gd name="T35" fmla="*/ 683 h 1232"/>
                      <a:gd name="T36" fmla="*/ 749 w 1706"/>
                      <a:gd name="T37" fmla="*/ 697 h 1232"/>
                      <a:gd name="T38" fmla="*/ 810 w 1706"/>
                      <a:gd name="T39" fmla="*/ 697 h 1232"/>
                      <a:gd name="T40" fmla="*/ 898 w 1706"/>
                      <a:gd name="T41" fmla="*/ 697 h 1232"/>
                      <a:gd name="T42" fmla="*/ 976 w 1706"/>
                      <a:gd name="T43" fmla="*/ 686 h 1232"/>
                      <a:gd name="T44" fmla="*/ 1072 w 1706"/>
                      <a:gd name="T45" fmla="*/ 664 h 1232"/>
                      <a:gd name="T46" fmla="*/ 1152 w 1706"/>
                      <a:gd name="T47" fmla="*/ 649 h 1232"/>
                      <a:gd name="T48" fmla="*/ 1229 w 1706"/>
                      <a:gd name="T49" fmla="*/ 635 h 1232"/>
                      <a:gd name="T50" fmla="*/ 1290 w 1706"/>
                      <a:gd name="T51" fmla="*/ 613 h 1232"/>
                      <a:gd name="T52" fmla="*/ 1357 w 1706"/>
                      <a:gd name="T53" fmla="*/ 583 h 1232"/>
                      <a:gd name="T54" fmla="*/ 1427 w 1706"/>
                      <a:gd name="T55" fmla="*/ 539 h 1232"/>
                      <a:gd name="T56" fmla="*/ 1493 w 1706"/>
                      <a:gd name="T57" fmla="*/ 487 h 1232"/>
                      <a:gd name="T58" fmla="*/ 1566 w 1706"/>
                      <a:gd name="T59" fmla="*/ 432 h 1232"/>
                      <a:gd name="T60" fmla="*/ 1632 w 1706"/>
                      <a:gd name="T61" fmla="*/ 362 h 1232"/>
                      <a:gd name="T62" fmla="*/ 1654 w 1706"/>
                      <a:gd name="T63" fmla="*/ 323 h 1232"/>
                      <a:gd name="T64" fmla="*/ 1706 w 1706"/>
                      <a:gd name="T65" fmla="*/ 319 h 1232"/>
                      <a:gd name="T66" fmla="*/ 1665 w 1706"/>
                      <a:gd name="T67" fmla="*/ 261 h 1232"/>
                      <a:gd name="T68" fmla="*/ 1588 w 1706"/>
                      <a:gd name="T69" fmla="*/ 202 h 1232"/>
                      <a:gd name="T70" fmla="*/ 1507 w 1706"/>
                      <a:gd name="T71" fmla="*/ 140 h 1232"/>
                      <a:gd name="T72" fmla="*/ 1408 w 1706"/>
                      <a:gd name="T73" fmla="*/ 92 h 1232"/>
                      <a:gd name="T74" fmla="*/ 1324 w 1706"/>
                      <a:gd name="T75" fmla="*/ 48 h 1232"/>
                      <a:gd name="T76" fmla="*/ 1255 w 1706"/>
                      <a:gd name="T77" fmla="*/ 18 h 1232"/>
                      <a:gd name="T78" fmla="*/ 1170 w 1706"/>
                      <a:gd name="T79" fmla="*/ 0 h 1232"/>
                      <a:gd name="T80" fmla="*/ 1097 w 1706"/>
                      <a:gd name="T81" fmla="*/ 14 h 1232"/>
                      <a:gd name="T82" fmla="*/ 1039 w 1706"/>
                      <a:gd name="T83" fmla="*/ 48 h 1232"/>
                      <a:gd name="T84" fmla="*/ 976 w 1706"/>
                      <a:gd name="T85" fmla="*/ 84 h 1232"/>
                      <a:gd name="T86" fmla="*/ 906 w 1706"/>
                      <a:gd name="T87" fmla="*/ 118 h 1232"/>
                      <a:gd name="T88" fmla="*/ 847 w 1706"/>
                      <a:gd name="T89" fmla="*/ 162 h 1232"/>
                      <a:gd name="T90" fmla="*/ 784 w 1706"/>
                      <a:gd name="T91" fmla="*/ 210 h 1232"/>
                      <a:gd name="T92" fmla="*/ 730 w 1706"/>
                      <a:gd name="T93" fmla="*/ 250 h 1232"/>
                      <a:gd name="T94" fmla="*/ 682 w 1706"/>
                      <a:gd name="T95" fmla="*/ 283 h 1232"/>
                      <a:gd name="T96" fmla="*/ 642 w 1706"/>
                      <a:gd name="T97" fmla="*/ 302 h 1232"/>
                      <a:gd name="T98" fmla="*/ 612 w 1706"/>
                      <a:gd name="T99" fmla="*/ 373 h 1232"/>
                      <a:gd name="T100" fmla="*/ 575 w 1706"/>
                      <a:gd name="T101" fmla="*/ 473 h 1232"/>
                      <a:gd name="T102" fmla="*/ 527 w 1706"/>
                      <a:gd name="T103" fmla="*/ 561 h 1232"/>
                      <a:gd name="T104" fmla="*/ 472 w 1706"/>
                      <a:gd name="T105" fmla="*/ 638 h 1232"/>
                      <a:gd name="T106" fmla="*/ 407 w 1706"/>
                      <a:gd name="T107" fmla="*/ 714 h 1232"/>
                      <a:gd name="T108" fmla="*/ 346 w 1706"/>
                      <a:gd name="T109" fmla="*/ 803 h 1232"/>
                      <a:gd name="T110" fmla="*/ 312 w 1706"/>
                      <a:gd name="T111" fmla="*/ 866 h 1232"/>
                      <a:gd name="T112" fmla="*/ 272 w 1706"/>
                      <a:gd name="T113" fmla="*/ 921 h 1232"/>
                      <a:gd name="T114" fmla="*/ 191 w 1706"/>
                      <a:gd name="T115" fmla="*/ 997 h 1232"/>
                      <a:gd name="T116" fmla="*/ 29 w 1706"/>
                      <a:gd name="T117" fmla="*/ 1103 h 1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706" h="1232">
                        <a:moveTo>
                          <a:pt x="29" y="1103"/>
                        </a:moveTo>
                        <a:lnTo>
                          <a:pt x="11" y="1143"/>
                        </a:lnTo>
                        <a:lnTo>
                          <a:pt x="4" y="1165"/>
                        </a:lnTo>
                        <a:lnTo>
                          <a:pt x="0" y="1191"/>
                        </a:lnTo>
                        <a:lnTo>
                          <a:pt x="14" y="1217"/>
                        </a:lnTo>
                        <a:lnTo>
                          <a:pt x="29" y="1224"/>
                        </a:lnTo>
                        <a:lnTo>
                          <a:pt x="51" y="1232"/>
                        </a:lnTo>
                        <a:lnTo>
                          <a:pt x="76" y="1232"/>
                        </a:lnTo>
                        <a:lnTo>
                          <a:pt x="102" y="1213"/>
                        </a:lnTo>
                        <a:lnTo>
                          <a:pt x="124" y="1191"/>
                        </a:lnTo>
                        <a:lnTo>
                          <a:pt x="176" y="1147"/>
                        </a:lnTo>
                        <a:lnTo>
                          <a:pt x="228" y="1092"/>
                        </a:lnTo>
                        <a:lnTo>
                          <a:pt x="290" y="1015"/>
                        </a:lnTo>
                        <a:lnTo>
                          <a:pt x="335" y="949"/>
                        </a:lnTo>
                        <a:lnTo>
                          <a:pt x="382" y="891"/>
                        </a:lnTo>
                        <a:lnTo>
                          <a:pt x="418" y="847"/>
                        </a:lnTo>
                        <a:lnTo>
                          <a:pt x="446" y="818"/>
                        </a:lnTo>
                        <a:lnTo>
                          <a:pt x="461" y="799"/>
                        </a:lnTo>
                        <a:lnTo>
                          <a:pt x="479" y="792"/>
                        </a:lnTo>
                        <a:lnTo>
                          <a:pt x="513" y="796"/>
                        </a:lnTo>
                        <a:lnTo>
                          <a:pt x="527" y="799"/>
                        </a:lnTo>
                        <a:lnTo>
                          <a:pt x="553" y="810"/>
                        </a:lnTo>
                        <a:lnTo>
                          <a:pt x="561" y="799"/>
                        </a:lnTo>
                        <a:lnTo>
                          <a:pt x="561" y="770"/>
                        </a:lnTo>
                        <a:lnTo>
                          <a:pt x="561" y="751"/>
                        </a:lnTo>
                        <a:lnTo>
                          <a:pt x="572" y="737"/>
                        </a:lnTo>
                        <a:lnTo>
                          <a:pt x="583" y="722"/>
                        </a:lnTo>
                        <a:lnTo>
                          <a:pt x="601" y="707"/>
                        </a:lnTo>
                        <a:lnTo>
                          <a:pt x="620" y="697"/>
                        </a:lnTo>
                        <a:lnTo>
                          <a:pt x="634" y="686"/>
                        </a:lnTo>
                        <a:lnTo>
                          <a:pt x="638" y="679"/>
                        </a:lnTo>
                        <a:lnTo>
                          <a:pt x="642" y="664"/>
                        </a:lnTo>
                        <a:lnTo>
                          <a:pt x="645" y="657"/>
                        </a:lnTo>
                        <a:lnTo>
                          <a:pt x="660" y="660"/>
                        </a:lnTo>
                        <a:lnTo>
                          <a:pt x="671" y="671"/>
                        </a:lnTo>
                        <a:lnTo>
                          <a:pt x="693" y="683"/>
                        </a:lnTo>
                        <a:lnTo>
                          <a:pt x="715" y="690"/>
                        </a:lnTo>
                        <a:lnTo>
                          <a:pt x="749" y="697"/>
                        </a:lnTo>
                        <a:lnTo>
                          <a:pt x="769" y="697"/>
                        </a:lnTo>
                        <a:lnTo>
                          <a:pt x="810" y="697"/>
                        </a:lnTo>
                        <a:lnTo>
                          <a:pt x="854" y="697"/>
                        </a:lnTo>
                        <a:lnTo>
                          <a:pt x="898" y="697"/>
                        </a:lnTo>
                        <a:lnTo>
                          <a:pt x="932" y="694"/>
                        </a:lnTo>
                        <a:lnTo>
                          <a:pt x="976" y="686"/>
                        </a:lnTo>
                        <a:lnTo>
                          <a:pt x="1020" y="679"/>
                        </a:lnTo>
                        <a:lnTo>
                          <a:pt x="1072" y="664"/>
                        </a:lnTo>
                        <a:lnTo>
                          <a:pt x="1116" y="657"/>
                        </a:lnTo>
                        <a:lnTo>
                          <a:pt x="1152" y="649"/>
                        </a:lnTo>
                        <a:lnTo>
                          <a:pt x="1188" y="642"/>
                        </a:lnTo>
                        <a:lnTo>
                          <a:pt x="1229" y="635"/>
                        </a:lnTo>
                        <a:lnTo>
                          <a:pt x="1262" y="624"/>
                        </a:lnTo>
                        <a:lnTo>
                          <a:pt x="1290" y="613"/>
                        </a:lnTo>
                        <a:lnTo>
                          <a:pt x="1327" y="598"/>
                        </a:lnTo>
                        <a:lnTo>
                          <a:pt x="1357" y="583"/>
                        </a:lnTo>
                        <a:lnTo>
                          <a:pt x="1379" y="568"/>
                        </a:lnTo>
                        <a:lnTo>
                          <a:pt x="1427" y="539"/>
                        </a:lnTo>
                        <a:lnTo>
                          <a:pt x="1456" y="517"/>
                        </a:lnTo>
                        <a:lnTo>
                          <a:pt x="1493" y="487"/>
                        </a:lnTo>
                        <a:lnTo>
                          <a:pt x="1532" y="458"/>
                        </a:lnTo>
                        <a:lnTo>
                          <a:pt x="1566" y="432"/>
                        </a:lnTo>
                        <a:lnTo>
                          <a:pt x="1595" y="399"/>
                        </a:lnTo>
                        <a:lnTo>
                          <a:pt x="1632" y="362"/>
                        </a:lnTo>
                        <a:lnTo>
                          <a:pt x="1636" y="334"/>
                        </a:lnTo>
                        <a:lnTo>
                          <a:pt x="1654" y="323"/>
                        </a:lnTo>
                        <a:lnTo>
                          <a:pt x="1687" y="319"/>
                        </a:lnTo>
                        <a:lnTo>
                          <a:pt x="1706" y="319"/>
                        </a:lnTo>
                        <a:lnTo>
                          <a:pt x="1695" y="283"/>
                        </a:lnTo>
                        <a:lnTo>
                          <a:pt x="1665" y="261"/>
                        </a:lnTo>
                        <a:lnTo>
                          <a:pt x="1625" y="228"/>
                        </a:lnTo>
                        <a:lnTo>
                          <a:pt x="1588" y="202"/>
                        </a:lnTo>
                        <a:lnTo>
                          <a:pt x="1547" y="169"/>
                        </a:lnTo>
                        <a:lnTo>
                          <a:pt x="1507" y="140"/>
                        </a:lnTo>
                        <a:lnTo>
                          <a:pt x="1464" y="114"/>
                        </a:lnTo>
                        <a:lnTo>
                          <a:pt x="1408" y="92"/>
                        </a:lnTo>
                        <a:lnTo>
                          <a:pt x="1360" y="66"/>
                        </a:lnTo>
                        <a:lnTo>
                          <a:pt x="1324" y="48"/>
                        </a:lnTo>
                        <a:lnTo>
                          <a:pt x="1287" y="29"/>
                        </a:lnTo>
                        <a:lnTo>
                          <a:pt x="1255" y="18"/>
                        </a:lnTo>
                        <a:lnTo>
                          <a:pt x="1222" y="7"/>
                        </a:lnTo>
                        <a:lnTo>
                          <a:pt x="1170" y="0"/>
                        </a:lnTo>
                        <a:lnTo>
                          <a:pt x="1140" y="3"/>
                        </a:lnTo>
                        <a:lnTo>
                          <a:pt x="1097" y="14"/>
                        </a:lnTo>
                        <a:lnTo>
                          <a:pt x="1068" y="29"/>
                        </a:lnTo>
                        <a:lnTo>
                          <a:pt x="1039" y="48"/>
                        </a:lnTo>
                        <a:lnTo>
                          <a:pt x="1005" y="70"/>
                        </a:lnTo>
                        <a:lnTo>
                          <a:pt x="976" y="84"/>
                        </a:lnTo>
                        <a:lnTo>
                          <a:pt x="935" y="103"/>
                        </a:lnTo>
                        <a:lnTo>
                          <a:pt x="906" y="118"/>
                        </a:lnTo>
                        <a:lnTo>
                          <a:pt x="876" y="140"/>
                        </a:lnTo>
                        <a:lnTo>
                          <a:pt x="847" y="162"/>
                        </a:lnTo>
                        <a:lnTo>
                          <a:pt x="810" y="188"/>
                        </a:lnTo>
                        <a:lnTo>
                          <a:pt x="784" y="210"/>
                        </a:lnTo>
                        <a:lnTo>
                          <a:pt x="752" y="235"/>
                        </a:lnTo>
                        <a:lnTo>
                          <a:pt x="730" y="250"/>
                        </a:lnTo>
                        <a:lnTo>
                          <a:pt x="704" y="269"/>
                        </a:lnTo>
                        <a:lnTo>
                          <a:pt x="682" y="283"/>
                        </a:lnTo>
                        <a:lnTo>
                          <a:pt x="664" y="294"/>
                        </a:lnTo>
                        <a:lnTo>
                          <a:pt x="642" y="302"/>
                        </a:lnTo>
                        <a:lnTo>
                          <a:pt x="627" y="337"/>
                        </a:lnTo>
                        <a:lnTo>
                          <a:pt x="612" y="373"/>
                        </a:lnTo>
                        <a:lnTo>
                          <a:pt x="594" y="428"/>
                        </a:lnTo>
                        <a:lnTo>
                          <a:pt x="575" y="473"/>
                        </a:lnTo>
                        <a:lnTo>
                          <a:pt x="561" y="506"/>
                        </a:lnTo>
                        <a:lnTo>
                          <a:pt x="527" y="561"/>
                        </a:lnTo>
                        <a:lnTo>
                          <a:pt x="502" y="601"/>
                        </a:lnTo>
                        <a:lnTo>
                          <a:pt x="472" y="638"/>
                        </a:lnTo>
                        <a:lnTo>
                          <a:pt x="439" y="675"/>
                        </a:lnTo>
                        <a:lnTo>
                          <a:pt x="407" y="714"/>
                        </a:lnTo>
                        <a:lnTo>
                          <a:pt x="375" y="759"/>
                        </a:lnTo>
                        <a:lnTo>
                          <a:pt x="346" y="803"/>
                        </a:lnTo>
                        <a:lnTo>
                          <a:pt x="327" y="840"/>
                        </a:lnTo>
                        <a:lnTo>
                          <a:pt x="312" y="866"/>
                        </a:lnTo>
                        <a:lnTo>
                          <a:pt x="294" y="895"/>
                        </a:lnTo>
                        <a:lnTo>
                          <a:pt x="272" y="921"/>
                        </a:lnTo>
                        <a:lnTo>
                          <a:pt x="242" y="953"/>
                        </a:lnTo>
                        <a:lnTo>
                          <a:pt x="191" y="997"/>
                        </a:lnTo>
                        <a:lnTo>
                          <a:pt x="128" y="1041"/>
                        </a:lnTo>
                        <a:lnTo>
                          <a:pt x="29" y="1103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270245" name="Group 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2" y="3114"/>
                    <a:ext cx="350" cy="200"/>
                    <a:chOff x="1372" y="3114"/>
                    <a:chExt cx="350" cy="200"/>
                  </a:xfrm>
                </p:grpSpPr>
                <p:grpSp>
                  <p:nvGrpSpPr>
                    <p:cNvPr id="2270246" name="Group 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372" y="3119"/>
                      <a:ext cx="350" cy="192"/>
                      <a:chOff x="1372" y="3119"/>
                      <a:chExt cx="350" cy="192"/>
                    </a:xfrm>
                  </p:grpSpPr>
                  <p:sp>
                    <p:nvSpPr>
                      <p:cNvPr id="2270247" name="Freeform 3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72" y="3119"/>
                        <a:ext cx="331" cy="192"/>
                      </a:xfrm>
                      <a:custGeom>
                        <a:avLst/>
                        <a:gdLst>
                          <a:gd name="T0" fmla="*/ 0 w 992"/>
                          <a:gd name="T1" fmla="*/ 494 h 575"/>
                          <a:gd name="T2" fmla="*/ 26 w 992"/>
                          <a:gd name="T3" fmla="*/ 410 h 575"/>
                          <a:gd name="T4" fmla="*/ 59 w 992"/>
                          <a:gd name="T5" fmla="*/ 322 h 575"/>
                          <a:gd name="T6" fmla="*/ 118 w 992"/>
                          <a:gd name="T7" fmla="*/ 249 h 575"/>
                          <a:gd name="T8" fmla="*/ 172 w 992"/>
                          <a:gd name="T9" fmla="*/ 190 h 575"/>
                          <a:gd name="T10" fmla="*/ 242 w 992"/>
                          <a:gd name="T11" fmla="*/ 125 h 575"/>
                          <a:gd name="T12" fmla="*/ 340 w 992"/>
                          <a:gd name="T13" fmla="*/ 62 h 575"/>
                          <a:gd name="T14" fmla="*/ 429 w 992"/>
                          <a:gd name="T15" fmla="*/ 18 h 575"/>
                          <a:gd name="T16" fmla="*/ 484 w 992"/>
                          <a:gd name="T17" fmla="*/ 7 h 575"/>
                          <a:gd name="T18" fmla="*/ 542 w 992"/>
                          <a:gd name="T19" fmla="*/ 0 h 575"/>
                          <a:gd name="T20" fmla="*/ 612 w 992"/>
                          <a:gd name="T21" fmla="*/ 11 h 575"/>
                          <a:gd name="T22" fmla="*/ 674 w 992"/>
                          <a:gd name="T23" fmla="*/ 33 h 575"/>
                          <a:gd name="T24" fmla="*/ 744 w 992"/>
                          <a:gd name="T25" fmla="*/ 66 h 575"/>
                          <a:gd name="T26" fmla="*/ 809 w 992"/>
                          <a:gd name="T27" fmla="*/ 103 h 575"/>
                          <a:gd name="T28" fmla="*/ 875 w 992"/>
                          <a:gd name="T29" fmla="*/ 150 h 575"/>
                          <a:gd name="T30" fmla="*/ 930 w 992"/>
                          <a:gd name="T31" fmla="*/ 190 h 575"/>
                          <a:gd name="T32" fmla="*/ 978 w 992"/>
                          <a:gd name="T33" fmla="*/ 220 h 575"/>
                          <a:gd name="T34" fmla="*/ 992 w 992"/>
                          <a:gd name="T35" fmla="*/ 245 h 575"/>
                          <a:gd name="T36" fmla="*/ 963 w 992"/>
                          <a:gd name="T37" fmla="*/ 285 h 575"/>
                          <a:gd name="T38" fmla="*/ 930 w 992"/>
                          <a:gd name="T39" fmla="*/ 314 h 575"/>
                          <a:gd name="T40" fmla="*/ 889 w 992"/>
                          <a:gd name="T41" fmla="*/ 347 h 575"/>
                          <a:gd name="T42" fmla="*/ 854 w 992"/>
                          <a:gd name="T43" fmla="*/ 381 h 575"/>
                          <a:gd name="T44" fmla="*/ 802 w 992"/>
                          <a:gd name="T45" fmla="*/ 414 h 575"/>
                          <a:gd name="T46" fmla="*/ 765 w 992"/>
                          <a:gd name="T47" fmla="*/ 435 h 575"/>
                          <a:gd name="T48" fmla="*/ 733 w 992"/>
                          <a:gd name="T49" fmla="*/ 453 h 575"/>
                          <a:gd name="T50" fmla="*/ 689 w 992"/>
                          <a:gd name="T51" fmla="*/ 475 h 575"/>
                          <a:gd name="T52" fmla="*/ 637 w 992"/>
                          <a:gd name="T53" fmla="*/ 501 h 575"/>
                          <a:gd name="T54" fmla="*/ 601 w 992"/>
                          <a:gd name="T55" fmla="*/ 512 h 575"/>
                          <a:gd name="T56" fmla="*/ 556 w 992"/>
                          <a:gd name="T57" fmla="*/ 527 h 575"/>
                          <a:gd name="T58" fmla="*/ 505 w 992"/>
                          <a:gd name="T59" fmla="*/ 538 h 575"/>
                          <a:gd name="T60" fmla="*/ 440 w 992"/>
                          <a:gd name="T61" fmla="*/ 552 h 575"/>
                          <a:gd name="T62" fmla="*/ 395 w 992"/>
                          <a:gd name="T63" fmla="*/ 556 h 575"/>
                          <a:gd name="T64" fmla="*/ 351 w 992"/>
                          <a:gd name="T65" fmla="*/ 567 h 575"/>
                          <a:gd name="T66" fmla="*/ 296 w 992"/>
                          <a:gd name="T67" fmla="*/ 571 h 575"/>
                          <a:gd name="T68" fmla="*/ 238 w 992"/>
                          <a:gd name="T69" fmla="*/ 575 h 575"/>
                          <a:gd name="T70" fmla="*/ 168 w 992"/>
                          <a:gd name="T71" fmla="*/ 567 h 575"/>
                          <a:gd name="T72" fmla="*/ 103 w 992"/>
                          <a:gd name="T73" fmla="*/ 560 h 575"/>
                          <a:gd name="T74" fmla="*/ 48 w 992"/>
                          <a:gd name="T75" fmla="*/ 552 h 575"/>
                          <a:gd name="T76" fmla="*/ 11 w 992"/>
                          <a:gd name="T77" fmla="*/ 538 h 575"/>
                          <a:gd name="T78" fmla="*/ 0 w 992"/>
                          <a:gd name="T79" fmla="*/ 494 h 5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992" h="575">
                            <a:moveTo>
                              <a:pt x="0" y="494"/>
                            </a:moveTo>
                            <a:lnTo>
                              <a:pt x="26" y="410"/>
                            </a:lnTo>
                            <a:lnTo>
                              <a:pt x="59" y="322"/>
                            </a:lnTo>
                            <a:lnTo>
                              <a:pt x="118" y="249"/>
                            </a:lnTo>
                            <a:lnTo>
                              <a:pt x="172" y="190"/>
                            </a:lnTo>
                            <a:lnTo>
                              <a:pt x="242" y="125"/>
                            </a:lnTo>
                            <a:lnTo>
                              <a:pt x="340" y="62"/>
                            </a:lnTo>
                            <a:lnTo>
                              <a:pt x="429" y="18"/>
                            </a:lnTo>
                            <a:lnTo>
                              <a:pt x="484" y="7"/>
                            </a:lnTo>
                            <a:lnTo>
                              <a:pt x="542" y="0"/>
                            </a:lnTo>
                            <a:lnTo>
                              <a:pt x="612" y="11"/>
                            </a:lnTo>
                            <a:lnTo>
                              <a:pt x="674" y="33"/>
                            </a:lnTo>
                            <a:lnTo>
                              <a:pt x="744" y="66"/>
                            </a:lnTo>
                            <a:lnTo>
                              <a:pt x="809" y="103"/>
                            </a:lnTo>
                            <a:lnTo>
                              <a:pt x="875" y="150"/>
                            </a:lnTo>
                            <a:lnTo>
                              <a:pt x="930" y="190"/>
                            </a:lnTo>
                            <a:lnTo>
                              <a:pt x="978" y="220"/>
                            </a:lnTo>
                            <a:lnTo>
                              <a:pt x="992" y="245"/>
                            </a:lnTo>
                            <a:lnTo>
                              <a:pt x="963" y="285"/>
                            </a:lnTo>
                            <a:lnTo>
                              <a:pt x="930" y="314"/>
                            </a:lnTo>
                            <a:lnTo>
                              <a:pt x="889" y="347"/>
                            </a:lnTo>
                            <a:lnTo>
                              <a:pt x="854" y="381"/>
                            </a:lnTo>
                            <a:lnTo>
                              <a:pt x="802" y="414"/>
                            </a:lnTo>
                            <a:lnTo>
                              <a:pt x="765" y="435"/>
                            </a:lnTo>
                            <a:lnTo>
                              <a:pt x="733" y="453"/>
                            </a:lnTo>
                            <a:lnTo>
                              <a:pt x="689" y="475"/>
                            </a:lnTo>
                            <a:lnTo>
                              <a:pt x="637" y="501"/>
                            </a:lnTo>
                            <a:lnTo>
                              <a:pt x="601" y="512"/>
                            </a:lnTo>
                            <a:lnTo>
                              <a:pt x="556" y="527"/>
                            </a:lnTo>
                            <a:lnTo>
                              <a:pt x="505" y="538"/>
                            </a:lnTo>
                            <a:lnTo>
                              <a:pt x="440" y="552"/>
                            </a:lnTo>
                            <a:lnTo>
                              <a:pt x="395" y="556"/>
                            </a:lnTo>
                            <a:lnTo>
                              <a:pt x="351" y="567"/>
                            </a:lnTo>
                            <a:lnTo>
                              <a:pt x="296" y="571"/>
                            </a:lnTo>
                            <a:lnTo>
                              <a:pt x="238" y="575"/>
                            </a:lnTo>
                            <a:lnTo>
                              <a:pt x="168" y="567"/>
                            </a:lnTo>
                            <a:lnTo>
                              <a:pt x="103" y="560"/>
                            </a:lnTo>
                            <a:lnTo>
                              <a:pt x="48" y="552"/>
                            </a:lnTo>
                            <a:lnTo>
                              <a:pt x="11" y="538"/>
                            </a:lnTo>
                            <a:lnTo>
                              <a:pt x="0" y="494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70248" name="Freeform 4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673" y="3186"/>
                        <a:ext cx="38" cy="42"/>
                      </a:xfrm>
                      <a:custGeom>
                        <a:avLst/>
                        <a:gdLst>
                          <a:gd name="T0" fmla="*/ 13 w 115"/>
                          <a:gd name="T1" fmla="*/ 0 h 126"/>
                          <a:gd name="T2" fmla="*/ 35 w 115"/>
                          <a:gd name="T3" fmla="*/ 11 h 126"/>
                          <a:gd name="T4" fmla="*/ 50 w 115"/>
                          <a:gd name="T5" fmla="*/ 19 h 126"/>
                          <a:gd name="T6" fmla="*/ 75 w 115"/>
                          <a:gd name="T7" fmla="*/ 32 h 126"/>
                          <a:gd name="T8" fmla="*/ 103 w 115"/>
                          <a:gd name="T9" fmla="*/ 44 h 126"/>
                          <a:gd name="T10" fmla="*/ 115 w 115"/>
                          <a:gd name="T11" fmla="*/ 52 h 126"/>
                          <a:gd name="T12" fmla="*/ 86 w 115"/>
                          <a:gd name="T13" fmla="*/ 65 h 126"/>
                          <a:gd name="T14" fmla="*/ 57 w 115"/>
                          <a:gd name="T15" fmla="*/ 80 h 126"/>
                          <a:gd name="T16" fmla="*/ 38 w 115"/>
                          <a:gd name="T17" fmla="*/ 95 h 126"/>
                          <a:gd name="T18" fmla="*/ 18 w 115"/>
                          <a:gd name="T19" fmla="*/ 111 h 126"/>
                          <a:gd name="T20" fmla="*/ 0 w 115"/>
                          <a:gd name="T21" fmla="*/ 126 h 126"/>
                          <a:gd name="T22" fmla="*/ 7 w 115"/>
                          <a:gd name="T23" fmla="*/ 112 h 126"/>
                          <a:gd name="T24" fmla="*/ 14 w 115"/>
                          <a:gd name="T25" fmla="*/ 101 h 126"/>
                          <a:gd name="T26" fmla="*/ 18 w 115"/>
                          <a:gd name="T27" fmla="*/ 86 h 126"/>
                          <a:gd name="T28" fmla="*/ 20 w 115"/>
                          <a:gd name="T29" fmla="*/ 63 h 126"/>
                          <a:gd name="T30" fmla="*/ 20 w 115"/>
                          <a:gd name="T31" fmla="*/ 44 h 126"/>
                          <a:gd name="T32" fmla="*/ 17 w 115"/>
                          <a:gd name="T33" fmla="*/ 16 h 126"/>
                          <a:gd name="T34" fmla="*/ 13 w 115"/>
                          <a:gd name="T35" fmla="*/ 0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115" h="126">
                            <a:moveTo>
                              <a:pt x="13" y="0"/>
                            </a:moveTo>
                            <a:lnTo>
                              <a:pt x="35" y="11"/>
                            </a:lnTo>
                            <a:lnTo>
                              <a:pt x="50" y="19"/>
                            </a:lnTo>
                            <a:lnTo>
                              <a:pt x="75" y="32"/>
                            </a:lnTo>
                            <a:lnTo>
                              <a:pt x="103" y="44"/>
                            </a:lnTo>
                            <a:lnTo>
                              <a:pt x="115" y="52"/>
                            </a:lnTo>
                            <a:lnTo>
                              <a:pt x="86" y="65"/>
                            </a:lnTo>
                            <a:lnTo>
                              <a:pt x="57" y="80"/>
                            </a:lnTo>
                            <a:lnTo>
                              <a:pt x="38" y="95"/>
                            </a:lnTo>
                            <a:lnTo>
                              <a:pt x="18" y="111"/>
                            </a:lnTo>
                            <a:lnTo>
                              <a:pt x="0" y="126"/>
                            </a:lnTo>
                            <a:lnTo>
                              <a:pt x="7" y="112"/>
                            </a:lnTo>
                            <a:lnTo>
                              <a:pt x="14" y="101"/>
                            </a:lnTo>
                            <a:lnTo>
                              <a:pt x="18" y="86"/>
                            </a:lnTo>
                            <a:lnTo>
                              <a:pt x="20" y="63"/>
                            </a:lnTo>
                            <a:lnTo>
                              <a:pt x="20" y="44"/>
                            </a:lnTo>
                            <a:lnTo>
                              <a:pt x="17" y="16"/>
                            </a:lnTo>
                            <a:lnTo>
                              <a:pt x="13" y="0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70249" name="Freeform 4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682" y="3192"/>
                        <a:ext cx="40" cy="28"/>
                      </a:xfrm>
                      <a:custGeom>
                        <a:avLst/>
                        <a:gdLst>
                          <a:gd name="T0" fmla="*/ 18 w 120"/>
                          <a:gd name="T1" fmla="*/ 15 h 83"/>
                          <a:gd name="T2" fmla="*/ 27 w 120"/>
                          <a:gd name="T3" fmla="*/ 5 h 83"/>
                          <a:gd name="T4" fmla="*/ 39 w 120"/>
                          <a:gd name="T5" fmla="*/ 0 h 83"/>
                          <a:gd name="T6" fmla="*/ 55 w 120"/>
                          <a:gd name="T7" fmla="*/ 0 h 83"/>
                          <a:gd name="T8" fmla="*/ 69 w 120"/>
                          <a:gd name="T9" fmla="*/ 4 h 83"/>
                          <a:gd name="T10" fmla="*/ 80 w 120"/>
                          <a:gd name="T11" fmla="*/ 8 h 83"/>
                          <a:gd name="T12" fmla="*/ 91 w 120"/>
                          <a:gd name="T13" fmla="*/ 8 h 83"/>
                          <a:gd name="T14" fmla="*/ 94 w 120"/>
                          <a:gd name="T15" fmla="*/ 8 h 83"/>
                          <a:gd name="T16" fmla="*/ 102 w 120"/>
                          <a:gd name="T17" fmla="*/ 9 h 83"/>
                          <a:gd name="T18" fmla="*/ 115 w 120"/>
                          <a:gd name="T19" fmla="*/ 19 h 83"/>
                          <a:gd name="T20" fmla="*/ 120 w 120"/>
                          <a:gd name="T21" fmla="*/ 29 h 83"/>
                          <a:gd name="T22" fmla="*/ 115 w 120"/>
                          <a:gd name="T23" fmla="*/ 36 h 83"/>
                          <a:gd name="T24" fmla="*/ 98 w 120"/>
                          <a:gd name="T25" fmla="*/ 43 h 83"/>
                          <a:gd name="T26" fmla="*/ 83 w 120"/>
                          <a:gd name="T27" fmla="*/ 46 h 83"/>
                          <a:gd name="T28" fmla="*/ 69 w 120"/>
                          <a:gd name="T29" fmla="*/ 53 h 83"/>
                          <a:gd name="T30" fmla="*/ 54 w 120"/>
                          <a:gd name="T31" fmla="*/ 61 h 83"/>
                          <a:gd name="T32" fmla="*/ 35 w 120"/>
                          <a:gd name="T33" fmla="*/ 67 h 83"/>
                          <a:gd name="T34" fmla="*/ 23 w 120"/>
                          <a:gd name="T35" fmla="*/ 75 h 83"/>
                          <a:gd name="T36" fmla="*/ 12 w 120"/>
                          <a:gd name="T37" fmla="*/ 82 h 83"/>
                          <a:gd name="T38" fmla="*/ 4 w 120"/>
                          <a:gd name="T39" fmla="*/ 83 h 83"/>
                          <a:gd name="T40" fmla="*/ 0 w 120"/>
                          <a:gd name="T41" fmla="*/ 75 h 83"/>
                          <a:gd name="T42" fmla="*/ 16 w 120"/>
                          <a:gd name="T43" fmla="*/ 63 h 83"/>
                          <a:gd name="T44" fmla="*/ 22 w 120"/>
                          <a:gd name="T45" fmla="*/ 51 h 83"/>
                          <a:gd name="T46" fmla="*/ 23 w 120"/>
                          <a:gd name="T47" fmla="*/ 40 h 83"/>
                          <a:gd name="T48" fmla="*/ 18 w 120"/>
                          <a:gd name="T49" fmla="*/ 15 h 8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</a:cxnLst>
                        <a:rect l="0" t="0" r="r" b="b"/>
                        <a:pathLst>
                          <a:path w="120" h="83">
                            <a:moveTo>
                              <a:pt x="18" y="15"/>
                            </a:moveTo>
                            <a:lnTo>
                              <a:pt x="27" y="5"/>
                            </a:lnTo>
                            <a:lnTo>
                              <a:pt x="39" y="0"/>
                            </a:lnTo>
                            <a:lnTo>
                              <a:pt x="55" y="0"/>
                            </a:lnTo>
                            <a:lnTo>
                              <a:pt x="69" y="4"/>
                            </a:lnTo>
                            <a:lnTo>
                              <a:pt x="80" y="8"/>
                            </a:lnTo>
                            <a:lnTo>
                              <a:pt x="91" y="8"/>
                            </a:lnTo>
                            <a:lnTo>
                              <a:pt x="94" y="8"/>
                            </a:lnTo>
                            <a:lnTo>
                              <a:pt x="102" y="9"/>
                            </a:lnTo>
                            <a:lnTo>
                              <a:pt x="115" y="19"/>
                            </a:lnTo>
                            <a:lnTo>
                              <a:pt x="120" y="29"/>
                            </a:lnTo>
                            <a:lnTo>
                              <a:pt x="115" y="36"/>
                            </a:lnTo>
                            <a:lnTo>
                              <a:pt x="98" y="43"/>
                            </a:lnTo>
                            <a:lnTo>
                              <a:pt x="83" y="46"/>
                            </a:lnTo>
                            <a:lnTo>
                              <a:pt x="69" y="53"/>
                            </a:lnTo>
                            <a:lnTo>
                              <a:pt x="54" y="61"/>
                            </a:lnTo>
                            <a:lnTo>
                              <a:pt x="35" y="67"/>
                            </a:lnTo>
                            <a:lnTo>
                              <a:pt x="23" y="75"/>
                            </a:lnTo>
                            <a:lnTo>
                              <a:pt x="12" y="82"/>
                            </a:lnTo>
                            <a:lnTo>
                              <a:pt x="4" y="83"/>
                            </a:lnTo>
                            <a:lnTo>
                              <a:pt x="0" y="75"/>
                            </a:lnTo>
                            <a:lnTo>
                              <a:pt x="16" y="63"/>
                            </a:lnTo>
                            <a:lnTo>
                              <a:pt x="22" y="51"/>
                            </a:lnTo>
                            <a:lnTo>
                              <a:pt x="23" y="40"/>
                            </a:lnTo>
                            <a:lnTo>
                              <a:pt x="18" y="15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70250" name="Group 4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12" y="3124"/>
                      <a:ext cx="252" cy="190"/>
                      <a:chOff x="1412" y="3124"/>
                      <a:chExt cx="252" cy="190"/>
                    </a:xfrm>
                  </p:grpSpPr>
                  <p:grpSp>
                    <p:nvGrpSpPr>
                      <p:cNvPr id="2270251" name="Group 4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412" y="3147"/>
                        <a:ext cx="170" cy="167"/>
                        <a:chOff x="1412" y="3147"/>
                        <a:chExt cx="170" cy="167"/>
                      </a:xfrm>
                    </p:grpSpPr>
                    <p:sp>
                      <p:nvSpPr>
                        <p:cNvPr id="2270252" name="Freeform 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412" y="3158"/>
                          <a:ext cx="151" cy="156"/>
                        </a:xfrm>
                        <a:custGeom>
                          <a:avLst/>
                          <a:gdLst>
                            <a:gd name="T0" fmla="*/ 21 w 451"/>
                            <a:gd name="T1" fmla="*/ 108 h 467"/>
                            <a:gd name="T2" fmla="*/ 5 w 451"/>
                            <a:gd name="T3" fmla="*/ 132 h 467"/>
                            <a:gd name="T4" fmla="*/ 0 w 451"/>
                            <a:gd name="T5" fmla="*/ 163 h 467"/>
                            <a:gd name="T6" fmla="*/ 0 w 451"/>
                            <a:gd name="T7" fmla="*/ 192 h 467"/>
                            <a:gd name="T8" fmla="*/ 3 w 451"/>
                            <a:gd name="T9" fmla="*/ 232 h 467"/>
                            <a:gd name="T10" fmla="*/ 12 w 451"/>
                            <a:gd name="T11" fmla="*/ 266 h 467"/>
                            <a:gd name="T12" fmla="*/ 23 w 451"/>
                            <a:gd name="T13" fmla="*/ 299 h 467"/>
                            <a:gd name="T14" fmla="*/ 38 w 451"/>
                            <a:gd name="T15" fmla="*/ 327 h 467"/>
                            <a:gd name="T16" fmla="*/ 62 w 451"/>
                            <a:gd name="T17" fmla="*/ 359 h 467"/>
                            <a:gd name="T18" fmla="*/ 86 w 451"/>
                            <a:gd name="T19" fmla="*/ 386 h 467"/>
                            <a:gd name="T20" fmla="*/ 114 w 451"/>
                            <a:gd name="T21" fmla="*/ 412 h 467"/>
                            <a:gd name="T22" fmla="*/ 138 w 451"/>
                            <a:gd name="T23" fmla="*/ 427 h 467"/>
                            <a:gd name="T24" fmla="*/ 167 w 451"/>
                            <a:gd name="T25" fmla="*/ 442 h 467"/>
                            <a:gd name="T26" fmla="*/ 204 w 451"/>
                            <a:gd name="T27" fmla="*/ 455 h 467"/>
                            <a:gd name="T28" fmla="*/ 237 w 451"/>
                            <a:gd name="T29" fmla="*/ 464 h 467"/>
                            <a:gd name="T30" fmla="*/ 267 w 451"/>
                            <a:gd name="T31" fmla="*/ 466 h 467"/>
                            <a:gd name="T32" fmla="*/ 295 w 451"/>
                            <a:gd name="T33" fmla="*/ 467 h 467"/>
                            <a:gd name="T34" fmla="*/ 325 w 451"/>
                            <a:gd name="T35" fmla="*/ 466 h 467"/>
                            <a:gd name="T36" fmla="*/ 353 w 451"/>
                            <a:gd name="T37" fmla="*/ 463 h 467"/>
                            <a:gd name="T38" fmla="*/ 451 w 451"/>
                            <a:gd name="T39" fmla="*/ 440 h 467"/>
                            <a:gd name="T40" fmla="*/ 381 w 451"/>
                            <a:gd name="T41" fmla="*/ 402 h 467"/>
                            <a:gd name="T42" fmla="*/ 293 w 451"/>
                            <a:gd name="T43" fmla="*/ 342 h 467"/>
                            <a:gd name="T44" fmla="*/ 230 w 451"/>
                            <a:gd name="T45" fmla="*/ 265 h 467"/>
                            <a:gd name="T46" fmla="*/ 156 w 451"/>
                            <a:gd name="T47" fmla="*/ 147 h 467"/>
                            <a:gd name="T48" fmla="*/ 138 w 451"/>
                            <a:gd name="T49" fmla="*/ 65 h 467"/>
                            <a:gd name="T50" fmla="*/ 137 w 451"/>
                            <a:gd name="T51" fmla="*/ 0 h 467"/>
                            <a:gd name="T52" fmla="*/ 21 w 451"/>
                            <a:gd name="T53" fmla="*/ 108 h 4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</a:cxnLst>
                          <a:rect l="0" t="0" r="r" b="b"/>
                          <a:pathLst>
                            <a:path w="451" h="467">
                              <a:moveTo>
                                <a:pt x="21" y="108"/>
                              </a:moveTo>
                              <a:lnTo>
                                <a:pt x="5" y="132"/>
                              </a:lnTo>
                              <a:lnTo>
                                <a:pt x="0" y="163"/>
                              </a:lnTo>
                              <a:lnTo>
                                <a:pt x="0" y="192"/>
                              </a:lnTo>
                              <a:lnTo>
                                <a:pt x="3" y="232"/>
                              </a:lnTo>
                              <a:lnTo>
                                <a:pt x="12" y="266"/>
                              </a:lnTo>
                              <a:lnTo>
                                <a:pt x="23" y="299"/>
                              </a:lnTo>
                              <a:lnTo>
                                <a:pt x="38" y="327"/>
                              </a:lnTo>
                              <a:lnTo>
                                <a:pt x="62" y="359"/>
                              </a:lnTo>
                              <a:lnTo>
                                <a:pt x="86" y="386"/>
                              </a:lnTo>
                              <a:lnTo>
                                <a:pt x="114" y="412"/>
                              </a:lnTo>
                              <a:lnTo>
                                <a:pt x="138" y="427"/>
                              </a:lnTo>
                              <a:lnTo>
                                <a:pt x="167" y="442"/>
                              </a:lnTo>
                              <a:lnTo>
                                <a:pt x="204" y="455"/>
                              </a:lnTo>
                              <a:lnTo>
                                <a:pt x="237" y="464"/>
                              </a:lnTo>
                              <a:lnTo>
                                <a:pt x="267" y="466"/>
                              </a:lnTo>
                              <a:lnTo>
                                <a:pt x="295" y="467"/>
                              </a:lnTo>
                              <a:lnTo>
                                <a:pt x="325" y="466"/>
                              </a:lnTo>
                              <a:lnTo>
                                <a:pt x="353" y="463"/>
                              </a:lnTo>
                              <a:lnTo>
                                <a:pt x="451" y="440"/>
                              </a:lnTo>
                              <a:lnTo>
                                <a:pt x="381" y="402"/>
                              </a:lnTo>
                              <a:lnTo>
                                <a:pt x="293" y="342"/>
                              </a:lnTo>
                              <a:lnTo>
                                <a:pt x="230" y="265"/>
                              </a:lnTo>
                              <a:lnTo>
                                <a:pt x="156" y="147"/>
                              </a:lnTo>
                              <a:lnTo>
                                <a:pt x="138" y="65"/>
                              </a:lnTo>
                              <a:lnTo>
                                <a:pt x="137" y="0"/>
                              </a:lnTo>
                              <a:lnTo>
                                <a:pt x="21" y="10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70253" name="Freeform 4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421" y="3153"/>
                          <a:ext cx="150" cy="156"/>
                        </a:xfrm>
                        <a:custGeom>
                          <a:avLst/>
                          <a:gdLst>
                            <a:gd name="T0" fmla="*/ 22 w 452"/>
                            <a:gd name="T1" fmla="*/ 108 h 467"/>
                            <a:gd name="T2" fmla="*/ 6 w 452"/>
                            <a:gd name="T3" fmla="*/ 132 h 467"/>
                            <a:gd name="T4" fmla="*/ 0 w 452"/>
                            <a:gd name="T5" fmla="*/ 163 h 467"/>
                            <a:gd name="T6" fmla="*/ 0 w 452"/>
                            <a:gd name="T7" fmla="*/ 192 h 467"/>
                            <a:gd name="T8" fmla="*/ 3 w 452"/>
                            <a:gd name="T9" fmla="*/ 232 h 467"/>
                            <a:gd name="T10" fmla="*/ 13 w 452"/>
                            <a:gd name="T11" fmla="*/ 266 h 467"/>
                            <a:gd name="T12" fmla="*/ 24 w 452"/>
                            <a:gd name="T13" fmla="*/ 299 h 467"/>
                            <a:gd name="T14" fmla="*/ 39 w 452"/>
                            <a:gd name="T15" fmla="*/ 327 h 467"/>
                            <a:gd name="T16" fmla="*/ 62 w 452"/>
                            <a:gd name="T17" fmla="*/ 359 h 467"/>
                            <a:gd name="T18" fmla="*/ 87 w 452"/>
                            <a:gd name="T19" fmla="*/ 386 h 467"/>
                            <a:gd name="T20" fmla="*/ 115 w 452"/>
                            <a:gd name="T21" fmla="*/ 412 h 467"/>
                            <a:gd name="T22" fmla="*/ 139 w 452"/>
                            <a:gd name="T23" fmla="*/ 427 h 467"/>
                            <a:gd name="T24" fmla="*/ 168 w 452"/>
                            <a:gd name="T25" fmla="*/ 442 h 467"/>
                            <a:gd name="T26" fmla="*/ 205 w 452"/>
                            <a:gd name="T27" fmla="*/ 455 h 467"/>
                            <a:gd name="T28" fmla="*/ 238 w 452"/>
                            <a:gd name="T29" fmla="*/ 464 h 467"/>
                            <a:gd name="T30" fmla="*/ 268 w 452"/>
                            <a:gd name="T31" fmla="*/ 466 h 467"/>
                            <a:gd name="T32" fmla="*/ 296 w 452"/>
                            <a:gd name="T33" fmla="*/ 467 h 467"/>
                            <a:gd name="T34" fmla="*/ 325 w 452"/>
                            <a:gd name="T35" fmla="*/ 466 h 467"/>
                            <a:gd name="T36" fmla="*/ 352 w 452"/>
                            <a:gd name="T37" fmla="*/ 463 h 467"/>
                            <a:gd name="T38" fmla="*/ 452 w 452"/>
                            <a:gd name="T39" fmla="*/ 440 h 467"/>
                            <a:gd name="T40" fmla="*/ 382 w 452"/>
                            <a:gd name="T41" fmla="*/ 402 h 467"/>
                            <a:gd name="T42" fmla="*/ 293 w 452"/>
                            <a:gd name="T43" fmla="*/ 342 h 467"/>
                            <a:gd name="T44" fmla="*/ 231 w 452"/>
                            <a:gd name="T45" fmla="*/ 265 h 467"/>
                            <a:gd name="T46" fmla="*/ 157 w 452"/>
                            <a:gd name="T47" fmla="*/ 148 h 467"/>
                            <a:gd name="T48" fmla="*/ 139 w 452"/>
                            <a:gd name="T49" fmla="*/ 65 h 467"/>
                            <a:gd name="T50" fmla="*/ 137 w 452"/>
                            <a:gd name="T51" fmla="*/ 0 h 467"/>
                            <a:gd name="T52" fmla="*/ 22 w 452"/>
                            <a:gd name="T53" fmla="*/ 108 h 4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</a:cxnLst>
                          <a:rect l="0" t="0" r="r" b="b"/>
                          <a:pathLst>
                            <a:path w="452" h="467">
                              <a:moveTo>
                                <a:pt x="22" y="108"/>
                              </a:moveTo>
                              <a:lnTo>
                                <a:pt x="6" y="132"/>
                              </a:lnTo>
                              <a:lnTo>
                                <a:pt x="0" y="163"/>
                              </a:lnTo>
                              <a:lnTo>
                                <a:pt x="0" y="192"/>
                              </a:lnTo>
                              <a:lnTo>
                                <a:pt x="3" y="232"/>
                              </a:lnTo>
                              <a:lnTo>
                                <a:pt x="13" y="266"/>
                              </a:lnTo>
                              <a:lnTo>
                                <a:pt x="24" y="299"/>
                              </a:lnTo>
                              <a:lnTo>
                                <a:pt x="39" y="327"/>
                              </a:lnTo>
                              <a:lnTo>
                                <a:pt x="62" y="359"/>
                              </a:lnTo>
                              <a:lnTo>
                                <a:pt x="87" y="386"/>
                              </a:lnTo>
                              <a:lnTo>
                                <a:pt x="115" y="412"/>
                              </a:lnTo>
                              <a:lnTo>
                                <a:pt x="139" y="427"/>
                              </a:lnTo>
                              <a:lnTo>
                                <a:pt x="168" y="442"/>
                              </a:lnTo>
                              <a:lnTo>
                                <a:pt x="205" y="455"/>
                              </a:lnTo>
                              <a:lnTo>
                                <a:pt x="238" y="464"/>
                              </a:lnTo>
                              <a:lnTo>
                                <a:pt x="268" y="466"/>
                              </a:lnTo>
                              <a:lnTo>
                                <a:pt x="296" y="467"/>
                              </a:lnTo>
                              <a:lnTo>
                                <a:pt x="325" y="466"/>
                              </a:lnTo>
                              <a:lnTo>
                                <a:pt x="352" y="463"/>
                              </a:lnTo>
                              <a:lnTo>
                                <a:pt x="452" y="440"/>
                              </a:lnTo>
                              <a:lnTo>
                                <a:pt x="382" y="402"/>
                              </a:lnTo>
                              <a:lnTo>
                                <a:pt x="293" y="342"/>
                              </a:lnTo>
                              <a:lnTo>
                                <a:pt x="231" y="265"/>
                              </a:lnTo>
                              <a:lnTo>
                                <a:pt x="157" y="148"/>
                              </a:lnTo>
                              <a:lnTo>
                                <a:pt x="139" y="65"/>
                              </a:lnTo>
                              <a:lnTo>
                                <a:pt x="137" y="0"/>
                              </a:lnTo>
                              <a:lnTo>
                                <a:pt x="22" y="10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70254" name="Freeform 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431" y="3147"/>
                          <a:ext cx="151" cy="156"/>
                        </a:xfrm>
                        <a:custGeom>
                          <a:avLst/>
                          <a:gdLst>
                            <a:gd name="T0" fmla="*/ 22 w 452"/>
                            <a:gd name="T1" fmla="*/ 108 h 468"/>
                            <a:gd name="T2" fmla="*/ 6 w 452"/>
                            <a:gd name="T3" fmla="*/ 133 h 468"/>
                            <a:gd name="T4" fmla="*/ 0 w 452"/>
                            <a:gd name="T5" fmla="*/ 165 h 468"/>
                            <a:gd name="T6" fmla="*/ 0 w 452"/>
                            <a:gd name="T7" fmla="*/ 193 h 468"/>
                            <a:gd name="T8" fmla="*/ 3 w 452"/>
                            <a:gd name="T9" fmla="*/ 232 h 468"/>
                            <a:gd name="T10" fmla="*/ 13 w 452"/>
                            <a:gd name="T11" fmla="*/ 267 h 468"/>
                            <a:gd name="T12" fmla="*/ 24 w 452"/>
                            <a:gd name="T13" fmla="*/ 300 h 468"/>
                            <a:gd name="T14" fmla="*/ 39 w 452"/>
                            <a:gd name="T15" fmla="*/ 328 h 468"/>
                            <a:gd name="T16" fmla="*/ 62 w 452"/>
                            <a:gd name="T17" fmla="*/ 360 h 468"/>
                            <a:gd name="T18" fmla="*/ 87 w 452"/>
                            <a:gd name="T19" fmla="*/ 387 h 468"/>
                            <a:gd name="T20" fmla="*/ 115 w 452"/>
                            <a:gd name="T21" fmla="*/ 413 h 468"/>
                            <a:gd name="T22" fmla="*/ 139 w 452"/>
                            <a:gd name="T23" fmla="*/ 428 h 468"/>
                            <a:gd name="T24" fmla="*/ 168 w 452"/>
                            <a:gd name="T25" fmla="*/ 442 h 468"/>
                            <a:gd name="T26" fmla="*/ 205 w 452"/>
                            <a:gd name="T27" fmla="*/ 456 h 468"/>
                            <a:gd name="T28" fmla="*/ 238 w 452"/>
                            <a:gd name="T29" fmla="*/ 465 h 468"/>
                            <a:gd name="T30" fmla="*/ 268 w 452"/>
                            <a:gd name="T31" fmla="*/ 467 h 468"/>
                            <a:gd name="T32" fmla="*/ 296 w 452"/>
                            <a:gd name="T33" fmla="*/ 468 h 468"/>
                            <a:gd name="T34" fmla="*/ 324 w 452"/>
                            <a:gd name="T35" fmla="*/ 467 h 468"/>
                            <a:gd name="T36" fmla="*/ 352 w 452"/>
                            <a:gd name="T37" fmla="*/ 463 h 468"/>
                            <a:gd name="T38" fmla="*/ 452 w 452"/>
                            <a:gd name="T39" fmla="*/ 441 h 468"/>
                            <a:gd name="T40" fmla="*/ 382 w 452"/>
                            <a:gd name="T41" fmla="*/ 403 h 468"/>
                            <a:gd name="T42" fmla="*/ 293 w 452"/>
                            <a:gd name="T43" fmla="*/ 343 h 468"/>
                            <a:gd name="T44" fmla="*/ 231 w 452"/>
                            <a:gd name="T45" fmla="*/ 266 h 468"/>
                            <a:gd name="T46" fmla="*/ 157 w 452"/>
                            <a:gd name="T47" fmla="*/ 149 h 468"/>
                            <a:gd name="T48" fmla="*/ 139 w 452"/>
                            <a:gd name="T49" fmla="*/ 65 h 468"/>
                            <a:gd name="T50" fmla="*/ 137 w 452"/>
                            <a:gd name="T51" fmla="*/ 0 h 468"/>
                            <a:gd name="T52" fmla="*/ 22 w 452"/>
                            <a:gd name="T53" fmla="*/ 108 h 4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</a:cxnLst>
                          <a:rect l="0" t="0" r="r" b="b"/>
                          <a:pathLst>
                            <a:path w="452" h="468">
                              <a:moveTo>
                                <a:pt x="22" y="108"/>
                              </a:moveTo>
                              <a:lnTo>
                                <a:pt x="6" y="133"/>
                              </a:lnTo>
                              <a:lnTo>
                                <a:pt x="0" y="165"/>
                              </a:lnTo>
                              <a:lnTo>
                                <a:pt x="0" y="193"/>
                              </a:lnTo>
                              <a:lnTo>
                                <a:pt x="3" y="232"/>
                              </a:lnTo>
                              <a:lnTo>
                                <a:pt x="13" y="267"/>
                              </a:lnTo>
                              <a:lnTo>
                                <a:pt x="24" y="300"/>
                              </a:lnTo>
                              <a:lnTo>
                                <a:pt x="39" y="328"/>
                              </a:lnTo>
                              <a:lnTo>
                                <a:pt x="62" y="360"/>
                              </a:lnTo>
                              <a:lnTo>
                                <a:pt x="87" y="387"/>
                              </a:lnTo>
                              <a:lnTo>
                                <a:pt x="115" y="413"/>
                              </a:lnTo>
                              <a:lnTo>
                                <a:pt x="139" y="428"/>
                              </a:lnTo>
                              <a:lnTo>
                                <a:pt x="168" y="442"/>
                              </a:lnTo>
                              <a:lnTo>
                                <a:pt x="205" y="456"/>
                              </a:lnTo>
                              <a:lnTo>
                                <a:pt x="238" y="465"/>
                              </a:lnTo>
                              <a:lnTo>
                                <a:pt x="268" y="467"/>
                              </a:lnTo>
                              <a:lnTo>
                                <a:pt x="296" y="468"/>
                              </a:lnTo>
                              <a:lnTo>
                                <a:pt x="324" y="467"/>
                              </a:lnTo>
                              <a:lnTo>
                                <a:pt x="352" y="463"/>
                              </a:lnTo>
                              <a:lnTo>
                                <a:pt x="452" y="441"/>
                              </a:lnTo>
                              <a:lnTo>
                                <a:pt x="382" y="403"/>
                              </a:lnTo>
                              <a:lnTo>
                                <a:pt x="293" y="343"/>
                              </a:lnTo>
                              <a:lnTo>
                                <a:pt x="231" y="266"/>
                              </a:lnTo>
                              <a:lnTo>
                                <a:pt x="157" y="149"/>
                              </a:lnTo>
                              <a:lnTo>
                                <a:pt x="139" y="65"/>
                              </a:lnTo>
                              <a:lnTo>
                                <a:pt x="137" y="0"/>
                              </a:lnTo>
                              <a:lnTo>
                                <a:pt x="22" y="10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70255" name="Group 4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570" y="3124"/>
                        <a:ext cx="94" cy="176"/>
                        <a:chOff x="1570" y="3124"/>
                        <a:chExt cx="94" cy="176"/>
                      </a:xfrm>
                    </p:grpSpPr>
                    <p:sp>
                      <p:nvSpPr>
                        <p:cNvPr id="2270256" name="Freeform 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91" y="3124"/>
                          <a:ext cx="73" cy="175"/>
                        </a:xfrm>
                        <a:custGeom>
                          <a:avLst/>
                          <a:gdLst>
                            <a:gd name="T0" fmla="*/ 75 w 220"/>
                            <a:gd name="T1" fmla="*/ 29 h 526"/>
                            <a:gd name="T2" fmla="*/ 130 w 220"/>
                            <a:gd name="T3" fmla="*/ 64 h 526"/>
                            <a:gd name="T4" fmla="*/ 163 w 220"/>
                            <a:gd name="T5" fmla="*/ 90 h 526"/>
                            <a:gd name="T6" fmla="*/ 180 w 220"/>
                            <a:gd name="T7" fmla="*/ 116 h 526"/>
                            <a:gd name="T8" fmla="*/ 192 w 220"/>
                            <a:gd name="T9" fmla="*/ 137 h 526"/>
                            <a:gd name="T10" fmla="*/ 203 w 220"/>
                            <a:gd name="T11" fmla="*/ 159 h 526"/>
                            <a:gd name="T12" fmla="*/ 210 w 220"/>
                            <a:gd name="T13" fmla="*/ 183 h 526"/>
                            <a:gd name="T14" fmla="*/ 216 w 220"/>
                            <a:gd name="T15" fmla="*/ 205 h 526"/>
                            <a:gd name="T16" fmla="*/ 220 w 220"/>
                            <a:gd name="T17" fmla="*/ 237 h 526"/>
                            <a:gd name="T18" fmla="*/ 220 w 220"/>
                            <a:gd name="T19" fmla="*/ 264 h 526"/>
                            <a:gd name="T20" fmla="*/ 216 w 220"/>
                            <a:gd name="T21" fmla="*/ 295 h 526"/>
                            <a:gd name="T22" fmla="*/ 212 w 220"/>
                            <a:gd name="T23" fmla="*/ 321 h 526"/>
                            <a:gd name="T24" fmla="*/ 200 w 220"/>
                            <a:gd name="T25" fmla="*/ 353 h 526"/>
                            <a:gd name="T26" fmla="*/ 192 w 220"/>
                            <a:gd name="T27" fmla="*/ 377 h 526"/>
                            <a:gd name="T28" fmla="*/ 174 w 220"/>
                            <a:gd name="T29" fmla="*/ 402 h 526"/>
                            <a:gd name="T30" fmla="*/ 157 w 220"/>
                            <a:gd name="T31" fmla="*/ 429 h 526"/>
                            <a:gd name="T32" fmla="*/ 115 w 220"/>
                            <a:gd name="T33" fmla="*/ 462 h 526"/>
                            <a:gd name="T34" fmla="*/ 4 w 220"/>
                            <a:gd name="T35" fmla="*/ 526 h 526"/>
                            <a:gd name="T36" fmla="*/ 32 w 220"/>
                            <a:gd name="T37" fmla="*/ 471 h 526"/>
                            <a:gd name="T38" fmla="*/ 72 w 220"/>
                            <a:gd name="T39" fmla="*/ 374 h 526"/>
                            <a:gd name="T40" fmla="*/ 98 w 220"/>
                            <a:gd name="T41" fmla="*/ 219 h 526"/>
                            <a:gd name="T42" fmla="*/ 80 w 220"/>
                            <a:gd name="T43" fmla="*/ 116 h 526"/>
                            <a:gd name="T44" fmla="*/ 10 w 220"/>
                            <a:gd name="T45" fmla="*/ 22 h 526"/>
                            <a:gd name="T46" fmla="*/ 0 w 220"/>
                            <a:gd name="T47" fmla="*/ 0 h 526"/>
                            <a:gd name="T48" fmla="*/ 75 w 220"/>
                            <a:gd name="T49" fmla="*/ 29 h 5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</a:cxnLst>
                          <a:rect l="0" t="0" r="r" b="b"/>
                          <a:pathLst>
                            <a:path w="220" h="526">
                              <a:moveTo>
                                <a:pt x="75" y="29"/>
                              </a:moveTo>
                              <a:lnTo>
                                <a:pt x="130" y="64"/>
                              </a:lnTo>
                              <a:lnTo>
                                <a:pt x="163" y="90"/>
                              </a:lnTo>
                              <a:lnTo>
                                <a:pt x="180" y="116"/>
                              </a:lnTo>
                              <a:lnTo>
                                <a:pt x="192" y="137"/>
                              </a:lnTo>
                              <a:lnTo>
                                <a:pt x="203" y="159"/>
                              </a:lnTo>
                              <a:lnTo>
                                <a:pt x="210" y="183"/>
                              </a:lnTo>
                              <a:lnTo>
                                <a:pt x="216" y="205"/>
                              </a:lnTo>
                              <a:lnTo>
                                <a:pt x="220" y="237"/>
                              </a:lnTo>
                              <a:lnTo>
                                <a:pt x="220" y="264"/>
                              </a:lnTo>
                              <a:lnTo>
                                <a:pt x="216" y="295"/>
                              </a:lnTo>
                              <a:lnTo>
                                <a:pt x="212" y="321"/>
                              </a:lnTo>
                              <a:lnTo>
                                <a:pt x="200" y="353"/>
                              </a:lnTo>
                              <a:lnTo>
                                <a:pt x="192" y="377"/>
                              </a:lnTo>
                              <a:lnTo>
                                <a:pt x="174" y="402"/>
                              </a:lnTo>
                              <a:lnTo>
                                <a:pt x="157" y="429"/>
                              </a:lnTo>
                              <a:lnTo>
                                <a:pt x="115" y="462"/>
                              </a:lnTo>
                              <a:lnTo>
                                <a:pt x="4" y="526"/>
                              </a:lnTo>
                              <a:lnTo>
                                <a:pt x="32" y="471"/>
                              </a:lnTo>
                              <a:lnTo>
                                <a:pt x="72" y="374"/>
                              </a:lnTo>
                              <a:lnTo>
                                <a:pt x="98" y="219"/>
                              </a:lnTo>
                              <a:lnTo>
                                <a:pt x="80" y="116"/>
                              </a:lnTo>
                              <a:lnTo>
                                <a:pt x="10" y="22"/>
                              </a:lnTo>
                              <a:lnTo>
                                <a:pt x="0" y="0"/>
                              </a:lnTo>
                              <a:lnTo>
                                <a:pt x="75" y="2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70257" name="Freeform 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81" y="3125"/>
                          <a:ext cx="74" cy="175"/>
                        </a:xfrm>
                        <a:custGeom>
                          <a:avLst/>
                          <a:gdLst>
                            <a:gd name="T0" fmla="*/ 75 w 222"/>
                            <a:gd name="T1" fmla="*/ 29 h 525"/>
                            <a:gd name="T2" fmla="*/ 131 w 222"/>
                            <a:gd name="T3" fmla="*/ 64 h 525"/>
                            <a:gd name="T4" fmla="*/ 164 w 222"/>
                            <a:gd name="T5" fmla="*/ 91 h 525"/>
                            <a:gd name="T6" fmla="*/ 181 w 222"/>
                            <a:gd name="T7" fmla="*/ 116 h 525"/>
                            <a:gd name="T8" fmla="*/ 192 w 222"/>
                            <a:gd name="T9" fmla="*/ 137 h 525"/>
                            <a:gd name="T10" fmla="*/ 203 w 222"/>
                            <a:gd name="T11" fmla="*/ 159 h 525"/>
                            <a:gd name="T12" fmla="*/ 210 w 222"/>
                            <a:gd name="T13" fmla="*/ 184 h 525"/>
                            <a:gd name="T14" fmla="*/ 218 w 222"/>
                            <a:gd name="T15" fmla="*/ 206 h 525"/>
                            <a:gd name="T16" fmla="*/ 222 w 222"/>
                            <a:gd name="T17" fmla="*/ 238 h 525"/>
                            <a:gd name="T18" fmla="*/ 222 w 222"/>
                            <a:gd name="T19" fmla="*/ 265 h 525"/>
                            <a:gd name="T20" fmla="*/ 218 w 222"/>
                            <a:gd name="T21" fmla="*/ 296 h 525"/>
                            <a:gd name="T22" fmla="*/ 214 w 222"/>
                            <a:gd name="T23" fmla="*/ 322 h 525"/>
                            <a:gd name="T24" fmla="*/ 201 w 222"/>
                            <a:gd name="T25" fmla="*/ 354 h 525"/>
                            <a:gd name="T26" fmla="*/ 192 w 222"/>
                            <a:gd name="T27" fmla="*/ 378 h 525"/>
                            <a:gd name="T28" fmla="*/ 175 w 222"/>
                            <a:gd name="T29" fmla="*/ 403 h 525"/>
                            <a:gd name="T30" fmla="*/ 158 w 222"/>
                            <a:gd name="T31" fmla="*/ 430 h 525"/>
                            <a:gd name="T32" fmla="*/ 116 w 222"/>
                            <a:gd name="T33" fmla="*/ 462 h 525"/>
                            <a:gd name="T34" fmla="*/ 4 w 222"/>
                            <a:gd name="T35" fmla="*/ 525 h 525"/>
                            <a:gd name="T36" fmla="*/ 32 w 222"/>
                            <a:gd name="T37" fmla="*/ 471 h 525"/>
                            <a:gd name="T38" fmla="*/ 73 w 222"/>
                            <a:gd name="T39" fmla="*/ 374 h 525"/>
                            <a:gd name="T40" fmla="*/ 99 w 222"/>
                            <a:gd name="T41" fmla="*/ 220 h 525"/>
                            <a:gd name="T42" fmla="*/ 80 w 222"/>
                            <a:gd name="T43" fmla="*/ 116 h 525"/>
                            <a:gd name="T44" fmla="*/ 10 w 222"/>
                            <a:gd name="T45" fmla="*/ 23 h 525"/>
                            <a:gd name="T46" fmla="*/ 0 w 222"/>
                            <a:gd name="T47" fmla="*/ 0 h 525"/>
                            <a:gd name="T48" fmla="*/ 75 w 222"/>
                            <a:gd name="T49" fmla="*/ 29 h 52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</a:cxnLst>
                          <a:rect l="0" t="0" r="r" b="b"/>
                          <a:pathLst>
                            <a:path w="222" h="525">
                              <a:moveTo>
                                <a:pt x="75" y="29"/>
                              </a:moveTo>
                              <a:lnTo>
                                <a:pt x="131" y="64"/>
                              </a:lnTo>
                              <a:lnTo>
                                <a:pt x="164" y="91"/>
                              </a:lnTo>
                              <a:lnTo>
                                <a:pt x="181" y="116"/>
                              </a:lnTo>
                              <a:lnTo>
                                <a:pt x="192" y="137"/>
                              </a:lnTo>
                              <a:lnTo>
                                <a:pt x="203" y="159"/>
                              </a:lnTo>
                              <a:lnTo>
                                <a:pt x="210" y="184"/>
                              </a:lnTo>
                              <a:lnTo>
                                <a:pt x="218" y="206"/>
                              </a:lnTo>
                              <a:lnTo>
                                <a:pt x="222" y="238"/>
                              </a:lnTo>
                              <a:lnTo>
                                <a:pt x="222" y="265"/>
                              </a:lnTo>
                              <a:lnTo>
                                <a:pt x="218" y="296"/>
                              </a:lnTo>
                              <a:lnTo>
                                <a:pt x="214" y="322"/>
                              </a:lnTo>
                              <a:lnTo>
                                <a:pt x="201" y="354"/>
                              </a:lnTo>
                              <a:lnTo>
                                <a:pt x="192" y="378"/>
                              </a:lnTo>
                              <a:lnTo>
                                <a:pt x="175" y="403"/>
                              </a:lnTo>
                              <a:lnTo>
                                <a:pt x="158" y="430"/>
                              </a:lnTo>
                              <a:lnTo>
                                <a:pt x="116" y="462"/>
                              </a:lnTo>
                              <a:lnTo>
                                <a:pt x="4" y="525"/>
                              </a:lnTo>
                              <a:lnTo>
                                <a:pt x="32" y="471"/>
                              </a:lnTo>
                              <a:lnTo>
                                <a:pt x="73" y="374"/>
                              </a:lnTo>
                              <a:lnTo>
                                <a:pt x="99" y="220"/>
                              </a:lnTo>
                              <a:lnTo>
                                <a:pt x="80" y="116"/>
                              </a:lnTo>
                              <a:lnTo>
                                <a:pt x="10" y="23"/>
                              </a:lnTo>
                              <a:lnTo>
                                <a:pt x="0" y="0"/>
                              </a:lnTo>
                              <a:lnTo>
                                <a:pt x="75" y="2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70258" name="Freeform 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70" y="3124"/>
                          <a:ext cx="74" cy="175"/>
                        </a:xfrm>
                        <a:custGeom>
                          <a:avLst/>
                          <a:gdLst>
                            <a:gd name="T0" fmla="*/ 75 w 221"/>
                            <a:gd name="T1" fmla="*/ 30 h 527"/>
                            <a:gd name="T2" fmla="*/ 130 w 221"/>
                            <a:gd name="T3" fmla="*/ 65 h 527"/>
                            <a:gd name="T4" fmla="*/ 164 w 221"/>
                            <a:gd name="T5" fmla="*/ 91 h 527"/>
                            <a:gd name="T6" fmla="*/ 181 w 221"/>
                            <a:gd name="T7" fmla="*/ 117 h 527"/>
                            <a:gd name="T8" fmla="*/ 192 w 221"/>
                            <a:gd name="T9" fmla="*/ 138 h 527"/>
                            <a:gd name="T10" fmla="*/ 203 w 221"/>
                            <a:gd name="T11" fmla="*/ 160 h 527"/>
                            <a:gd name="T12" fmla="*/ 210 w 221"/>
                            <a:gd name="T13" fmla="*/ 185 h 527"/>
                            <a:gd name="T14" fmla="*/ 218 w 221"/>
                            <a:gd name="T15" fmla="*/ 207 h 527"/>
                            <a:gd name="T16" fmla="*/ 221 w 221"/>
                            <a:gd name="T17" fmla="*/ 239 h 527"/>
                            <a:gd name="T18" fmla="*/ 221 w 221"/>
                            <a:gd name="T19" fmla="*/ 266 h 527"/>
                            <a:gd name="T20" fmla="*/ 218 w 221"/>
                            <a:gd name="T21" fmla="*/ 296 h 527"/>
                            <a:gd name="T22" fmla="*/ 214 w 221"/>
                            <a:gd name="T23" fmla="*/ 322 h 527"/>
                            <a:gd name="T24" fmla="*/ 200 w 221"/>
                            <a:gd name="T25" fmla="*/ 354 h 527"/>
                            <a:gd name="T26" fmla="*/ 192 w 221"/>
                            <a:gd name="T27" fmla="*/ 379 h 527"/>
                            <a:gd name="T28" fmla="*/ 175 w 221"/>
                            <a:gd name="T29" fmla="*/ 403 h 527"/>
                            <a:gd name="T30" fmla="*/ 157 w 221"/>
                            <a:gd name="T31" fmla="*/ 430 h 527"/>
                            <a:gd name="T32" fmla="*/ 116 w 221"/>
                            <a:gd name="T33" fmla="*/ 462 h 527"/>
                            <a:gd name="T34" fmla="*/ 4 w 221"/>
                            <a:gd name="T35" fmla="*/ 527 h 527"/>
                            <a:gd name="T36" fmla="*/ 32 w 221"/>
                            <a:gd name="T37" fmla="*/ 472 h 527"/>
                            <a:gd name="T38" fmla="*/ 73 w 221"/>
                            <a:gd name="T39" fmla="*/ 375 h 527"/>
                            <a:gd name="T40" fmla="*/ 98 w 221"/>
                            <a:gd name="T41" fmla="*/ 220 h 527"/>
                            <a:gd name="T42" fmla="*/ 80 w 221"/>
                            <a:gd name="T43" fmla="*/ 117 h 527"/>
                            <a:gd name="T44" fmla="*/ 10 w 221"/>
                            <a:gd name="T45" fmla="*/ 24 h 527"/>
                            <a:gd name="T46" fmla="*/ 0 w 221"/>
                            <a:gd name="T47" fmla="*/ 0 h 527"/>
                            <a:gd name="T48" fmla="*/ 75 w 221"/>
                            <a:gd name="T49" fmla="*/ 30 h 5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</a:cxnLst>
                          <a:rect l="0" t="0" r="r" b="b"/>
                          <a:pathLst>
                            <a:path w="221" h="527">
                              <a:moveTo>
                                <a:pt x="75" y="30"/>
                              </a:moveTo>
                              <a:lnTo>
                                <a:pt x="130" y="65"/>
                              </a:lnTo>
                              <a:lnTo>
                                <a:pt x="164" y="91"/>
                              </a:lnTo>
                              <a:lnTo>
                                <a:pt x="181" y="117"/>
                              </a:lnTo>
                              <a:lnTo>
                                <a:pt x="192" y="138"/>
                              </a:lnTo>
                              <a:lnTo>
                                <a:pt x="203" y="160"/>
                              </a:lnTo>
                              <a:lnTo>
                                <a:pt x="210" y="185"/>
                              </a:lnTo>
                              <a:lnTo>
                                <a:pt x="218" y="207"/>
                              </a:lnTo>
                              <a:lnTo>
                                <a:pt x="221" y="239"/>
                              </a:lnTo>
                              <a:lnTo>
                                <a:pt x="221" y="266"/>
                              </a:lnTo>
                              <a:lnTo>
                                <a:pt x="218" y="296"/>
                              </a:lnTo>
                              <a:lnTo>
                                <a:pt x="214" y="322"/>
                              </a:lnTo>
                              <a:lnTo>
                                <a:pt x="200" y="354"/>
                              </a:lnTo>
                              <a:lnTo>
                                <a:pt x="192" y="379"/>
                              </a:lnTo>
                              <a:lnTo>
                                <a:pt x="175" y="403"/>
                              </a:lnTo>
                              <a:lnTo>
                                <a:pt x="157" y="430"/>
                              </a:lnTo>
                              <a:lnTo>
                                <a:pt x="116" y="462"/>
                              </a:lnTo>
                              <a:lnTo>
                                <a:pt x="4" y="527"/>
                              </a:lnTo>
                              <a:lnTo>
                                <a:pt x="32" y="472"/>
                              </a:lnTo>
                              <a:lnTo>
                                <a:pt x="73" y="375"/>
                              </a:lnTo>
                              <a:lnTo>
                                <a:pt x="98" y="220"/>
                              </a:lnTo>
                              <a:lnTo>
                                <a:pt x="80" y="117"/>
                              </a:lnTo>
                              <a:lnTo>
                                <a:pt x="10" y="24"/>
                              </a:lnTo>
                              <a:lnTo>
                                <a:pt x="0" y="0"/>
                              </a:lnTo>
                              <a:lnTo>
                                <a:pt x="75" y="3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270259" name="Freeform 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72" y="3119"/>
                      <a:ext cx="318" cy="168"/>
                    </a:xfrm>
                    <a:custGeom>
                      <a:avLst/>
                      <a:gdLst>
                        <a:gd name="T0" fmla="*/ 0 w 952"/>
                        <a:gd name="T1" fmla="*/ 504 h 504"/>
                        <a:gd name="T2" fmla="*/ 48 w 952"/>
                        <a:gd name="T3" fmla="*/ 468 h 504"/>
                        <a:gd name="T4" fmla="*/ 91 w 952"/>
                        <a:gd name="T5" fmla="*/ 434 h 504"/>
                        <a:gd name="T6" fmla="*/ 137 w 952"/>
                        <a:gd name="T7" fmla="*/ 402 h 504"/>
                        <a:gd name="T8" fmla="*/ 179 w 952"/>
                        <a:gd name="T9" fmla="*/ 373 h 504"/>
                        <a:gd name="T10" fmla="*/ 227 w 952"/>
                        <a:gd name="T11" fmla="*/ 347 h 504"/>
                        <a:gd name="T12" fmla="*/ 274 w 952"/>
                        <a:gd name="T13" fmla="*/ 321 h 504"/>
                        <a:gd name="T14" fmla="*/ 362 w 952"/>
                        <a:gd name="T15" fmla="*/ 288 h 504"/>
                        <a:gd name="T16" fmla="*/ 465 w 952"/>
                        <a:gd name="T17" fmla="*/ 253 h 504"/>
                        <a:gd name="T18" fmla="*/ 575 w 952"/>
                        <a:gd name="T19" fmla="*/ 223 h 504"/>
                        <a:gd name="T20" fmla="*/ 645 w 952"/>
                        <a:gd name="T21" fmla="*/ 205 h 504"/>
                        <a:gd name="T22" fmla="*/ 707 w 952"/>
                        <a:gd name="T23" fmla="*/ 186 h 504"/>
                        <a:gd name="T24" fmla="*/ 765 w 952"/>
                        <a:gd name="T25" fmla="*/ 175 h 504"/>
                        <a:gd name="T26" fmla="*/ 798 w 952"/>
                        <a:gd name="T27" fmla="*/ 179 h 504"/>
                        <a:gd name="T28" fmla="*/ 857 w 952"/>
                        <a:gd name="T29" fmla="*/ 190 h 504"/>
                        <a:gd name="T30" fmla="*/ 886 w 952"/>
                        <a:gd name="T31" fmla="*/ 197 h 504"/>
                        <a:gd name="T32" fmla="*/ 915 w 952"/>
                        <a:gd name="T33" fmla="*/ 205 h 504"/>
                        <a:gd name="T34" fmla="*/ 952 w 952"/>
                        <a:gd name="T35" fmla="*/ 216 h 504"/>
                        <a:gd name="T36" fmla="*/ 875 w 952"/>
                        <a:gd name="T37" fmla="*/ 160 h 504"/>
                        <a:gd name="T38" fmla="*/ 828 w 952"/>
                        <a:gd name="T39" fmla="*/ 127 h 504"/>
                        <a:gd name="T40" fmla="*/ 747 w 952"/>
                        <a:gd name="T41" fmla="*/ 81 h 504"/>
                        <a:gd name="T42" fmla="*/ 685 w 952"/>
                        <a:gd name="T43" fmla="*/ 48 h 504"/>
                        <a:gd name="T44" fmla="*/ 626 w 952"/>
                        <a:gd name="T45" fmla="*/ 25 h 504"/>
                        <a:gd name="T46" fmla="*/ 582 w 952"/>
                        <a:gd name="T47" fmla="*/ 7 h 504"/>
                        <a:gd name="T48" fmla="*/ 527 w 952"/>
                        <a:gd name="T49" fmla="*/ 0 h 504"/>
                        <a:gd name="T50" fmla="*/ 462 w 952"/>
                        <a:gd name="T51" fmla="*/ 11 h 504"/>
                        <a:gd name="T52" fmla="*/ 370 w 952"/>
                        <a:gd name="T53" fmla="*/ 44 h 504"/>
                        <a:gd name="T54" fmla="*/ 303 w 952"/>
                        <a:gd name="T55" fmla="*/ 84 h 504"/>
                        <a:gd name="T56" fmla="*/ 212 w 952"/>
                        <a:gd name="T57" fmla="*/ 153 h 504"/>
                        <a:gd name="T58" fmla="*/ 161 w 952"/>
                        <a:gd name="T59" fmla="*/ 190 h 504"/>
                        <a:gd name="T60" fmla="*/ 99 w 952"/>
                        <a:gd name="T61" fmla="*/ 264 h 504"/>
                        <a:gd name="T62" fmla="*/ 55 w 952"/>
                        <a:gd name="T63" fmla="*/ 325 h 504"/>
                        <a:gd name="T64" fmla="*/ 29 w 952"/>
                        <a:gd name="T65" fmla="*/ 377 h 504"/>
                        <a:gd name="T66" fmla="*/ 18 w 952"/>
                        <a:gd name="T67" fmla="*/ 423 h 504"/>
                        <a:gd name="T68" fmla="*/ 3 w 952"/>
                        <a:gd name="T69" fmla="*/ 468 h 504"/>
                        <a:gd name="T70" fmla="*/ 0 w 952"/>
                        <a:gd name="T71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952" h="504">
                          <a:moveTo>
                            <a:pt x="0" y="504"/>
                          </a:moveTo>
                          <a:lnTo>
                            <a:pt x="48" y="468"/>
                          </a:lnTo>
                          <a:lnTo>
                            <a:pt x="91" y="434"/>
                          </a:lnTo>
                          <a:lnTo>
                            <a:pt x="137" y="402"/>
                          </a:lnTo>
                          <a:lnTo>
                            <a:pt x="179" y="373"/>
                          </a:lnTo>
                          <a:lnTo>
                            <a:pt x="227" y="347"/>
                          </a:lnTo>
                          <a:lnTo>
                            <a:pt x="274" y="321"/>
                          </a:lnTo>
                          <a:lnTo>
                            <a:pt x="362" y="288"/>
                          </a:lnTo>
                          <a:lnTo>
                            <a:pt x="465" y="253"/>
                          </a:lnTo>
                          <a:lnTo>
                            <a:pt x="575" y="223"/>
                          </a:lnTo>
                          <a:lnTo>
                            <a:pt x="645" y="205"/>
                          </a:lnTo>
                          <a:lnTo>
                            <a:pt x="707" y="186"/>
                          </a:lnTo>
                          <a:lnTo>
                            <a:pt x="765" y="175"/>
                          </a:lnTo>
                          <a:lnTo>
                            <a:pt x="798" y="179"/>
                          </a:lnTo>
                          <a:lnTo>
                            <a:pt x="857" y="190"/>
                          </a:lnTo>
                          <a:lnTo>
                            <a:pt x="886" y="197"/>
                          </a:lnTo>
                          <a:lnTo>
                            <a:pt x="915" y="205"/>
                          </a:lnTo>
                          <a:lnTo>
                            <a:pt x="952" y="216"/>
                          </a:lnTo>
                          <a:lnTo>
                            <a:pt x="875" y="160"/>
                          </a:lnTo>
                          <a:lnTo>
                            <a:pt x="828" y="127"/>
                          </a:lnTo>
                          <a:lnTo>
                            <a:pt x="747" y="81"/>
                          </a:lnTo>
                          <a:lnTo>
                            <a:pt x="685" y="48"/>
                          </a:lnTo>
                          <a:lnTo>
                            <a:pt x="626" y="25"/>
                          </a:lnTo>
                          <a:lnTo>
                            <a:pt x="582" y="7"/>
                          </a:lnTo>
                          <a:lnTo>
                            <a:pt x="527" y="0"/>
                          </a:lnTo>
                          <a:lnTo>
                            <a:pt x="462" y="11"/>
                          </a:lnTo>
                          <a:lnTo>
                            <a:pt x="370" y="44"/>
                          </a:lnTo>
                          <a:lnTo>
                            <a:pt x="303" y="84"/>
                          </a:lnTo>
                          <a:lnTo>
                            <a:pt x="212" y="153"/>
                          </a:lnTo>
                          <a:lnTo>
                            <a:pt x="161" y="190"/>
                          </a:lnTo>
                          <a:lnTo>
                            <a:pt x="99" y="264"/>
                          </a:lnTo>
                          <a:lnTo>
                            <a:pt x="55" y="325"/>
                          </a:lnTo>
                          <a:lnTo>
                            <a:pt x="29" y="377"/>
                          </a:lnTo>
                          <a:lnTo>
                            <a:pt x="18" y="423"/>
                          </a:lnTo>
                          <a:lnTo>
                            <a:pt x="3" y="468"/>
                          </a:lnTo>
                          <a:lnTo>
                            <a:pt x="0" y="504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270260" name="Group 5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41" y="3114"/>
                      <a:ext cx="195" cy="189"/>
                      <a:chOff x="1441" y="3114"/>
                      <a:chExt cx="195" cy="189"/>
                    </a:xfrm>
                  </p:grpSpPr>
                  <p:sp>
                    <p:nvSpPr>
                      <p:cNvPr id="2270261" name="Oval 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41" y="3114"/>
                        <a:ext cx="195" cy="189"/>
                      </a:xfrm>
                      <a:prstGeom prst="ellipse">
                        <a:avLst/>
                      </a:prstGeom>
                      <a:solidFill>
                        <a:srgbClr val="804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70262" name="Freeform 5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41" y="3118"/>
                        <a:ext cx="190" cy="118"/>
                      </a:xfrm>
                      <a:custGeom>
                        <a:avLst/>
                        <a:gdLst>
                          <a:gd name="T0" fmla="*/ 15 w 568"/>
                          <a:gd name="T1" fmla="*/ 354 h 354"/>
                          <a:gd name="T2" fmla="*/ 52 w 568"/>
                          <a:gd name="T3" fmla="*/ 335 h 354"/>
                          <a:gd name="T4" fmla="*/ 107 w 568"/>
                          <a:gd name="T5" fmla="*/ 313 h 354"/>
                          <a:gd name="T6" fmla="*/ 165 w 568"/>
                          <a:gd name="T7" fmla="*/ 295 h 354"/>
                          <a:gd name="T8" fmla="*/ 239 w 568"/>
                          <a:gd name="T9" fmla="*/ 269 h 354"/>
                          <a:gd name="T10" fmla="*/ 315 w 568"/>
                          <a:gd name="T11" fmla="*/ 246 h 354"/>
                          <a:gd name="T12" fmla="*/ 392 w 568"/>
                          <a:gd name="T13" fmla="*/ 227 h 354"/>
                          <a:gd name="T14" fmla="*/ 468 w 568"/>
                          <a:gd name="T15" fmla="*/ 209 h 354"/>
                          <a:gd name="T16" fmla="*/ 520 w 568"/>
                          <a:gd name="T17" fmla="*/ 194 h 354"/>
                          <a:gd name="T18" fmla="*/ 568 w 568"/>
                          <a:gd name="T19" fmla="*/ 179 h 354"/>
                          <a:gd name="T20" fmla="*/ 553 w 568"/>
                          <a:gd name="T21" fmla="*/ 142 h 354"/>
                          <a:gd name="T22" fmla="*/ 539 w 568"/>
                          <a:gd name="T23" fmla="*/ 110 h 354"/>
                          <a:gd name="T24" fmla="*/ 516 w 568"/>
                          <a:gd name="T25" fmla="*/ 85 h 354"/>
                          <a:gd name="T26" fmla="*/ 470 w 568"/>
                          <a:gd name="T27" fmla="*/ 48 h 354"/>
                          <a:gd name="T28" fmla="*/ 428 w 568"/>
                          <a:gd name="T29" fmla="*/ 23 h 354"/>
                          <a:gd name="T30" fmla="*/ 386 w 568"/>
                          <a:gd name="T31" fmla="*/ 7 h 354"/>
                          <a:gd name="T32" fmla="*/ 341 w 568"/>
                          <a:gd name="T33" fmla="*/ 0 h 354"/>
                          <a:gd name="T34" fmla="*/ 279 w 568"/>
                          <a:gd name="T35" fmla="*/ 4 h 354"/>
                          <a:gd name="T36" fmla="*/ 195 w 568"/>
                          <a:gd name="T37" fmla="*/ 40 h 354"/>
                          <a:gd name="T38" fmla="*/ 118 w 568"/>
                          <a:gd name="T39" fmla="*/ 85 h 354"/>
                          <a:gd name="T40" fmla="*/ 37 w 568"/>
                          <a:gd name="T41" fmla="*/ 142 h 354"/>
                          <a:gd name="T42" fmla="*/ 20 w 568"/>
                          <a:gd name="T43" fmla="*/ 157 h 354"/>
                          <a:gd name="T44" fmla="*/ 4 w 568"/>
                          <a:gd name="T45" fmla="*/ 184 h 354"/>
                          <a:gd name="T46" fmla="*/ 0 w 568"/>
                          <a:gd name="T47" fmla="*/ 212 h 354"/>
                          <a:gd name="T48" fmla="*/ 0 w 568"/>
                          <a:gd name="T49" fmla="*/ 258 h 354"/>
                          <a:gd name="T50" fmla="*/ 4 w 568"/>
                          <a:gd name="T51" fmla="*/ 309 h 354"/>
                          <a:gd name="T52" fmla="*/ 15 w 568"/>
                          <a:gd name="T53" fmla="*/ 354 h 3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568" h="354">
                            <a:moveTo>
                              <a:pt x="15" y="354"/>
                            </a:moveTo>
                            <a:lnTo>
                              <a:pt x="52" y="335"/>
                            </a:lnTo>
                            <a:lnTo>
                              <a:pt x="107" y="313"/>
                            </a:lnTo>
                            <a:lnTo>
                              <a:pt x="165" y="295"/>
                            </a:lnTo>
                            <a:lnTo>
                              <a:pt x="239" y="269"/>
                            </a:lnTo>
                            <a:lnTo>
                              <a:pt x="315" y="246"/>
                            </a:lnTo>
                            <a:lnTo>
                              <a:pt x="392" y="227"/>
                            </a:lnTo>
                            <a:lnTo>
                              <a:pt x="468" y="209"/>
                            </a:lnTo>
                            <a:lnTo>
                              <a:pt x="520" y="194"/>
                            </a:lnTo>
                            <a:lnTo>
                              <a:pt x="568" y="179"/>
                            </a:lnTo>
                            <a:lnTo>
                              <a:pt x="553" y="142"/>
                            </a:lnTo>
                            <a:lnTo>
                              <a:pt x="539" y="110"/>
                            </a:lnTo>
                            <a:lnTo>
                              <a:pt x="516" y="85"/>
                            </a:lnTo>
                            <a:lnTo>
                              <a:pt x="470" y="48"/>
                            </a:lnTo>
                            <a:lnTo>
                              <a:pt x="428" y="23"/>
                            </a:lnTo>
                            <a:lnTo>
                              <a:pt x="386" y="7"/>
                            </a:lnTo>
                            <a:lnTo>
                              <a:pt x="341" y="0"/>
                            </a:lnTo>
                            <a:lnTo>
                              <a:pt x="279" y="4"/>
                            </a:lnTo>
                            <a:lnTo>
                              <a:pt x="195" y="40"/>
                            </a:lnTo>
                            <a:lnTo>
                              <a:pt x="118" y="85"/>
                            </a:lnTo>
                            <a:lnTo>
                              <a:pt x="37" y="142"/>
                            </a:lnTo>
                            <a:lnTo>
                              <a:pt x="20" y="157"/>
                            </a:lnTo>
                            <a:lnTo>
                              <a:pt x="4" y="184"/>
                            </a:lnTo>
                            <a:lnTo>
                              <a:pt x="0" y="212"/>
                            </a:lnTo>
                            <a:lnTo>
                              <a:pt x="0" y="258"/>
                            </a:lnTo>
                            <a:lnTo>
                              <a:pt x="4" y="309"/>
                            </a:lnTo>
                            <a:lnTo>
                              <a:pt x="15" y="354"/>
                            </a:lnTo>
                            <a:close/>
                          </a:path>
                        </a:pathLst>
                      </a:custGeom>
                      <a:solidFill>
                        <a:srgbClr val="201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70263" name="Oval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96" y="3166"/>
                        <a:ext cx="88" cy="87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70264" name="Oval 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92" y="3163"/>
                        <a:ext cx="39" cy="3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270265" name="Group 57"/>
                <p:cNvGrpSpPr>
                  <a:grpSpLocks noChangeAspect="1"/>
                </p:cNvGrpSpPr>
                <p:nvPr/>
              </p:nvGrpSpPr>
              <p:grpSpPr bwMode="auto">
                <a:xfrm>
                  <a:off x="1369" y="3112"/>
                  <a:ext cx="353" cy="214"/>
                  <a:chOff x="1369" y="3112"/>
                  <a:chExt cx="353" cy="214"/>
                </a:xfrm>
              </p:grpSpPr>
              <p:sp>
                <p:nvSpPr>
                  <p:cNvPr id="2270266" name="Freeform 58"/>
                  <p:cNvSpPr>
                    <a:spLocks noChangeAspect="1"/>
                  </p:cNvSpPr>
                  <p:nvPr/>
                </p:nvSpPr>
                <p:spPr bwMode="auto">
                  <a:xfrm>
                    <a:off x="1693" y="3193"/>
                    <a:ext cx="29" cy="24"/>
                  </a:xfrm>
                  <a:custGeom>
                    <a:avLst/>
                    <a:gdLst>
                      <a:gd name="T0" fmla="*/ 10 w 86"/>
                      <a:gd name="T1" fmla="*/ 4 h 70"/>
                      <a:gd name="T2" fmla="*/ 23 w 86"/>
                      <a:gd name="T3" fmla="*/ 4 h 70"/>
                      <a:gd name="T4" fmla="*/ 65 w 86"/>
                      <a:gd name="T5" fmla="*/ 0 h 70"/>
                      <a:gd name="T6" fmla="*/ 78 w 86"/>
                      <a:gd name="T7" fmla="*/ 6 h 70"/>
                      <a:gd name="T8" fmla="*/ 86 w 86"/>
                      <a:gd name="T9" fmla="*/ 15 h 70"/>
                      <a:gd name="T10" fmla="*/ 86 w 86"/>
                      <a:gd name="T11" fmla="*/ 23 h 70"/>
                      <a:gd name="T12" fmla="*/ 77 w 86"/>
                      <a:gd name="T13" fmla="*/ 38 h 70"/>
                      <a:gd name="T14" fmla="*/ 60 w 86"/>
                      <a:gd name="T15" fmla="*/ 53 h 70"/>
                      <a:gd name="T16" fmla="*/ 43 w 86"/>
                      <a:gd name="T17" fmla="*/ 62 h 70"/>
                      <a:gd name="T18" fmla="*/ 15 w 86"/>
                      <a:gd name="T19" fmla="*/ 70 h 70"/>
                      <a:gd name="T20" fmla="*/ 0 w 86"/>
                      <a:gd name="T21" fmla="*/ 70 h 70"/>
                      <a:gd name="T22" fmla="*/ 13 w 86"/>
                      <a:gd name="T23" fmla="*/ 59 h 70"/>
                      <a:gd name="T24" fmla="*/ 21 w 86"/>
                      <a:gd name="T25" fmla="*/ 49 h 70"/>
                      <a:gd name="T26" fmla="*/ 27 w 86"/>
                      <a:gd name="T27" fmla="*/ 36 h 70"/>
                      <a:gd name="T28" fmla="*/ 27 w 86"/>
                      <a:gd name="T29" fmla="*/ 27 h 70"/>
                      <a:gd name="T30" fmla="*/ 10 w 86"/>
                      <a:gd name="T31" fmla="*/ 4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6" h="70">
                        <a:moveTo>
                          <a:pt x="10" y="4"/>
                        </a:moveTo>
                        <a:lnTo>
                          <a:pt x="23" y="4"/>
                        </a:lnTo>
                        <a:lnTo>
                          <a:pt x="65" y="0"/>
                        </a:lnTo>
                        <a:lnTo>
                          <a:pt x="78" y="6"/>
                        </a:lnTo>
                        <a:lnTo>
                          <a:pt x="86" y="15"/>
                        </a:lnTo>
                        <a:lnTo>
                          <a:pt x="86" y="23"/>
                        </a:lnTo>
                        <a:lnTo>
                          <a:pt x="77" y="38"/>
                        </a:lnTo>
                        <a:lnTo>
                          <a:pt x="60" y="53"/>
                        </a:lnTo>
                        <a:lnTo>
                          <a:pt x="43" y="62"/>
                        </a:lnTo>
                        <a:lnTo>
                          <a:pt x="15" y="70"/>
                        </a:lnTo>
                        <a:lnTo>
                          <a:pt x="0" y="70"/>
                        </a:lnTo>
                        <a:lnTo>
                          <a:pt x="13" y="59"/>
                        </a:lnTo>
                        <a:lnTo>
                          <a:pt x="21" y="49"/>
                        </a:lnTo>
                        <a:lnTo>
                          <a:pt x="27" y="36"/>
                        </a:lnTo>
                        <a:lnTo>
                          <a:pt x="27" y="27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6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270267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69" y="3112"/>
                    <a:ext cx="342" cy="214"/>
                    <a:chOff x="1369" y="3112"/>
                    <a:chExt cx="342" cy="214"/>
                  </a:xfrm>
                </p:grpSpPr>
                <p:sp>
                  <p:nvSpPr>
                    <p:cNvPr id="2270268" name="Freeform 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69" y="3206"/>
                      <a:ext cx="336" cy="120"/>
                    </a:xfrm>
                    <a:custGeom>
                      <a:avLst/>
                      <a:gdLst>
                        <a:gd name="T0" fmla="*/ 11 w 1008"/>
                        <a:gd name="T1" fmla="*/ 256 h 361"/>
                        <a:gd name="T2" fmla="*/ 51 w 1008"/>
                        <a:gd name="T3" fmla="*/ 281 h 361"/>
                        <a:gd name="T4" fmla="*/ 95 w 1008"/>
                        <a:gd name="T5" fmla="*/ 296 h 361"/>
                        <a:gd name="T6" fmla="*/ 149 w 1008"/>
                        <a:gd name="T7" fmla="*/ 304 h 361"/>
                        <a:gd name="T8" fmla="*/ 235 w 1008"/>
                        <a:gd name="T9" fmla="*/ 315 h 361"/>
                        <a:gd name="T10" fmla="*/ 289 w 1008"/>
                        <a:gd name="T11" fmla="*/ 315 h 361"/>
                        <a:gd name="T12" fmla="*/ 350 w 1008"/>
                        <a:gd name="T13" fmla="*/ 307 h 361"/>
                        <a:gd name="T14" fmla="*/ 422 w 1008"/>
                        <a:gd name="T15" fmla="*/ 300 h 361"/>
                        <a:gd name="T16" fmla="*/ 499 w 1008"/>
                        <a:gd name="T17" fmla="*/ 288 h 361"/>
                        <a:gd name="T18" fmla="*/ 564 w 1008"/>
                        <a:gd name="T19" fmla="*/ 273 h 361"/>
                        <a:gd name="T20" fmla="*/ 626 w 1008"/>
                        <a:gd name="T21" fmla="*/ 254 h 361"/>
                        <a:gd name="T22" fmla="*/ 692 w 1008"/>
                        <a:gd name="T23" fmla="*/ 220 h 361"/>
                        <a:gd name="T24" fmla="*/ 751 w 1008"/>
                        <a:gd name="T25" fmla="*/ 194 h 361"/>
                        <a:gd name="T26" fmla="*/ 802 w 1008"/>
                        <a:gd name="T27" fmla="*/ 161 h 361"/>
                        <a:gd name="T28" fmla="*/ 850 w 1008"/>
                        <a:gd name="T29" fmla="*/ 132 h 361"/>
                        <a:gd name="T30" fmla="*/ 897 w 1008"/>
                        <a:gd name="T31" fmla="*/ 95 h 361"/>
                        <a:gd name="T32" fmla="*/ 925 w 1008"/>
                        <a:gd name="T33" fmla="*/ 70 h 361"/>
                        <a:gd name="T34" fmla="*/ 949 w 1008"/>
                        <a:gd name="T35" fmla="*/ 47 h 361"/>
                        <a:gd name="T36" fmla="*/ 1008 w 1008"/>
                        <a:gd name="T37" fmla="*/ 0 h 361"/>
                        <a:gd name="T38" fmla="*/ 1008 w 1008"/>
                        <a:gd name="T39" fmla="*/ 21 h 361"/>
                        <a:gd name="T40" fmla="*/ 989 w 1008"/>
                        <a:gd name="T41" fmla="*/ 54 h 361"/>
                        <a:gd name="T42" fmla="*/ 945 w 1008"/>
                        <a:gd name="T43" fmla="*/ 101 h 361"/>
                        <a:gd name="T44" fmla="*/ 893 w 1008"/>
                        <a:gd name="T45" fmla="*/ 138 h 361"/>
                        <a:gd name="T46" fmla="*/ 865 w 1008"/>
                        <a:gd name="T47" fmla="*/ 160 h 361"/>
                        <a:gd name="T48" fmla="*/ 828 w 1008"/>
                        <a:gd name="T49" fmla="*/ 189 h 361"/>
                        <a:gd name="T50" fmla="*/ 799 w 1008"/>
                        <a:gd name="T51" fmla="*/ 211 h 361"/>
                        <a:gd name="T52" fmla="*/ 762 w 1008"/>
                        <a:gd name="T53" fmla="*/ 237 h 361"/>
                        <a:gd name="T54" fmla="*/ 719 w 1008"/>
                        <a:gd name="T55" fmla="*/ 256 h 361"/>
                        <a:gd name="T56" fmla="*/ 675 w 1008"/>
                        <a:gd name="T57" fmla="*/ 277 h 361"/>
                        <a:gd name="T58" fmla="*/ 612 w 1008"/>
                        <a:gd name="T59" fmla="*/ 302 h 361"/>
                        <a:gd name="T60" fmla="*/ 538 w 1008"/>
                        <a:gd name="T61" fmla="*/ 317 h 361"/>
                        <a:gd name="T62" fmla="*/ 484 w 1008"/>
                        <a:gd name="T63" fmla="*/ 328 h 361"/>
                        <a:gd name="T64" fmla="*/ 440 w 1008"/>
                        <a:gd name="T65" fmla="*/ 335 h 361"/>
                        <a:gd name="T66" fmla="*/ 403 w 1008"/>
                        <a:gd name="T67" fmla="*/ 343 h 361"/>
                        <a:gd name="T68" fmla="*/ 355 w 1008"/>
                        <a:gd name="T69" fmla="*/ 350 h 361"/>
                        <a:gd name="T70" fmla="*/ 304 w 1008"/>
                        <a:gd name="T71" fmla="*/ 358 h 361"/>
                        <a:gd name="T72" fmla="*/ 256 w 1008"/>
                        <a:gd name="T73" fmla="*/ 361 h 361"/>
                        <a:gd name="T74" fmla="*/ 209 w 1008"/>
                        <a:gd name="T75" fmla="*/ 361 h 361"/>
                        <a:gd name="T76" fmla="*/ 154 w 1008"/>
                        <a:gd name="T77" fmla="*/ 361 h 361"/>
                        <a:gd name="T78" fmla="*/ 96 w 1008"/>
                        <a:gd name="T79" fmla="*/ 355 h 361"/>
                        <a:gd name="T80" fmla="*/ 59 w 1008"/>
                        <a:gd name="T81" fmla="*/ 344 h 361"/>
                        <a:gd name="T82" fmla="*/ 26 w 1008"/>
                        <a:gd name="T83" fmla="*/ 323 h 361"/>
                        <a:gd name="T84" fmla="*/ 0 w 1008"/>
                        <a:gd name="T85" fmla="*/ 335 h 361"/>
                        <a:gd name="T86" fmla="*/ 0 w 1008"/>
                        <a:gd name="T87" fmla="*/ 310 h 361"/>
                        <a:gd name="T88" fmla="*/ 11 w 1008"/>
                        <a:gd name="T89" fmla="*/ 256 h 3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008" h="361">
                          <a:moveTo>
                            <a:pt x="11" y="256"/>
                          </a:moveTo>
                          <a:lnTo>
                            <a:pt x="51" y="281"/>
                          </a:lnTo>
                          <a:lnTo>
                            <a:pt x="95" y="296"/>
                          </a:lnTo>
                          <a:lnTo>
                            <a:pt x="149" y="304"/>
                          </a:lnTo>
                          <a:lnTo>
                            <a:pt x="235" y="315"/>
                          </a:lnTo>
                          <a:lnTo>
                            <a:pt x="289" y="315"/>
                          </a:lnTo>
                          <a:lnTo>
                            <a:pt x="350" y="307"/>
                          </a:lnTo>
                          <a:lnTo>
                            <a:pt x="422" y="300"/>
                          </a:lnTo>
                          <a:lnTo>
                            <a:pt x="499" y="288"/>
                          </a:lnTo>
                          <a:lnTo>
                            <a:pt x="564" y="273"/>
                          </a:lnTo>
                          <a:lnTo>
                            <a:pt x="626" y="254"/>
                          </a:lnTo>
                          <a:lnTo>
                            <a:pt x="692" y="220"/>
                          </a:lnTo>
                          <a:lnTo>
                            <a:pt x="751" y="194"/>
                          </a:lnTo>
                          <a:lnTo>
                            <a:pt x="802" y="161"/>
                          </a:lnTo>
                          <a:lnTo>
                            <a:pt x="850" y="132"/>
                          </a:lnTo>
                          <a:lnTo>
                            <a:pt x="897" y="95"/>
                          </a:lnTo>
                          <a:lnTo>
                            <a:pt x="925" y="70"/>
                          </a:lnTo>
                          <a:lnTo>
                            <a:pt x="949" y="47"/>
                          </a:lnTo>
                          <a:lnTo>
                            <a:pt x="1008" y="0"/>
                          </a:lnTo>
                          <a:lnTo>
                            <a:pt x="1008" y="21"/>
                          </a:lnTo>
                          <a:lnTo>
                            <a:pt x="989" y="54"/>
                          </a:lnTo>
                          <a:lnTo>
                            <a:pt x="945" y="101"/>
                          </a:lnTo>
                          <a:lnTo>
                            <a:pt x="893" y="138"/>
                          </a:lnTo>
                          <a:lnTo>
                            <a:pt x="865" y="160"/>
                          </a:lnTo>
                          <a:lnTo>
                            <a:pt x="828" y="189"/>
                          </a:lnTo>
                          <a:lnTo>
                            <a:pt x="799" y="211"/>
                          </a:lnTo>
                          <a:lnTo>
                            <a:pt x="762" y="237"/>
                          </a:lnTo>
                          <a:lnTo>
                            <a:pt x="719" y="256"/>
                          </a:lnTo>
                          <a:lnTo>
                            <a:pt x="675" y="277"/>
                          </a:lnTo>
                          <a:lnTo>
                            <a:pt x="612" y="302"/>
                          </a:lnTo>
                          <a:lnTo>
                            <a:pt x="538" y="317"/>
                          </a:lnTo>
                          <a:lnTo>
                            <a:pt x="484" y="328"/>
                          </a:lnTo>
                          <a:lnTo>
                            <a:pt x="440" y="335"/>
                          </a:lnTo>
                          <a:lnTo>
                            <a:pt x="403" y="343"/>
                          </a:lnTo>
                          <a:lnTo>
                            <a:pt x="355" y="350"/>
                          </a:lnTo>
                          <a:lnTo>
                            <a:pt x="304" y="358"/>
                          </a:lnTo>
                          <a:lnTo>
                            <a:pt x="256" y="361"/>
                          </a:lnTo>
                          <a:lnTo>
                            <a:pt x="209" y="361"/>
                          </a:lnTo>
                          <a:lnTo>
                            <a:pt x="154" y="361"/>
                          </a:lnTo>
                          <a:lnTo>
                            <a:pt x="96" y="355"/>
                          </a:lnTo>
                          <a:lnTo>
                            <a:pt x="59" y="344"/>
                          </a:lnTo>
                          <a:lnTo>
                            <a:pt x="26" y="323"/>
                          </a:lnTo>
                          <a:lnTo>
                            <a:pt x="0" y="335"/>
                          </a:lnTo>
                          <a:lnTo>
                            <a:pt x="0" y="310"/>
                          </a:lnTo>
                          <a:lnTo>
                            <a:pt x="11" y="256"/>
                          </a:lnTo>
                          <a:close/>
                        </a:path>
                      </a:pathLst>
                    </a:custGeom>
                    <a:solidFill>
                      <a:srgbClr val="201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70269" name="Freeform 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69" y="3112"/>
                      <a:ext cx="342" cy="174"/>
                    </a:xfrm>
                    <a:custGeom>
                      <a:avLst/>
                      <a:gdLst>
                        <a:gd name="T0" fmla="*/ 26 w 1024"/>
                        <a:gd name="T1" fmla="*/ 477 h 522"/>
                        <a:gd name="T2" fmla="*/ 52 w 1024"/>
                        <a:gd name="T3" fmla="*/ 404 h 522"/>
                        <a:gd name="T4" fmla="*/ 75 w 1024"/>
                        <a:gd name="T5" fmla="*/ 355 h 522"/>
                        <a:gd name="T6" fmla="*/ 119 w 1024"/>
                        <a:gd name="T7" fmla="*/ 310 h 522"/>
                        <a:gd name="T8" fmla="*/ 148 w 1024"/>
                        <a:gd name="T9" fmla="*/ 267 h 522"/>
                        <a:gd name="T10" fmla="*/ 188 w 1024"/>
                        <a:gd name="T11" fmla="*/ 216 h 522"/>
                        <a:gd name="T12" fmla="*/ 243 w 1024"/>
                        <a:gd name="T13" fmla="*/ 186 h 522"/>
                        <a:gd name="T14" fmla="*/ 316 w 1024"/>
                        <a:gd name="T15" fmla="*/ 135 h 522"/>
                        <a:gd name="T16" fmla="*/ 390 w 1024"/>
                        <a:gd name="T17" fmla="*/ 92 h 522"/>
                        <a:gd name="T18" fmla="*/ 467 w 1024"/>
                        <a:gd name="T19" fmla="*/ 51 h 522"/>
                        <a:gd name="T20" fmla="*/ 532 w 1024"/>
                        <a:gd name="T21" fmla="*/ 33 h 522"/>
                        <a:gd name="T22" fmla="*/ 595 w 1024"/>
                        <a:gd name="T23" fmla="*/ 44 h 522"/>
                        <a:gd name="T24" fmla="*/ 698 w 1024"/>
                        <a:gd name="T25" fmla="*/ 81 h 522"/>
                        <a:gd name="T26" fmla="*/ 785 w 1024"/>
                        <a:gd name="T27" fmla="*/ 131 h 522"/>
                        <a:gd name="T28" fmla="*/ 859 w 1024"/>
                        <a:gd name="T29" fmla="*/ 172 h 522"/>
                        <a:gd name="T30" fmla="*/ 909 w 1024"/>
                        <a:gd name="T31" fmla="*/ 216 h 522"/>
                        <a:gd name="T32" fmla="*/ 961 w 1024"/>
                        <a:gd name="T33" fmla="*/ 245 h 522"/>
                        <a:gd name="T34" fmla="*/ 1005 w 1024"/>
                        <a:gd name="T35" fmla="*/ 249 h 522"/>
                        <a:gd name="T36" fmla="*/ 987 w 1024"/>
                        <a:gd name="T37" fmla="*/ 216 h 522"/>
                        <a:gd name="T38" fmla="*/ 920 w 1024"/>
                        <a:gd name="T39" fmla="*/ 161 h 522"/>
                        <a:gd name="T40" fmla="*/ 848 w 1024"/>
                        <a:gd name="T41" fmla="*/ 110 h 522"/>
                        <a:gd name="T42" fmla="*/ 800 w 1024"/>
                        <a:gd name="T43" fmla="*/ 81 h 522"/>
                        <a:gd name="T44" fmla="*/ 705 w 1024"/>
                        <a:gd name="T45" fmla="*/ 44 h 522"/>
                        <a:gd name="T46" fmla="*/ 617 w 1024"/>
                        <a:gd name="T47" fmla="*/ 11 h 522"/>
                        <a:gd name="T48" fmla="*/ 525 w 1024"/>
                        <a:gd name="T49" fmla="*/ 0 h 522"/>
                        <a:gd name="T50" fmla="*/ 456 w 1024"/>
                        <a:gd name="T51" fmla="*/ 7 h 522"/>
                        <a:gd name="T52" fmla="*/ 393 w 1024"/>
                        <a:gd name="T53" fmla="*/ 26 h 522"/>
                        <a:gd name="T54" fmla="*/ 331 w 1024"/>
                        <a:gd name="T55" fmla="*/ 59 h 522"/>
                        <a:gd name="T56" fmla="*/ 283 w 1024"/>
                        <a:gd name="T57" fmla="*/ 99 h 522"/>
                        <a:gd name="T58" fmla="*/ 214 w 1024"/>
                        <a:gd name="T59" fmla="*/ 150 h 522"/>
                        <a:gd name="T60" fmla="*/ 151 w 1024"/>
                        <a:gd name="T61" fmla="*/ 216 h 522"/>
                        <a:gd name="T62" fmla="*/ 101 w 1024"/>
                        <a:gd name="T63" fmla="*/ 275 h 522"/>
                        <a:gd name="T64" fmla="*/ 53 w 1024"/>
                        <a:gd name="T65" fmla="*/ 336 h 522"/>
                        <a:gd name="T66" fmla="*/ 42 w 1024"/>
                        <a:gd name="T67" fmla="*/ 380 h 522"/>
                        <a:gd name="T68" fmla="*/ 11 w 1024"/>
                        <a:gd name="T69" fmla="*/ 463 h 5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024" h="522">
                          <a:moveTo>
                            <a:pt x="0" y="522"/>
                          </a:moveTo>
                          <a:lnTo>
                            <a:pt x="26" y="477"/>
                          </a:lnTo>
                          <a:lnTo>
                            <a:pt x="44" y="448"/>
                          </a:lnTo>
                          <a:lnTo>
                            <a:pt x="52" y="404"/>
                          </a:lnTo>
                          <a:lnTo>
                            <a:pt x="60" y="377"/>
                          </a:lnTo>
                          <a:lnTo>
                            <a:pt x="75" y="355"/>
                          </a:lnTo>
                          <a:lnTo>
                            <a:pt x="97" y="333"/>
                          </a:lnTo>
                          <a:lnTo>
                            <a:pt x="119" y="310"/>
                          </a:lnTo>
                          <a:lnTo>
                            <a:pt x="137" y="288"/>
                          </a:lnTo>
                          <a:lnTo>
                            <a:pt x="148" y="267"/>
                          </a:lnTo>
                          <a:lnTo>
                            <a:pt x="170" y="238"/>
                          </a:lnTo>
                          <a:lnTo>
                            <a:pt x="188" y="216"/>
                          </a:lnTo>
                          <a:lnTo>
                            <a:pt x="210" y="205"/>
                          </a:lnTo>
                          <a:lnTo>
                            <a:pt x="243" y="186"/>
                          </a:lnTo>
                          <a:lnTo>
                            <a:pt x="275" y="161"/>
                          </a:lnTo>
                          <a:lnTo>
                            <a:pt x="316" y="135"/>
                          </a:lnTo>
                          <a:lnTo>
                            <a:pt x="349" y="114"/>
                          </a:lnTo>
                          <a:lnTo>
                            <a:pt x="390" y="92"/>
                          </a:lnTo>
                          <a:lnTo>
                            <a:pt x="426" y="73"/>
                          </a:lnTo>
                          <a:lnTo>
                            <a:pt x="467" y="51"/>
                          </a:lnTo>
                          <a:lnTo>
                            <a:pt x="504" y="37"/>
                          </a:lnTo>
                          <a:lnTo>
                            <a:pt x="532" y="33"/>
                          </a:lnTo>
                          <a:lnTo>
                            <a:pt x="558" y="37"/>
                          </a:lnTo>
                          <a:lnTo>
                            <a:pt x="595" y="44"/>
                          </a:lnTo>
                          <a:lnTo>
                            <a:pt x="635" y="59"/>
                          </a:lnTo>
                          <a:lnTo>
                            <a:pt x="698" y="81"/>
                          </a:lnTo>
                          <a:lnTo>
                            <a:pt x="742" y="110"/>
                          </a:lnTo>
                          <a:lnTo>
                            <a:pt x="785" y="131"/>
                          </a:lnTo>
                          <a:lnTo>
                            <a:pt x="829" y="161"/>
                          </a:lnTo>
                          <a:lnTo>
                            <a:pt x="859" y="172"/>
                          </a:lnTo>
                          <a:lnTo>
                            <a:pt x="884" y="190"/>
                          </a:lnTo>
                          <a:lnTo>
                            <a:pt x="909" y="216"/>
                          </a:lnTo>
                          <a:lnTo>
                            <a:pt x="939" y="234"/>
                          </a:lnTo>
                          <a:lnTo>
                            <a:pt x="961" y="245"/>
                          </a:lnTo>
                          <a:lnTo>
                            <a:pt x="987" y="249"/>
                          </a:lnTo>
                          <a:lnTo>
                            <a:pt x="1005" y="249"/>
                          </a:lnTo>
                          <a:lnTo>
                            <a:pt x="1024" y="249"/>
                          </a:lnTo>
                          <a:lnTo>
                            <a:pt x="987" y="216"/>
                          </a:lnTo>
                          <a:lnTo>
                            <a:pt x="950" y="183"/>
                          </a:lnTo>
                          <a:lnTo>
                            <a:pt x="920" y="161"/>
                          </a:lnTo>
                          <a:lnTo>
                            <a:pt x="887" y="139"/>
                          </a:lnTo>
                          <a:lnTo>
                            <a:pt x="848" y="110"/>
                          </a:lnTo>
                          <a:lnTo>
                            <a:pt x="826" y="92"/>
                          </a:lnTo>
                          <a:lnTo>
                            <a:pt x="800" y="81"/>
                          </a:lnTo>
                          <a:lnTo>
                            <a:pt x="746" y="62"/>
                          </a:lnTo>
                          <a:lnTo>
                            <a:pt x="705" y="44"/>
                          </a:lnTo>
                          <a:lnTo>
                            <a:pt x="661" y="26"/>
                          </a:lnTo>
                          <a:lnTo>
                            <a:pt x="617" y="11"/>
                          </a:lnTo>
                          <a:lnTo>
                            <a:pt x="562" y="0"/>
                          </a:lnTo>
                          <a:lnTo>
                            <a:pt x="525" y="0"/>
                          </a:lnTo>
                          <a:lnTo>
                            <a:pt x="489" y="3"/>
                          </a:lnTo>
                          <a:lnTo>
                            <a:pt x="456" y="7"/>
                          </a:lnTo>
                          <a:lnTo>
                            <a:pt x="423" y="14"/>
                          </a:lnTo>
                          <a:lnTo>
                            <a:pt x="393" y="26"/>
                          </a:lnTo>
                          <a:lnTo>
                            <a:pt x="360" y="40"/>
                          </a:lnTo>
                          <a:lnTo>
                            <a:pt x="331" y="59"/>
                          </a:lnTo>
                          <a:lnTo>
                            <a:pt x="305" y="77"/>
                          </a:lnTo>
                          <a:lnTo>
                            <a:pt x="283" y="99"/>
                          </a:lnTo>
                          <a:lnTo>
                            <a:pt x="251" y="125"/>
                          </a:lnTo>
                          <a:lnTo>
                            <a:pt x="214" y="150"/>
                          </a:lnTo>
                          <a:lnTo>
                            <a:pt x="181" y="183"/>
                          </a:lnTo>
                          <a:lnTo>
                            <a:pt x="151" y="216"/>
                          </a:lnTo>
                          <a:lnTo>
                            <a:pt x="127" y="242"/>
                          </a:lnTo>
                          <a:lnTo>
                            <a:pt x="101" y="275"/>
                          </a:lnTo>
                          <a:lnTo>
                            <a:pt x="75" y="307"/>
                          </a:lnTo>
                          <a:lnTo>
                            <a:pt x="53" y="336"/>
                          </a:lnTo>
                          <a:lnTo>
                            <a:pt x="42" y="366"/>
                          </a:lnTo>
                          <a:lnTo>
                            <a:pt x="42" y="380"/>
                          </a:lnTo>
                          <a:lnTo>
                            <a:pt x="22" y="415"/>
                          </a:lnTo>
                          <a:lnTo>
                            <a:pt x="11" y="463"/>
                          </a:lnTo>
                          <a:lnTo>
                            <a:pt x="0" y="522"/>
                          </a:lnTo>
                          <a:close/>
                        </a:path>
                      </a:pathLst>
                    </a:custGeom>
                    <a:solidFill>
                      <a:srgbClr val="2020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pic>
        <p:nvPicPr>
          <p:cNvPr id="2270270" name="Picture 62" descr="difsp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0" t="6917" r="13167" b="9167"/>
          <a:stretch>
            <a:fillRect/>
          </a:stretch>
        </p:blipFill>
        <p:spPr bwMode="auto">
          <a:xfrm>
            <a:off x="4666341" y="3258457"/>
            <a:ext cx="10445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70271" name="Rectangle 63"/>
          <p:cNvSpPr>
            <a:spLocks noChangeArrowheads="1"/>
          </p:cNvSpPr>
          <p:nvPr/>
        </p:nvSpPr>
        <p:spPr bwMode="auto">
          <a:xfrm>
            <a:off x="428381" y="3635811"/>
            <a:ext cx="30260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algn="ctr">
              <a:lnSpc>
                <a:spcPct val="100000"/>
              </a:lnSpc>
              <a:buClrTx/>
            </a:pPr>
            <a:r>
              <a:rPr lang="en-US" sz="2400" b="1" dirty="0" smtClean="0"/>
              <a:t>R = </a:t>
            </a:r>
            <a:r>
              <a:rPr lang="en-US" sz="2400" dirty="0" smtClean="0"/>
              <a:t>2 </a:t>
            </a:r>
            <a:r>
              <a:rPr lang="en-US" sz="2400" dirty="0"/>
              <a:t>(</a:t>
            </a:r>
            <a:r>
              <a:rPr lang="en-US" sz="2400" b="1" dirty="0"/>
              <a:t> N </a:t>
            </a:r>
            <a:r>
              <a:rPr lang="en-US" sz="2400" dirty="0"/>
              <a:t>(</a:t>
            </a:r>
            <a:r>
              <a:rPr lang="en-US" sz="2400" b="1" dirty="0"/>
              <a:t>N </a:t>
            </a:r>
            <a:r>
              <a:rPr lang="en-US" sz="2400" dirty="0"/>
              <a:t>· </a:t>
            </a:r>
            <a:r>
              <a:rPr lang="en-US" sz="2400" b="1" dirty="0"/>
              <a:t>L</a:t>
            </a:r>
            <a:r>
              <a:rPr lang="en-US" sz="2400" dirty="0"/>
              <a:t>)) –</a:t>
            </a:r>
            <a:r>
              <a:rPr lang="en-US" sz="2400" b="1" dirty="0"/>
              <a:t> </a:t>
            </a:r>
            <a:r>
              <a:rPr lang="en-US" sz="2400" b="1" dirty="0" smtClean="0"/>
              <a:t>L</a:t>
            </a:r>
            <a:endParaRPr lang="en-US" sz="2400" b="1" dirty="0"/>
          </a:p>
        </p:txBody>
      </p:sp>
      <p:graphicFrame>
        <p:nvGraphicFramePr>
          <p:cNvPr id="2270272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364571"/>
              </p:ext>
            </p:extLst>
          </p:nvPr>
        </p:nvGraphicFramePr>
        <p:xfrm>
          <a:off x="381000" y="2630711"/>
          <a:ext cx="50561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1625600" imgH="266700" progId="Equation.3">
                  <p:embed/>
                </p:oleObj>
              </mc:Choice>
              <mc:Fallback>
                <p:oleObj name="Equation" r:id="rId6" imgW="1625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630711"/>
                        <a:ext cx="50561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Line 5"/>
          <p:cNvSpPr>
            <a:spLocks noChangeShapeType="1"/>
          </p:cNvSpPr>
          <p:nvPr/>
        </p:nvSpPr>
        <p:spPr bwMode="auto">
          <a:xfrm>
            <a:off x="4209861" y="6730544"/>
            <a:ext cx="279328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6"/>
          <p:cNvSpPr>
            <a:spLocks noChangeShapeType="1"/>
          </p:cNvSpPr>
          <p:nvPr/>
        </p:nvSpPr>
        <p:spPr bwMode="auto">
          <a:xfrm flipH="1" flipV="1">
            <a:off x="5593919" y="5572430"/>
            <a:ext cx="0" cy="114972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7"/>
          <p:cNvSpPr>
            <a:spLocks noChangeShapeType="1"/>
          </p:cNvSpPr>
          <p:nvPr/>
        </p:nvSpPr>
        <p:spPr bwMode="auto">
          <a:xfrm flipH="1" flipV="1">
            <a:off x="4587331" y="6109526"/>
            <a:ext cx="1006588" cy="62101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8"/>
          <p:cNvSpPr>
            <a:spLocks noChangeArrowheads="1"/>
          </p:cNvSpPr>
          <p:nvPr/>
        </p:nvSpPr>
        <p:spPr bwMode="auto">
          <a:xfrm>
            <a:off x="4404887" y="6065467"/>
            <a:ext cx="249550" cy="48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31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l</a:t>
            </a:r>
          </a:p>
        </p:txBody>
      </p:sp>
      <p:grpSp>
        <p:nvGrpSpPr>
          <p:cNvPr id="95" name="Group 9"/>
          <p:cNvGrpSpPr>
            <a:grpSpLocks/>
          </p:cNvGrpSpPr>
          <p:nvPr/>
        </p:nvGrpSpPr>
        <p:grpSpPr bwMode="auto">
          <a:xfrm rot="395573">
            <a:off x="3723343" y="5527322"/>
            <a:ext cx="419412" cy="419607"/>
            <a:chOff x="3216" y="2925"/>
            <a:chExt cx="400" cy="400"/>
          </a:xfrm>
        </p:grpSpPr>
        <p:sp>
          <p:nvSpPr>
            <p:cNvPr id="101" name="Line 10"/>
            <p:cNvSpPr>
              <a:spLocks noChangeShapeType="1"/>
            </p:cNvSpPr>
            <p:nvPr/>
          </p:nvSpPr>
          <p:spPr bwMode="auto">
            <a:xfrm rot="-259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11"/>
            <p:cNvSpPr>
              <a:spLocks noChangeShapeType="1"/>
            </p:cNvSpPr>
            <p:nvPr/>
          </p:nvSpPr>
          <p:spPr bwMode="auto">
            <a:xfrm rot="-259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12"/>
            <p:cNvSpPr>
              <a:spLocks noChangeShapeType="1"/>
            </p:cNvSpPr>
            <p:nvPr/>
          </p:nvSpPr>
          <p:spPr bwMode="auto">
            <a:xfrm rot="-259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13"/>
            <p:cNvSpPr>
              <a:spLocks noChangeShapeType="1"/>
            </p:cNvSpPr>
            <p:nvPr/>
          </p:nvSpPr>
          <p:spPr bwMode="auto">
            <a:xfrm rot="-259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14"/>
            <p:cNvSpPr>
              <a:spLocks noChangeShapeType="1"/>
            </p:cNvSpPr>
            <p:nvPr/>
          </p:nvSpPr>
          <p:spPr bwMode="auto">
            <a:xfrm rot="1416518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15"/>
            <p:cNvSpPr>
              <a:spLocks noChangeShapeType="1"/>
            </p:cNvSpPr>
            <p:nvPr/>
          </p:nvSpPr>
          <p:spPr bwMode="auto">
            <a:xfrm rot="2956177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16"/>
            <p:cNvSpPr>
              <a:spLocks noChangeShapeType="1"/>
            </p:cNvSpPr>
            <p:nvPr/>
          </p:nvSpPr>
          <p:spPr bwMode="auto">
            <a:xfrm rot="4146168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17"/>
            <p:cNvSpPr>
              <a:spLocks noChangeShapeType="1"/>
            </p:cNvSpPr>
            <p:nvPr/>
          </p:nvSpPr>
          <p:spPr bwMode="auto">
            <a:xfrm rot="-1455494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18"/>
            <p:cNvSpPr>
              <a:spLocks noChangeShapeType="1"/>
            </p:cNvSpPr>
            <p:nvPr/>
          </p:nvSpPr>
          <p:spPr bwMode="auto">
            <a:xfrm rot="-2651500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9"/>
            <p:cNvSpPr>
              <a:spLocks noChangeShapeType="1"/>
            </p:cNvSpPr>
            <p:nvPr/>
          </p:nvSpPr>
          <p:spPr bwMode="auto">
            <a:xfrm rot="-3760317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20"/>
            <p:cNvSpPr>
              <a:spLocks noChangeShapeType="1"/>
            </p:cNvSpPr>
            <p:nvPr/>
          </p:nvSpPr>
          <p:spPr bwMode="auto">
            <a:xfrm rot="-5400259">
              <a:off x="3216" y="3124"/>
              <a:ext cx="400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21"/>
            <p:cNvSpPr>
              <a:spLocks noChangeArrowheads="1"/>
            </p:cNvSpPr>
            <p:nvPr/>
          </p:nvSpPr>
          <p:spPr bwMode="auto">
            <a:xfrm>
              <a:off x="3384" y="3096"/>
              <a:ext cx="56" cy="5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Rectangle 22"/>
          <p:cNvSpPr>
            <a:spLocks noChangeArrowheads="1"/>
          </p:cNvSpPr>
          <p:nvPr/>
        </p:nvSpPr>
        <p:spPr bwMode="auto">
          <a:xfrm>
            <a:off x="5590774" y="5352136"/>
            <a:ext cx="323996" cy="48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31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endParaRPr lang="en-US" sz="3100" baseline="-2500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97" name="Line 23"/>
          <p:cNvSpPr>
            <a:spLocks noChangeShapeType="1"/>
          </p:cNvSpPr>
          <p:nvPr/>
        </p:nvSpPr>
        <p:spPr bwMode="auto">
          <a:xfrm rot="20051381" flipV="1">
            <a:off x="5417767" y="5941683"/>
            <a:ext cx="964647" cy="60423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4"/>
          <p:cNvSpPr>
            <a:spLocks noChangeArrowheads="1"/>
          </p:cNvSpPr>
          <p:nvPr/>
        </p:nvSpPr>
        <p:spPr bwMode="auto">
          <a:xfrm>
            <a:off x="6177950" y="5611243"/>
            <a:ext cx="323996" cy="48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31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v</a:t>
            </a:r>
            <a:endParaRPr lang="en-US" sz="3100" baseline="-25000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 rot="17432653" flipV="1">
            <a:off x="4998131" y="5866295"/>
            <a:ext cx="965095" cy="60395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6"/>
          <p:cNvSpPr>
            <a:spLocks noChangeArrowheads="1"/>
          </p:cNvSpPr>
          <p:nvPr/>
        </p:nvSpPr>
        <p:spPr bwMode="auto">
          <a:xfrm>
            <a:off x="5064412" y="5463332"/>
            <a:ext cx="323996" cy="48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31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h</a:t>
            </a:r>
            <a:endParaRPr lang="en-US" sz="3100" baseline="-2500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graphicFrame>
        <p:nvGraphicFramePr>
          <p:cNvPr id="113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203766"/>
              </p:ext>
            </p:extLst>
          </p:nvPr>
        </p:nvGraphicFramePr>
        <p:xfrm>
          <a:off x="286658" y="4592640"/>
          <a:ext cx="4527550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8" imgW="1638300" imgH="482600" progId="Equation.3">
                  <p:embed/>
                </p:oleObj>
              </mc:Choice>
              <mc:Fallback>
                <p:oleObj name="Equation" r:id="rId8" imgW="1638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658" y="4592640"/>
                        <a:ext cx="4527550" cy="133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Rectangle 24"/>
          <p:cNvSpPr>
            <a:spLocks noChangeArrowheads="1"/>
          </p:cNvSpPr>
          <p:nvPr/>
        </p:nvSpPr>
        <p:spPr bwMode="auto">
          <a:xfrm>
            <a:off x="8693003" y="2564079"/>
            <a:ext cx="323996" cy="48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31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v</a:t>
            </a:r>
            <a:endParaRPr lang="en-US" sz="3100" baseline="-25000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507" y="6361212"/>
            <a:ext cx="403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reminder: normalize all vectors: </a:t>
            </a:r>
            <a:r>
              <a:rPr lang="en-US" dirty="0" err="1">
                <a:solidFill>
                  <a:srgbClr val="FF0000"/>
                </a:solidFill>
              </a:rPr>
              <a:t>n,l,r,</a:t>
            </a:r>
            <a:r>
              <a:rPr lang="en-US" dirty="0" err="1" smtClean="0">
                <a:solidFill>
                  <a:srgbClr val="FF0000"/>
                </a:solidFill>
              </a:rPr>
              <a:t>v,h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7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C17AA-D879-FD4F-9CB6-09FC229DB3DD}" type="slidenum">
              <a:rPr lang="en-US"/>
              <a:pPr/>
              <a:t>31</a:t>
            </a:fld>
            <a:endParaRPr lang="en-US"/>
          </a:p>
        </p:txBody>
      </p:sp>
      <p:sp>
        <p:nvSpPr>
          <p:cNvPr id="227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152400"/>
            <a:ext cx="9142412" cy="762000"/>
          </a:xfrm>
        </p:spPr>
        <p:txBody>
          <a:bodyPr/>
          <a:lstStyle/>
          <a:p>
            <a:r>
              <a:rPr lang="en-US"/>
              <a:t>Review: Reflection Equations</a:t>
            </a:r>
          </a:p>
        </p:txBody>
      </p:sp>
      <p:sp>
        <p:nvSpPr>
          <p:cNvPr id="227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9474"/>
            <a:ext cx="8686800" cy="533231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 full </a:t>
            </a:r>
            <a:r>
              <a:rPr lang="en-US" sz="2800" dirty="0" err="1"/>
              <a:t>Phong</a:t>
            </a:r>
            <a:r>
              <a:rPr lang="en-US" sz="2800" dirty="0"/>
              <a:t> lighting model</a:t>
            </a:r>
          </a:p>
          <a:p>
            <a:pPr marL="457200" lvl="1" indent="-342900">
              <a:lnSpc>
                <a:spcPct val="90000"/>
              </a:lnSpc>
            </a:pPr>
            <a:r>
              <a:rPr lang="en-US" sz="2400" dirty="0"/>
              <a:t>combine ambient, diffuse, specular components</a:t>
            </a:r>
          </a:p>
          <a:p>
            <a:pPr marL="457200" lvl="1" indent="-342900">
              <a:lnSpc>
                <a:spcPct val="90000"/>
              </a:lnSpc>
            </a:pPr>
            <a:endParaRPr lang="en-US" sz="2400" dirty="0" smtClean="0"/>
          </a:p>
          <a:p>
            <a:pPr marL="457200" lvl="1" indent="-342900">
              <a:lnSpc>
                <a:spcPct val="90000"/>
              </a:lnSpc>
            </a:pPr>
            <a:endParaRPr lang="en-US" sz="2400" dirty="0"/>
          </a:p>
          <a:p>
            <a:pPr marL="457200" lvl="1" indent="-342900">
              <a:lnSpc>
                <a:spcPct val="90000"/>
              </a:lnSpc>
            </a:pPr>
            <a:endParaRPr lang="en-US" sz="2400" dirty="0" smtClean="0"/>
          </a:p>
          <a:p>
            <a:pPr marL="57150">
              <a:lnSpc>
                <a:spcPct val="90000"/>
              </a:lnSpc>
            </a:pPr>
            <a:r>
              <a:rPr lang="en-US" sz="2600" dirty="0" err="1" smtClean="0"/>
              <a:t>Blinn-Phong</a:t>
            </a:r>
            <a:r>
              <a:rPr lang="en-US" sz="2600" dirty="0" smtClean="0"/>
              <a:t> lighting</a:t>
            </a:r>
          </a:p>
          <a:p>
            <a:pPr marL="57150">
              <a:lnSpc>
                <a:spcPct val="90000"/>
              </a:lnSpc>
            </a:pPr>
            <a:endParaRPr lang="en-US" sz="2600" dirty="0" smtClean="0"/>
          </a:p>
          <a:p>
            <a:pPr marL="57150">
              <a:lnSpc>
                <a:spcPct val="90000"/>
              </a:lnSpc>
            </a:pPr>
            <a:endParaRPr lang="en-US" sz="2600" dirty="0"/>
          </a:p>
          <a:p>
            <a:pPr marL="457200" lvl="1" indent="-342900">
              <a:lnSpc>
                <a:spcPct val="90000"/>
              </a:lnSpc>
            </a:pPr>
            <a:endParaRPr lang="en-US" sz="2400" dirty="0"/>
          </a:p>
          <a:p>
            <a:pPr marL="114300" lvl="1" indent="0">
              <a:lnSpc>
                <a:spcPct val="90000"/>
              </a:lnSpc>
              <a:buNone/>
            </a:pPr>
            <a:endParaRPr lang="en-US" sz="2400" dirty="0"/>
          </a:p>
          <a:p>
            <a:pPr marL="457200" lvl="1" indent="-342900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</a:rPr>
              <a:t>don</a:t>
            </a:r>
            <a:r>
              <a:rPr lang="ja-JP" altLang="en-US" sz="2400" b="1" dirty="0">
                <a:solidFill>
                  <a:schemeClr val="tx2"/>
                </a:solidFill>
                <a:latin typeface="Arial"/>
              </a:rPr>
              <a:t>’</a:t>
            </a:r>
            <a:r>
              <a:rPr lang="en-US" sz="2400" b="1" dirty="0">
                <a:solidFill>
                  <a:schemeClr val="tx2"/>
                </a:solidFill>
              </a:rPr>
              <a:t>t forget to normalize all </a:t>
            </a:r>
            <a:r>
              <a:rPr lang="en-US" sz="2400" b="1" dirty="0" smtClean="0">
                <a:solidFill>
                  <a:schemeClr val="tx2"/>
                </a:solidFill>
              </a:rPr>
              <a:t>lighting vectors!! </a:t>
            </a:r>
            <a:r>
              <a:rPr lang="en-US" sz="2400" b="1" dirty="0" err="1">
                <a:solidFill>
                  <a:schemeClr val="tx2"/>
                </a:solidFill>
              </a:rPr>
              <a:t>n,l,r,v,h</a:t>
            </a: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graphicFrame>
        <p:nvGraphicFramePr>
          <p:cNvPr id="227228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40948"/>
              </p:ext>
            </p:extLst>
          </p:nvPr>
        </p:nvGraphicFramePr>
        <p:xfrm>
          <a:off x="296863" y="2352884"/>
          <a:ext cx="849312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3" imgW="3073400" imgH="444500" progId="Equation.3">
                  <p:embed/>
                </p:oleObj>
              </mc:Choice>
              <mc:Fallback>
                <p:oleObj name="Equation" r:id="rId3" imgW="3073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2352884"/>
                        <a:ext cx="8493125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651737"/>
              </p:ext>
            </p:extLst>
          </p:nvPr>
        </p:nvGraphicFramePr>
        <p:xfrm>
          <a:off x="304800" y="4025206"/>
          <a:ext cx="8491538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5" imgW="3073400" imgH="457200" progId="Equation.3">
                  <p:embed/>
                </p:oleObj>
              </mc:Choice>
              <mc:Fallback>
                <p:oleObj name="Equation" r:id="rId5" imgW="3073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025206"/>
                        <a:ext cx="8491538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471714" y="5533571"/>
            <a:ext cx="8418286" cy="671286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14400" marR="0" indent="-914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7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76F8-ADE6-5947-8EDC-187523603A07}" type="slidenum">
              <a:rPr lang="en-US"/>
              <a:pPr/>
              <a:t>32</a:t>
            </a:fld>
            <a:endParaRPr lang="en-US"/>
          </a:p>
        </p:txBody>
      </p:sp>
      <p:sp>
        <p:nvSpPr>
          <p:cNvPr id="227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152400"/>
            <a:ext cx="9142412" cy="762000"/>
          </a:xfrm>
        </p:spPr>
        <p:txBody>
          <a:bodyPr/>
          <a:lstStyle/>
          <a:p>
            <a:r>
              <a:rPr lang="en-US"/>
              <a:t>Review: Lighting</a:t>
            </a:r>
          </a:p>
        </p:txBody>
      </p:sp>
      <p:sp>
        <p:nvSpPr>
          <p:cNvPr id="227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10221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dirty="0"/>
              <a:t> lighting models</a:t>
            </a:r>
          </a:p>
          <a:p>
            <a:pPr marL="457200" lvl="1" indent="-342900"/>
            <a:r>
              <a:rPr lang="en-US" dirty="0"/>
              <a:t>ambient </a:t>
            </a:r>
          </a:p>
          <a:p>
            <a:pPr marL="857250" lvl="2" indent="-285750"/>
            <a:r>
              <a:rPr lang="en-US" dirty="0" err="1"/>
              <a:t>normals</a:t>
            </a:r>
            <a:r>
              <a:rPr lang="en-US" dirty="0"/>
              <a:t> </a:t>
            </a:r>
            <a:r>
              <a:rPr lang="en-US" dirty="0" smtClean="0"/>
              <a:t>don</a:t>
            </a:r>
            <a:r>
              <a:rPr lang="en-CA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matter</a:t>
            </a:r>
          </a:p>
          <a:p>
            <a:pPr marL="457200" lvl="1" indent="-342900"/>
            <a:r>
              <a:rPr lang="en-US" dirty="0"/>
              <a:t>Lambert/diffuse </a:t>
            </a:r>
          </a:p>
          <a:p>
            <a:pPr marL="857250" lvl="2" indent="-285750"/>
            <a:r>
              <a:rPr lang="en-US" dirty="0"/>
              <a:t>angle between surface normal and light</a:t>
            </a:r>
          </a:p>
          <a:p>
            <a:pPr marL="457200" lvl="1" indent="-342900"/>
            <a:r>
              <a:rPr lang="en-US" dirty="0" err="1"/>
              <a:t>Phong</a:t>
            </a:r>
            <a:r>
              <a:rPr lang="en-US" dirty="0"/>
              <a:t>/specular </a:t>
            </a:r>
          </a:p>
          <a:p>
            <a:pPr marL="857250" lvl="2" indent="-285750"/>
            <a:r>
              <a:rPr lang="en-US" dirty="0"/>
              <a:t>surface normal, light, and </a:t>
            </a:r>
            <a:r>
              <a:rPr lang="en-US" dirty="0" smtClean="0"/>
              <a:t>viewpoint</a:t>
            </a:r>
          </a:p>
          <a:p>
            <a:pPr marL="57150"/>
            <a:r>
              <a:rPr lang="en-US" dirty="0" smtClean="0"/>
              <a:t>light and material interaction</a:t>
            </a:r>
          </a:p>
          <a:p>
            <a:pPr marL="457200" lvl="1"/>
            <a:r>
              <a:rPr lang="en-US" dirty="0" smtClean="0"/>
              <a:t>component-wise multiply</a:t>
            </a:r>
          </a:p>
          <a:p>
            <a:pPr marL="857250" lvl="2"/>
            <a:r>
              <a:rPr lang="en-US" dirty="0" smtClean="0"/>
              <a:t> 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r</a:t>
            </a:r>
            <a:r>
              <a:rPr lang="en-US" dirty="0" err="1" smtClean="0"/>
              <a:t>,l</a:t>
            </a:r>
            <a:r>
              <a:rPr lang="en-US" baseline="-25000" dirty="0" err="1" smtClean="0"/>
              <a:t>g</a:t>
            </a:r>
            <a:r>
              <a:rPr lang="en-US" dirty="0" err="1" smtClean="0"/>
              <a:t>,l</a:t>
            </a:r>
            <a:r>
              <a:rPr lang="en-US" baseline="-25000" dirty="0" err="1" smtClean="0"/>
              <a:t>b</a:t>
            </a:r>
            <a:r>
              <a:rPr lang="en-US" dirty="0" smtClean="0"/>
              <a:t>) x 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r</a:t>
            </a:r>
            <a:r>
              <a:rPr lang="en-US" dirty="0" err="1" smtClean="0"/>
              <a:t>,m</a:t>
            </a:r>
            <a:r>
              <a:rPr lang="en-US" baseline="-25000" dirty="0" err="1" smtClean="0"/>
              <a:t>g</a:t>
            </a:r>
            <a:r>
              <a:rPr lang="en-US" dirty="0" err="1" smtClean="0"/>
              <a:t>,m</a:t>
            </a:r>
            <a:r>
              <a:rPr lang="en-US" baseline="-25000" dirty="0" err="1" smtClean="0"/>
              <a:t>b</a:t>
            </a:r>
            <a:r>
              <a:rPr lang="en-US" dirty="0" smtClean="0"/>
              <a:t>) = 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r</a:t>
            </a:r>
            <a:r>
              <a:rPr lang="en-US" dirty="0" smtClean="0"/>
              <a:t>*</a:t>
            </a:r>
            <a:r>
              <a:rPr lang="en-US" dirty="0" err="1" smtClean="0"/>
              <a:t>m</a:t>
            </a:r>
            <a:r>
              <a:rPr lang="en-US" baseline="-25000" dirty="0" err="1" smtClean="0"/>
              <a:t>r</a:t>
            </a:r>
            <a:r>
              <a:rPr lang="en-US" dirty="0" smtClean="0"/>
              <a:t>,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g</a:t>
            </a:r>
            <a:r>
              <a:rPr lang="en-US" dirty="0" smtClean="0"/>
              <a:t>*m</a:t>
            </a:r>
            <a:r>
              <a:rPr lang="en-US" baseline="-25000" dirty="0" smtClean="0"/>
              <a:t>g</a:t>
            </a:r>
            <a:r>
              <a:rPr lang="en-US" dirty="0" smtClean="0"/>
              <a:t>,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b</a:t>
            </a:r>
            <a:r>
              <a:rPr lang="en-US" dirty="0" smtClean="0"/>
              <a:t>*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D06B-16A0-7847-94D7-D68204D8415F}" type="slidenum">
              <a:rPr lang="en-US"/>
              <a:pPr/>
              <a:t>33</a:t>
            </a:fld>
            <a:endParaRPr lang="en-US"/>
          </a:p>
        </p:txBody>
      </p:sp>
      <p:sp>
        <p:nvSpPr>
          <p:cNvPr id="226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Light Sources</a:t>
            </a:r>
          </a:p>
        </p:txBody>
      </p:sp>
      <p:sp>
        <p:nvSpPr>
          <p:cNvPr id="226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5595938" cy="4989513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/>
              <a:t> directional/parallel lights</a:t>
            </a:r>
          </a:p>
          <a:p>
            <a:pPr marL="857250" lvl="2" indent="-285750">
              <a:lnSpc>
                <a:spcPct val="90000"/>
              </a:lnSpc>
            </a:pPr>
            <a:r>
              <a:rPr lang="en-US"/>
              <a:t>point at infinity: (x,y,z,0)</a:t>
            </a:r>
            <a:r>
              <a:rPr lang="en-US" baseline="30000"/>
              <a:t>T </a:t>
            </a:r>
          </a:p>
          <a:p>
            <a:pPr marL="857250" lvl="2" indent="-285750">
              <a:lnSpc>
                <a:spcPct val="90000"/>
              </a:lnSpc>
            </a:pPr>
            <a:endParaRPr lang="en-US"/>
          </a:p>
          <a:p>
            <a:pPr marL="0" indent="0">
              <a:lnSpc>
                <a:spcPct val="90000"/>
              </a:lnSpc>
            </a:pPr>
            <a:r>
              <a:rPr lang="en-US"/>
              <a:t> point lights</a:t>
            </a:r>
          </a:p>
          <a:p>
            <a:pPr marL="857250" lvl="2" indent="-285750">
              <a:lnSpc>
                <a:spcPct val="90000"/>
              </a:lnSpc>
            </a:pPr>
            <a:r>
              <a:rPr lang="en-US"/>
              <a:t>finite position: (x,y,z,1)</a:t>
            </a:r>
            <a:r>
              <a:rPr lang="en-US" baseline="30000"/>
              <a:t>T</a:t>
            </a:r>
          </a:p>
          <a:p>
            <a:pPr marL="857250" lvl="2" indent="-285750">
              <a:lnSpc>
                <a:spcPct val="90000"/>
              </a:lnSpc>
            </a:pPr>
            <a:endParaRPr lang="en-US"/>
          </a:p>
          <a:p>
            <a:pPr marL="0" indent="0">
              <a:lnSpc>
                <a:spcPct val="90000"/>
              </a:lnSpc>
            </a:pPr>
            <a:r>
              <a:rPr lang="en-US"/>
              <a:t> spotlights</a:t>
            </a:r>
          </a:p>
          <a:p>
            <a:pPr marL="857250" lvl="2" indent="-285750">
              <a:lnSpc>
                <a:spcPct val="90000"/>
              </a:lnSpc>
            </a:pPr>
            <a:r>
              <a:rPr lang="en-US"/>
              <a:t>position, direction, angle</a:t>
            </a:r>
          </a:p>
          <a:p>
            <a:pPr marL="857250" lvl="2" indent="-285750">
              <a:lnSpc>
                <a:spcPct val="90000"/>
              </a:lnSpc>
            </a:pPr>
            <a:endParaRPr lang="en-US" baseline="30000"/>
          </a:p>
          <a:p>
            <a:pPr marL="0" indent="0">
              <a:lnSpc>
                <a:spcPct val="90000"/>
              </a:lnSpc>
            </a:pPr>
            <a:r>
              <a:rPr lang="en-US"/>
              <a:t> ambient lights</a:t>
            </a:r>
          </a:p>
        </p:txBody>
      </p:sp>
      <p:grpSp>
        <p:nvGrpSpPr>
          <p:cNvPr id="2267140" name="Group 4"/>
          <p:cNvGrpSpPr>
            <a:grpSpLocks/>
          </p:cNvGrpSpPr>
          <p:nvPr/>
        </p:nvGrpSpPr>
        <p:grpSpPr bwMode="auto">
          <a:xfrm>
            <a:off x="6418263" y="1306513"/>
            <a:ext cx="1636712" cy="817562"/>
            <a:chOff x="3674" y="1039"/>
            <a:chExt cx="1031" cy="515"/>
          </a:xfrm>
        </p:grpSpPr>
        <p:sp>
          <p:nvSpPr>
            <p:cNvPr id="2267141" name="Line 5"/>
            <p:cNvSpPr>
              <a:spLocks noChangeShapeType="1"/>
            </p:cNvSpPr>
            <p:nvPr/>
          </p:nvSpPr>
          <p:spPr bwMode="auto">
            <a:xfrm>
              <a:off x="3674" y="1554"/>
              <a:ext cx="68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42" name="Line 6"/>
            <p:cNvSpPr>
              <a:spLocks noChangeShapeType="1"/>
            </p:cNvSpPr>
            <p:nvPr/>
          </p:nvSpPr>
          <p:spPr bwMode="auto">
            <a:xfrm flipH="1">
              <a:off x="3715" y="1039"/>
              <a:ext cx="446" cy="5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43" name="Line 7"/>
            <p:cNvSpPr>
              <a:spLocks noChangeShapeType="1"/>
            </p:cNvSpPr>
            <p:nvPr/>
          </p:nvSpPr>
          <p:spPr bwMode="auto">
            <a:xfrm flipH="1">
              <a:off x="3835" y="1039"/>
              <a:ext cx="445" cy="5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44" name="Line 8"/>
            <p:cNvSpPr>
              <a:spLocks noChangeShapeType="1"/>
            </p:cNvSpPr>
            <p:nvPr/>
          </p:nvSpPr>
          <p:spPr bwMode="auto">
            <a:xfrm flipH="1">
              <a:off x="3950" y="1043"/>
              <a:ext cx="446" cy="5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45" name="Line 9"/>
            <p:cNvSpPr>
              <a:spLocks noChangeShapeType="1"/>
            </p:cNvSpPr>
            <p:nvPr/>
          </p:nvSpPr>
          <p:spPr bwMode="auto">
            <a:xfrm flipH="1">
              <a:off x="4062" y="1043"/>
              <a:ext cx="445" cy="5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46" name="Line 10"/>
            <p:cNvSpPr>
              <a:spLocks noChangeShapeType="1"/>
            </p:cNvSpPr>
            <p:nvPr/>
          </p:nvSpPr>
          <p:spPr bwMode="auto">
            <a:xfrm flipH="1">
              <a:off x="4165" y="1043"/>
              <a:ext cx="445" cy="5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47" name="Line 11"/>
            <p:cNvSpPr>
              <a:spLocks noChangeShapeType="1"/>
            </p:cNvSpPr>
            <p:nvPr/>
          </p:nvSpPr>
          <p:spPr bwMode="auto">
            <a:xfrm flipH="1">
              <a:off x="4260" y="1043"/>
              <a:ext cx="445" cy="5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67148" name="Group 12"/>
          <p:cNvGrpSpPr>
            <a:grpSpLocks/>
          </p:cNvGrpSpPr>
          <p:nvPr/>
        </p:nvGrpSpPr>
        <p:grpSpPr bwMode="auto">
          <a:xfrm>
            <a:off x="6330950" y="4283075"/>
            <a:ext cx="1268413" cy="703263"/>
            <a:chOff x="3664" y="3392"/>
            <a:chExt cx="1328" cy="736"/>
          </a:xfrm>
        </p:grpSpPr>
        <p:sp>
          <p:nvSpPr>
            <p:cNvPr id="2267149" name="Line 13"/>
            <p:cNvSpPr>
              <a:spLocks noChangeShapeType="1"/>
            </p:cNvSpPr>
            <p:nvPr/>
          </p:nvSpPr>
          <p:spPr bwMode="auto">
            <a:xfrm>
              <a:off x="4320" y="3416"/>
              <a:ext cx="64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50" name="Line 14"/>
            <p:cNvSpPr>
              <a:spLocks noChangeShapeType="1"/>
            </p:cNvSpPr>
            <p:nvPr/>
          </p:nvSpPr>
          <p:spPr bwMode="auto">
            <a:xfrm>
              <a:off x="4320" y="3400"/>
              <a:ext cx="240" cy="7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51" name="Line 15"/>
            <p:cNvSpPr>
              <a:spLocks noChangeShapeType="1"/>
            </p:cNvSpPr>
            <p:nvPr/>
          </p:nvSpPr>
          <p:spPr bwMode="auto">
            <a:xfrm>
              <a:off x="4320" y="3408"/>
              <a:ext cx="448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52" name="Line 16"/>
            <p:cNvSpPr>
              <a:spLocks noChangeShapeType="1"/>
            </p:cNvSpPr>
            <p:nvPr/>
          </p:nvSpPr>
          <p:spPr bwMode="auto">
            <a:xfrm>
              <a:off x="3664" y="4128"/>
              <a:ext cx="132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53" name="Oval 17"/>
            <p:cNvSpPr>
              <a:spLocks noChangeArrowheads="1"/>
            </p:cNvSpPr>
            <p:nvPr/>
          </p:nvSpPr>
          <p:spPr bwMode="auto">
            <a:xfrm>
              <a:off x="4288" y="3392"/>
              <a:ext cx="56" cy="5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67154" name="Group 18"/>
          <p:cNvGrpSpPr>
            <a:grpSpLocks/>
          </p:cNvGrpSpPr>
          <p:nvPr/>
        </p:nvGrpSpPr>
        <p:grpSpPr bwMode="auto">
          <a:xfrm>
            <a:off x="6289675" y="2570163"/>
            <a:ext cx="1416050" cy="938212"/>
            <a:chOff x="3616" y="2272"/>
            <a:chExt cx="1328" cy="880"/>
          </a:xfrm>
        </p:grpSpPr>
        <p:sp>
          <p:nvSpPr>
            <p:cNvPr id="2267155" name="Line 19"/>
            <p:cNvSpPr>
              <a:spLocks noChangeShapeType="1"/>
            </p:cNvSpPr>
            <p:nvPr/>
          </p:nvSpPr>
          <p:spPr bwMode="auto">
            <a:xfrm>
              <a:off x="3616" y="3152"/>
              <a:ext cx="132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56" name="Oval 20"/>
            <p:cNvSpPr>
              <a:spLocks noChangeArrowheads="1"/>
            </p:cNvSpPr>
            <p:nvPr/>
          </p:nvSpPr>
          <p:spPr bwMode="auto">
            <a:xfrm>
              <a:off x="4240" y="2416"/>
              <a:ext cx="56" cy="5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57" name="Line 21"/>
            <p:cNvSpPr>
              <a:spLocks noChangeShapeType="1"/>
            </p:cNvSpPr>
            <p:nvPr/>
          </p:nvSpPr>
          <p:spPr bwMode="auto">
            <a:xfrm flipH="1">
              <a:off x="3688" y="2432"/>
              <a:ext cx="576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58" name="Line 22"/>
            <p:cNvSpPr>
              <a:spLocks noChangeShapeType="1"/>
            </p:cNvSpPr>
            <p:nvPr/>
          </p:nvSpPr>
          <p:spPr bwMode="auto">
            <a:xfrm flipH="1">
              <a:off x="3904" y="2432"/>
              <a:ext cx="360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59" name="Line 23"/>
            <p:cNvSpPr>
              <a:spLocks noChangeShapeType="1"/>
            </p:cNvSpPr>
            <p:nvPr/>
          </p:nvSpPr>
          <p:spPr bwMode="auto">
            <a:xfrm flipH="1">
              <a:off x="4112" y="2440"/>
              <a:ext cx="144" cy="6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60" name="Line 24"/>
            <p:cNvSpPr>
              <a:spLocks noChangeShapeType="1"/>
            </p:cNvSpPr>
            <p:nvPr/>
          </p:nvSpPr>
          <p:spPr bwMode="auto">
            <a:xfrm>
              <a:off x="4272" y="2440"/>
              <a:ext cx="64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61" name="Line 25"/>
            <p:cNvSpPr>
              <a:spLocks noChangeShapeType="1"/>
            </p:cNvSpPr>
            <p:nvPr/>
          </p:nvSpPr>
          <p:spPr bwMode="auto">
            <a:xfrm>
              <a:off x="4272" y="2424"/>
              <a:ext cx="240" cy="7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62" name="Line 26"/>
            <p:cNvSpPr>
              <a:spLocks noChangeShapeType="1"/>
            </p:cNvSpPr>
            <p:nvPr/>
          </p:nvSpPr>
          <p:spPr bwMode="auto">
            <a:xfrm>
              <a:off x="4272" y="2432"/>
              <a:ext cx="448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63" name="Line 27"/>
            <p:cNvSpPr>
              <a:spLocks noChangeShapeType="1"/>
            </p:cNvSpPr>
            <p:nvPr/>
          </p:nvSpPr>
          <p:spPr bwMode="auto">
            <a:xfrm>
              <a:off x="4264" y="2432"/>
              <a:ext cx="624" cy="6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64" name="Line 28"/>
            <p:cNvSpPr>
              <a:spLocks noChangeShapeType="1"/>
            </p:cNvSpPr>
            <p:nvPr/>
          </p:nvSpPr>
          <p:spPr bwMode="auto">
            <a:xfrm flipH="1">
              <a:off x="4088" y="2440"/>
              <a:ext cx="176" cy="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65" name="Line 29"/>
            <p:cNvSpPr>
              <a:spLocks noChangeShapeType="1"/>
            </p:cNvSpPr>
            <p:nvPr/>
          </p:nvSpPr>
          <p:spPr bwMode="auto">
            <a:xfrm flipH="1" flipV="1">
              <a:off x="4120" y="2400"/>
              <a:ext cx="144" cy="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66" name="Line 30"/>
            <p:cNvSpPr>
              <a:spLocks noChangeShapeType="1"/>
            </p:cNvSpPr>
            <p:nvPr/>
          </p:nvSpPr>
          <p:spPr bwMode="auto">
            <a:xfrm flipH="1" flipV="1">
              <a:off x="4176" y="2288"/>
              <a:ext cx="80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67" name="Line 31"/>
            <p:cNvSpPr>
              <a:spLocks noChangeShapeType="1"/>
            </p:cNvSpPr>
            <p:nvPr/>
          </p:nvSpPr>
          <p:spPr bwMode="auto">
            <a:xfrm flipV="1">
              <a:off x="4264" y="2272"/>
              <a:ext cx="40" cy="1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68" name="Line 32"/>
            <p:cNvSpPr>
              <a:spLocks noChangeShapeType="1"/>
            </p:cNvSpPr>
            <p:nvPr/>
          </p:nvSpPr>
          <p:spPr bwMode="auto">
            <a:xfrm flipV="1">
              <a:off x="4264" y="2344"/>
              <a:ext cx="152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69" name="Line 33"/>
            <p:cNvSpPr>
              <a:spLocks noChangeShapeType="1"/>
            </p:cNvSpPr>
            <p:nvPr/>
          </p:nvSpPr>
          <p:spPr bwMode="auto">
            <a:xfrm>
              <a:off x="4256" y="2432"/>
              <a:ext cx="176" cy="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67170" name="Group 34"/>
          <p:cNvGrpSpPr>
            <a:grpSpLocks/>
          </p:cNvGrpSpPr>
          <p:nvPr/>
        </p:nvGrpSpPr>
        <p:grpSpPr bwMode="auto">
          <a:xfrm>
            <a:off x="6402388" y="5387975"/>
            <a:ext cx="1008062" cy="1033463"/>
            <a:chOff x="1875" y="2294"/>
            <a:chExt cx="1742" cy="1787"/>
          </a:xfrm>
        </p:grpSpPr>
        <p:sp>
          <p:nvSpPr>
            <p:cNvPr id="2267171" name="Oval 35"/>
            <p:cNvSpPr>
              <a:spLocks noChangeArrowheads="1"/>
            </p:cNvSpPr>
            <p:nvPr/>
          </p:nvSpPr>
          <p:spPr bwMode="auto">
            <a:xfrm>
              <a:off x="2408" y="2852"/>
              <a:ext cx="668" cy="686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67172" name="Line 36"/>
            <p:cNvSpPr>
              <a:spLocks noChangeShapeType="1"/>
            </p:cNvSpPr>
            <p:nvPr/>
          </p:nvSpPr>
          <p:spPr bwMode="auto">
            <a:xfrm>
              <a:off x="1875" y="3171"/>
              <a:ext cx="520" cy="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73" name="Line 37"/>
            <p:cNvSpPr>
              <a:spLocks noChangeShapeType="1"/>
            </p:cNvSpPr>
            <p:nvPr/>
          </p:nvSpPr>
          <p:spPr bwMode="auto">
            <a:xfrm>
              <a:off x="3086" y="3154"/>
              <a:ext cx="531" cy="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74" name="Line 38"/>
            <p:cNvSpPr>
              <a:spLocks noChangeShapeType="1"/>
            </p:cNvSpPr>
            <p:nvPr/>
          </p:nvSpPr>
          <p:spPr bwMode="auto">
            <a:xfrm>
              <a:off x="2989" y="3423"/>
              <a:ext cx="463" cy="3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75" name="Line 39"/>
            <p:cNvSpPr>
              <a:spLocks noChangeShapeType="1"/>
            </p:cNvSpPr>
            <p:nvPr/>
          </p:nvSpPr>
          <p:spPr bwMode="auto">
            <a:xfrm flipH="1">
              <a:off x="2107" y="3428"/>
              <a:ext cx="393" cy="3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76" name="Line 40"/>
            <p:cNvSpPr>
              <a:spLocks noChangeShapeType="1"/>
            </p:cNvSpPr>
            <p:nvPr/>
          </p:nvSpPr>
          <p:spPr bwMode="auto">
            <a:xfrm>
              <a:off x="2733" y="3515"/>
              <a:ext cx="36" cy="5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77" name="Line 41"/>
            <p:cNvSpPr>
              <a:spLocks noChangeShapeType="1"/>
            </p:cNvSpPr>
            <p:nvPr/>
          </p:nvSpPr>
          <p:spPr bwMode="auto">
            <a:xfrm flipH="1">
              <a:off x="2944" y="2545"/>
              <a:ext cx="393" cy="3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78" name="Line 42"/>
            <p:cNvSpPr>
              <a:spLocks noChangeShapeType="1"/>
            </p:cNvSpPr>
            <p:nvPr/>
          </p:nvSpPr>
          <p:spPr bwMode="auto">
            <a:xfrm>
              <a:off x="2143" y="2577"/>
              <a:ext cx="394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79" name="Line 43"/>
            <p:cNvSpPr>
              <a:spLocks noChangeShapeType="1"/>
            </p:cNvSpPr>
            <p:nvPr/>
          </p:nvSpPr>
          <p:spPr bwMode="auto">
            <a:xfrm>
              <a:off x="2710" y="2294"/>
              <a:ext cx="36" cy="56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918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D195-6B27-684A-BEB8-EA4885F95D83}" type="slidenum">
              <a:rPr lang="en-US"/>
              <a:pPr/>
              <a:t>34</a:t>
            </a:fld>
            <a:endParaRPr lang="en-US"/>
          </a:p>
        </p:txBody>
      </p:sp>
      <p:sp>
        <p:nvSpPr>
          <p:cNvPr id="226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Light Source Placement</a:t>
            </a:r>
          </a:p>
        </p:txBody>
      </p:sp>
      <p:sp>
        <p:nvSpPr>
          <p:cNvPr id="226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 geometry: positions and directions</a:t>
            </a:r>
          </a:p>
          <a:p>
            <a:pPr marL="457200" lvl="1" indent="-342900"/>
            <a:r>
              <a:rPr lang="en-US" dirty="0"/>
              <a:t>standard: world coordinate system</a:t>
            </a:r>
          </a:p>
          <a:p>
            <a:pPr marL="857250" lvl="2" indent="-285750"/>
            <a:r>
              <a:rPr lang="en-US" dirty="0"/>
              <a:t>effect: lights fixed </a:t>
            </a:r>
            <a:r>
              <a:rPr lang="en-US" dirty="0" err="1"/>
              <a:t>wrt</a:t>
            </a:r>
            <a:r>
              <a:rPr lang="en-US" dirty="0"/>
              <a:t> world geometry</a:t>
            </a:r>
          </a:p>
          <a:p>
            <a:pPr marL="457200" lvl="1" indent="-342900"/>
            <a:r>
              <a:rPr lang="en-US" dirty="0"/>
              <a:t>alternative: camera coordinate system</a:t>
            </a:r>
          </a:p>
          <a:p>
            <a:pPr marL="857250" lvl="2" indent="-285750"/>
            <a:r>
              <a:rPr lang="en-US" dirty="0"/>
              <a:t>effect: lights attached to camera (car headlights)</a:t>
            </a:r>
          </a:p>
          <a:p>
            <a:pPr marL="4572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5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A2E2-7F09-5A40-AE41-4C4C5C6A9184}" type="slidenum">
              <a:rPr lang="en-US"/>
              <a:pPr/>
              <a:t>35</a:t>
            </a:fld>
            <a:endParaRPr lang="en-US"/>
          </a:p>
        </p:txBody>
      </p:sp>
      <p:pic>
        <p:nvPicPr>
          <p:cNvPr id="2275330" name="Picture 2" descr="phongb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78"/>
          <a:stretch>
            <a:fillRect/>
          </a:stretch>
        </p:blipFill>
        <p:spPr bwMode="auto">
          <a:xfrm>
            <a:off x="7710488" y="1905000"/>
            <a:ext cx="1281112" cy="12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5331" name="Picture 3" descr="phongb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8" t="2959"/>
          <a:stretch>
            <a:fillRect/>
          </a:stretch>
        </p:blipFill>
        <p:spPr bwMode="auto">
          <a:xfrm>
            <a:off x="7710488" y="4114800"/>
            <a:ext cx="1281112" cy="12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5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Shading Models</a:t>
            </a:r>
          </a:p>
        </p:txBody>
      </p:sp>
      <p:sp>
        <p:nvSpPr>
          <p:cNvPr id="22753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flat shading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 each polygon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compute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smtClean="0"/>
              <a:t>lighting just once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Gouraud</a:t>
            </a:r>
            <a:r>
              <a:rPr lang="en-US" dirty="0"/>
              <a:t> shading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compute </a:t>
            </a:r>
            <a:r>
              <a:rPr lang="en-US" dirty="0" err="1"/>
              <a:t>Phong</a:t>
            </a:r>
            <a:r>
              <a:rPr lang="en-US" dirty="0"/>
              <a:t> lighting at the </a:t>
            </a:r>
            <a:r>
              <a:rPr lang="en-US" dirty="0" smtClean="0"/>
              <a:t>vertices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 each pixel in polygon, interpolate colors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Phong</a:t>
            </a:r>
            <a:r>
              <a:rPr lang="en-US" dirty="0" smtClean="0"/>
              <a:t> </a:t>
            </a:r>
            <a:r>
              <a:rPr lang="en-US" dirty="0"/>
              <a:t>shading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 each pixel in polygon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interpolate normal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compute </a:t>
            </a:r>
            <a:r>
              <a:rPr lang="en-US" dirty="0" err="1" smtClean="0"/>
              <a:t>Phong</a:t>
            </a:r>
            <a:r>
              <a:rPr lang="en-US" dirty="0" smtClean="0"/>
              <a:t> </a:t>
            </a:r>
            <a:r>
              <a:rPr lang="en-US" dirty="0" smtClean="0"/>
              <a:t>lighting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1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4965-1963-9F49-AE7C-67F471DFD5AC}" type="slidenum">
              <a:rPr lang="en-US"/>
              <a:pPr/>
              <a:t>36</a:t>
            </a:fld>
            <a:endParaRPr lang="en-US"/>
          </a:p>
        </p:txBody>
      </p:sp>
      <p:sp>
        <p:nvSpPr>
          <p:cNvPr id="2284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Review: Non-Photorealistic Shading</a:t>
            </a:r>
          </a:p>
        </p:txBody>
      </p:sp>
      <p:sp>
        <p:nvSpPr>
          <p:cNvPr id="228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4989513"/>
          </a:xfrm>
        </p:spPr>
        <p:txBody>
          <a:bodyPr/>
          <a:lstStyle/>
          <a:p>
            <a:r>
              <a:rPr lang="en-US" sz="2800" dirty="0"/>
              <a:t>cool-to-warm shading:</a:t>
            </a:r>
          </a:p>
          <a:p>
            <a:r>
              <a:rPr lang="en-US" sz="2800" dirty="0"/>
              <a:t>draw silhouettes: if                      </a:t>
            </a:r>
            <a:r>
              <a:rPr lang="en-US" sz="2800" dirty="0" smtClean="0"/>
              <a:t>          ,</a:t>
            </a:r>
            <a:r>
              <a:rPr lang="en-US" sz="2800" b="1" dirty="0" smtClean="0"/>
              <a:t>e</a:t>
            </a:r>
            <a:r>
              <a:rPr lang="en-US" sz="2800" dirty="0"/>
              <a:t>=edge-eye vector </a:t>
            </a:r>
          </a:p>
          <a:p>
            <a:r>
              <a:rPr lang="en-US" sz="2800" dirty="0"/>
              <a:t>draw creases: if </a:t>
            </a:r>
          </a:p>
        </p:txBody>
      </p:sp>
      <p:graphicFrame>
        <p:nvGraphicFramePr>
          <p:cNvPr id="22845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976973"/>
              </p:ext>
            </p:extLst>
          </p:nvPr>
        </p:nvGraphicFramePr>
        <p:xfrm>
          <a:off x="3657600" y="1722438"/>
          <a:ext cx="21939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3" imgW="1054100" imgH="215900" progId="Equation.3">
                  <p:embed/>
                </p:oleObj>
              </mc:Choice>
              <mc:Fallback>
                <p:oleObj name="Equation" r:id="rId3" imgW="1054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722438"/>
                        <a:ext cx="219392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4549" name="Rectangle 5"/>
          <p:cNvSpPr>
            <a:spLocks noChangeArrowheads="1"/>
          </p:cNvSpPr>
          <p:nvPr/>
        </p:nvSpPr>
        <p:spPr bwMode="auto">
          <a:xfrm>
            <a:off x="1649413" y="6491288"/>
            <a:ext cx="557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>
                <a:latin typeface="Times New Roman" charset="0"/>
              </a:rPr>
              <a:t>http://www.cs.utah.edu/~gooch/SIG98/paper/drawing.html</a:t>
            </a:r>
          </a:p>
        </p:txBody>
      </p:sp>
      <p:pic>
        <p:nvPicPr>
          <p:cNvPr id="22845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3567113"/>
            <a:ext cx="17303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45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3551238"/>
            <a:ext cx="17303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45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554413"/>
            <a:ext cx="1738313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845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715507"/>
              </p:ext>
            </p:extLst>
          </p:nvPr>
        </p:nvGraphicFramePr>
        <p:xfrm>
          <a:off x="3006725" y="2293938"/>
          <a:ext cx="25908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8" imgW="1244600" imgH="177800" progId="Equation.3">
                  <p:embed/>
                </p:oleObj>
              </mc:Choice>
              <mc:Fallback>
                <p:oleObj name="Equation" r:id="rId8" imgW="1244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2293938"/>
                        <a:ext cx="25908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4554" name="Rectangle 10"/>
          <p:cNvSpPr>
            <a:spLocks noChangeArrowheads="1"/>
          </p:cNvSpPr>
          <p:nvPr/>
        </p:nvSpPr>
        <p:spPr bwMode="auto">
          <a:xfrm>
            <a:off x="1474788" y="3192463"/>
            <a:ext cx="1171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US" sz="2000"/>
              <a:t>standard</a:t>
            </a:r>
          </a:p>
        </p:txBody>
      </p:sp>
      <p:sp>
        <p:nvSpPr>
          <p:cNvPr id="2284555" name="Rectangle 11"/>
          <p:cNvSpPr>
            <a:spLocks noChangeArrowheads="1"/>
          </p:cNvSpPr>
          <p:nvPr/>
        </p:nvSpPr>
        <p:spPr bwMode="auto">
          <a:xfrm>
            <a:off x="3690938" y="3159125"/>
            <a:ext cx="165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US" sz="2000"/>
              <a:t>cool-to-warm</a:t>
            </a:r>
          </a:p>
        </p:txBody>
      </p:sp>
      <p:sp>
        <p:nvSpPr>
          <p:cNvPr id="2284556" name="Rectangle 12"/>
          <p:cNvSpPr>
            <a:spLocks noChangeArrowheads="1"/>
          </p:cNvSpPr>
          <p:nvPr/>
        </p:nvSpPr>
        <p:spPr bwMode="auto">
          <a:xfrm>
            <a:off x="5764213" y="3159125"/>
            <a:ext cx="2357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US" sz="2000"/>
              <a:t>with edges/creases</a:t>
            </a:r>
          </a:p>
        </p:txBody>
      </p:sp>
      <p:graphicFrame>
        <p:nvGraphicFramePr>
          <p:cNvPr id="22845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801242"/>
              </p:ext>
            </p:extLst>
          </p:nvPr>
        </p:nvGraphicFramePr>
        <p:xfrm>
          <a:off x="4024053" y="1066800"/>
          <a:ext cx="40878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10" imgW="2019300" imgH="368300" progId="Equation.3">
                  <p:embed/>
                </p:oleObj>
              </mc:Choice>
              <mc:Fallback>
                <p:oleObj name="Equation" r:id="rId10" imgW="2019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053" y="1066800"/>
                        <a:ext cx="40878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08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762000"/>
          </a:xfrm>
        </p:spPr>
        <p:txBody>
          <a:bodyPr/>
          <a:lstStyle/>
          <a:p>
            <a:r>
              <a:rPr lang="en-US" dirty="0" smtClean="0"/>
              <a:t>Texturing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41E-9158-794A-B001-15B0ED5CCE23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0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D386-5C25-9E43-875D-E0B480B12887}" type="slidenum">
              <a:rPr lang="en-US"/>
              <a:pPr/>
              <a:t>38</a:t>
            </a:fld>
            <a:endParaRPr lang="en-US"/>
          </a:p>
        </p:txBody>
      </p:sp>
      <p:sp>
        <p:nvSpPr>
          <p:cNvPr id="230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152400"/>
            <a:ext cx="9142412" cy="762000"/>
          </a:xfrm>
        </p:spPr>
        <p:txBody>
          <a:bodyPr/>
          <a:lstStyle/>
          <a:p>
            <a:r>
              <a:rPr lang="en-US"/>
              <a:t>Review: Texture Coordinates</a:t>
            </a:r>
          </a:p>
        </p:txBody>
      </p:sp>
      <p:sp>
        <p:nvSpPr>
          <p:cNvPr id="230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715000"/>
          </a:xfrm>
        </p:spPr>
        <p:txBody>
          <a:bodyPr/>
          <a:lstStyle/>
          <a:p>
            <a:r>
              <a:rPr lang="en-US" sz="2800" dirty="0"/>
              <a:t>texture image: 2D array of color values (</a:t>
            </a:r>
            <a:r>
              <a:rPr lang="en-US" sz="2800" dirty="0" err="1">
                <a:solidFill>
                  <a:schemeClr val="tx2"/>
                </a:solidFill>
              </a:rPr>
              <a:t>texels</a:t>
            </a:r>
            <a:r>
              <a:rPr lang="en-US" sz="2800" dirty="0"/>
              <a:t>)</a:t>
            </a:r>
          </a:p>
          <a:p>
            <a:r>
              <a:rPr lang="en-US" sz="2800" dirty="0"/>
              <a:t>assigning </a:t>
            </a:r>
            <a:r>
              <a:rPr lang="en-US" sz="2800" dirty="0">
                <a:solidFill>
                  <a:schemeClr val="tx2"/>
                </a:solidFill>
              </a:rPr>
              <a:t>texture coordinates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/>
              <a:t>u</a:t>
            </a:r>
            <a:r>
              <a:rPr lang="en-US" sz="2800" dirty="0" err="1" smtClean="0"/>
              <a:t>,</a:t>
            </a:r>
            <a:r>
              <a:rPr lang="en-US" sz="2800" dirty="0" err="1"/>
              <a:t>v</a:t>
            </a:r>
            <a:r>
              <a:rPr lang="en-US" sz="2800" dirty="0" smtClean="0"/>
              <a:t>) at </a:t>
            </a:r>
            <a:r>
              <a:rPr lang="en-US" sz="2800" dirty="0"/>
              <a:t>vertex with object coordinates (</a:t>
            </a:r>
            <a:r>
              <a:rPr lang="en-US" sz="2800" dirty="0" err="1"/>
              <a:t>x,y,z,w</a:t>
            </a:r>
            <a:r>
              <a:rPr lang="en-US" sz="2800" dirty="0"/>
              <a:t>) </a:t>
            </a:r>
            <a:endParaRPr lang="en-US" sz="2800" dirty="0" smtClean="0"/>
          </a:p>
          <a:p>
            <a:pPr lvl="1"/>
            <a:r>
              <a:rPr lang="en-US" sz="2400" dirty="0" smtClean="0"/>
              <a:t>sometimes called (</a:t>
            </a:r>
            <a:r>
              <a:rPr lang="en-US" sz="2400" dirty="0" err="1" smtClean="0"/>
              <a:t>s,t</a:t>
            </a:r>
            <a:r>
              <a:rPr lang="en-US" sz="2400" dirty="0" smtClean="0"/>
              <a:t>) instead of (</a:t>
            </a:r>
            <a:r>
              <a:rPr lang="en-US" sz="2400" dirty="0" err="1" smtClean="0"/>
              <a:t>u,v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600" dirty="0"/>
              <a:t>use interpolated </a:t>
            </a:r>
            <a:r>
              <a:rPr lang="en-US" sz="2600" dirty="0" smtClean="0"/>
              <a:t>(</a:t>
            </a:r>
            <a:r>
              <a:rPr lang="en-US" sz="2600" dirty="0" err="1"/>
              <a:t>u</a:t>
            </a:r>
            <a:r>
              <a:rPr lang="en-US" sz="2600" dirty="0" err="1" smtClean="0"/>
              <a:t>,</a:t>
            </a:r>
            <a:r>
              <a:rPr lang="en-US" sz="2600" dirty="0" err="1"/>
              <a:t>v</a:t>
            </a:r>
            <a:r>
              <a:rPr lang="en-US" sz="2600" dirty="0" smtClean="0"/>
              <a:t>) </a:t>
            </a:r>
            <a:r>
              <a:rPr lang="en-US" sz="2600" dirty="0"/>
              <a:t>for </a:t>
            </a:r>
            <a:r>
              <a:rPr lang="en-US" sz="2600" dirty="0" err="1"/>
              <a:t>texel</a:t>
            </a:r>
            <a:r>
              <a:rPr lang="en-US" sz="2600" dirty="0"/>
              <a:t> lookup at each pixel</a:t>
            </a:r>
          </a:p>
          <a:p>
            <a:pPr lvl="1"/>
            <a:r>
              <a:rPr lang="en-US" sz="2600" dirty="0"/>
              <a:t>use value to modify a </a:t>
            </a:r>
            <a:r>
              <a:rPr lang="en-US" sz="2600" dirty="0" smtClean="0"/>
              <a:t>polygon color or other property</a:t>
            </a:r>
            <a:endParaRPr lang="en-US" sz="2600" dirty="0"/>
          </a:p>
          <a:p>
            <a:pPr lvl="1"/>
            <a:r>
              <a:rPr lang="en-US" sz="2600" dirty="0" smtClean="0"/>
              <a:t>specified </a:t>
            </a:r>
            <a:r>
              <a:rPr lang="en-US" sz="2600" dirty="0"/>
              <a:t>by programmer or artist</a:t>
            </a:r>
          </a:p>
          <a:p>
            <a:pPr lvl="1">
              <a:buFontTx/>
              <a:buNone/>
            </a:pPr>
            <a:endParaRPr lang="en-US" sz="2600" b="1" dirty="0">
              <a:solidFill>
                <a:schemeClr val="hlink"/>
              </a:solidFill>
              <a:latin typeface="Courier New" charset="0"/>
            </a:endParaRPr>
          </a:p>
          <a:p>
            <a:pPr lvl="1">
              <a:buFontTx/>
              <a:buNone/>
            </a:pPr>
            <a:endParaRPr lang="en-US" sz="2600" b="1" dirty="0">
              <a:solidFill>
                <a:schemeClr val="hlink"/>
              </a:solidFill>
              <a:latin typeface="Courier New" charset="0"/>
            </a:endParaRPr>
          </a:p>
        </p:txBody>
      </p:sp>
      <p:grpSp>
        <p:nvGrpSpPr>
          <p:cNvPr id="2307077" name="Group 5"/>
          <p:cNvGrpSpPr>
            <a:grpSpLocks/>
          </p:cNvGrpSpPr>
          <p:nvPr/>
        </p:nvGrpSpPr>
        <p:grpSpPr bwMode="auto">
          <a:xfrm>
            <a:off x="2209800" y="4524375"/>
            <a:ext cx="5715000" cy="2333625"/>
            <a:chOff x="1392" y="2736"/>
            <a:chExt cx="3600" cy="1470"/>
          </a:xfrm>
        </p:grpSpPr>
        <p:grpSp>
          <p:nvGrpSpPr>
            <p:cNvPr id="2307078" name="Group 6"/>
            <p:cNvGrpSpPr>
              <a:grpSpLocks/>
            </p:cNvGrpSpPr>
            <p:nvPr/>
          </p:nvGrpSpPr>
          <p:grpSpPr bwMode="auto">
            <a:xfrm>
              <a:off x="1392" y="2736"/>
              <a:ext cx="3600" cy="1470"/>
              <a:chOff x="1296" y="2160"/>
              <a:chExt cx="3600" cy="1470"/>
            </a:xfrm>
          </p:grpSpPr>
          <p:pic>
            <p:nvPicPr>
              <p:cNvPr id="2307079" name="Picture 7" descr="ashtray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448"/>
                <a:ext cx="1536" cy="11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7080" name="Picture 8" descr="mandri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2160"/>
                <a:ext cx="1536" cy="1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07081" name="Line 9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1056" cy="192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07082" name="Line 10"/>
            <p:cNvSpPr>
              <a:spLocks noChangeShapeType="1"/>
            </p:cNvSpPr>
            <p:nvPr/>
          </p:nvSpPr>
          <p:spPr bwMode="auto">
            <a:xfrm flipH="1">
              <a:off x="2064" y="3264"/>
              <a:ext cx="1056" cy="192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724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9361-98CF-1E4C-B4D8-8FBA60A479E1}" type="slidenum">
              <a:rPr lang="en-US"/>
              <a:pPr/>
              <a:t>39</a:t>
            </a:fld>
            <a:endParaRPr lang="en-US"/>
          </a:p>
        </p:txBody>
      </p:sp>
      <p:sp>
        <p:nvSpPr>
          <p:cNvPr id="2308107" name="Rectangle 11"/>
          <p:cNvSpPr>
            <a:spLocks noGrp="1" noChangeArrowheads="1"/>
          </p:cNvSpPr>
          <p:nvPr>
            <p:ph type="title"/>
          </p:nvPr>
        </p:nvSpPr>
        <p:spPr>
          <a:xfrm>
            <a:off x="1588" y="152400"/>
            <a:ext cx="9142412" cy="762000"/>
          </a:xfrm>
        </p:spPr>
        <p:txBody>
          <a:bodyPr/>
          <a:lstStyle/>
          <a:p>
            <a:r>
              <a:rPr lang="en-US" sz="3200"/>
              <a:t>Review: Tiled Texture Map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7338" y="981075"/>
            <a:ext cx="5791200" cy="2805113"/>
            <a:chOff x="3048000" y="914400"/>
            <a:chExt cx="5791200" cy="2805113"/>
          </a:xfrm>
        </p:grpSpPr>
        <p:pic>
          <p:nvPicPr>
            <p:cNvPr id="2308098" name="Picture 2" descr="gl7_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263" y="914400"/>
              <a:ext cx="5722937" cy="2805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08100" name="Text Box 4"/>
            <p:cNvSpPr txBox="1">
              <a:spLocks noChangeArrowheads="1"/>
            </p:cNvSpPr>
            <p:nvPr/>
          </p:nvSpPr>
          <p:spPr bwMode="auto">
            <a:xfrm>
              <a:off x="4800600" y="1295400"/>
              <a:ext cx="8112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</a:pPr>
              <a:r>
                <a:rPr lang="en-US" b="1">
                  <a:latin typeface="Arial" charset="0"/>
                </a:rPr>
                <a:t>(1,0)</a:t>
              </a:r>
            </a:p>
          </p:txBody>
        </p:sp>
        <p:sp>
          <p:nvSpPr>
            <p:cNvPr id="2308101" name="Text Box 5"/>
            <p:cNvSpPr txBox="1">
              <a:spLocks noChangeArrowheads="1"/>
            </p:cNvSpPr>
            <p:nvPr/>
          </p:nvSpPr>
          <p:spPr bwMode="auto">
            <a:xfrm>
              <a:off x="4800600" y="2971800"/>
              <a:ext cx="8112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</a:pPr>
              <a:r>
                <a:rPr lang="en-US" b="1">
                  <a:latin typeface="Arial" charset="0"/>
                </a:rPr>
                <a:t>(0,0)</a:t>
              </a:r>
            </a:p>
          </p:txBody>
        </p:sp>
        <p:sp>
          <p:nvSpPr>
            <p:cNvPr id="2308102" name="Text Box 6"/>
            <p:cNvSpPr txBox="1">
              <a:spLocks noChangeArrowheads="1"/>
            </p:cNvSpPr>
            <p:nvPr/>
          </p:nvSpPr>
          <p:spPr bwMode="auto">
            <a:xfrm>
              <a:off x="6477000" y="2971800"/>
              <a:ext cx="8112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</a:pPr>
              <a:r>
                <a:rPr lang="en-US" b="1">
                  <a:latin typeface="Arial" charset="0"/>
                </a:rPr>
                <a:t>(0,1)</a:t>
              </a:r>
            </a:p>
          </p:txBody>
        </p:sp>
        <p:sp>
          <p:nvSpPr>
            <p:cNvPr id="2308103" name="Text Box 7"/>
            <p:cNvSpPr txBox="1">
              <a:spLocks noChangeArrowheads="1"/>
            </p:cNvSpPr>
            <p:nvPr/>
          </p:nvSpPr>
          <p:spPr bwMode="auto">
            <a:xfrm>
              <a:off x="6553200" y="1295400"/>
              <a:ext cx="8112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</a:pPr>
              <a:r>
                <a:rPr lang="en-US" b="1">
                  <a:latin typeface="Arial" charset="0"/>
                </a:rPr>
                <a:t>(1,1)</a:t>
              </a:r>
            </a:p>
          </p:txBody>
        </p:sp>
        <p:sp>
          <p:nvSpPr>
            <p:cNvPr id="2308104" name="Rectangle 8"/>
            <p:cNvSpPr>
              <a:spLocks noChangeArrowheads="1"/>
            </p:cNvSpPr>
            <p:nvPr/>
          </p:nvSpPr>
          <p:spPr bwMode="auto">
            <a:xfrm>
              <a:off x="3048000" y="19812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8105" name="Rectangle 9"/>
            <p:cNvSpPr>
              <a:spLocks noChangeArrowheads="1"/>
            </p:cNvSpPr>
            <p:nvPr/>
          </p:nvSpPr>
          <p:spPr bwMode="auto">
            <a:xfrm>
              <a:off x="3886200" y="2057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8106" name="Rectangle 10"/>
            <p:cNvSpPr>
              <a:spLocks noChangeArrowheads="1"/>
            </p:cNvSpPr>
            <p:nvPr/>
          </p:nvSpPr>
          <p:spPr bwMode="auto">
            <a:xfrm>
              <a:off x="3886200" y="24384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8109" name="Oval 13"/>
            <p:cNvSpPr>
              <a:spLocks noChangeArrowheads="1"/>
            </p:cNvSpPr>
            <p:nvPr/>
          </p:nvSpPr>
          <p:spPr bwMode="auto">
            <a:xfrm>
              <a:off x="6789738" y="1727200"/>
              <a:ext cx="152400" cy="1698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08110" name="Group 14"/>
          <p:cNvGrpSpPr>
            <a:grpSpLocks/>
          </p:cNvGrpSpPr>
          <p:nvPr/>
        </p:nvGrpSpPr>
        <p:grpSpPr bwMode="auto">
          <a:xfrm>
            <a:off x="411514" y="3911600"/>
            <a:ext cx="5805487" cy="2809875"/>
            <a:chOff x="2005" y="2422"/>
            <a:chExt cx="3657" cy="1770"/>
          </a:xfrm>
        </p:grpSpPr>
        <p:pic>
          <p:nvPicPr>
            <p:cNvPr id="2308111" name="Picture 15" descr="gl7_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" y="2448"/>
              <a:ext cx="3521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08112" name="Rectangle 16"/>
            <p:cNvSpPr>
              <a:spLocks noChangeArrowheads="1"/>
            </p:cNvSpPr>
            <p:nvPr/>
          </p:nvSpPr>
          <p:spPr bwMode="auto">
            <a:xfrm>
              <a:off x="2640" y="3408"/>
              <a:ext cx="33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8113" name="Rectangle 17"/>
            <p:cNvSpPr>
              <a:spLocks noChangeArrowheads="1"/>
            </p:cNvSpPr>
            <p:nvPr/>
          </p:nvSpPr>
          <p:spPr bwMode="auto">
            <a:xfrm>
              <a:off x="2640" y="3120"/>
              <a:ext cx="33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8114" name="Rectangle 18"/>
            <p:cNvSpPr>
              <a:spLocks noChangeArrowheads="1"/>
            </p:cNvSpPr>
            <p:nvPr/>
          </p:nvSpPr>
          <p:spPr bwMode="auto">
            <a:xfrm>
              <a:off x="2064" y="3102"/>
              <a:ext cx="33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8115" name="Rectangle 19"/>
            <p:cNvSpPr>
              <a:spLocks noChangeArrowheads="1"/>
            </p:cNvSpPr>
            <p:nvPr/>
          </p:nvSpPr>
          <p:spPr bwMode="auto">
            <a:xfrm>
              <a:off x="5518" y="2736"/>
              <a:ext cx="96" cy="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8116" name="Rectangle 20"/>
            <p:cNvSpPr>
              <a:spLocks noChangeArrowheads="1"/>
            </p:cNvSpPr>
            <p:nvPr/>
          </p:nvSpPr>
          <p:spPr bwMode="auto">
            <a:xfrm>
              <a:off x="2005" y="2422"/>
              <a:ext cx="253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8117" name="Rectangle 21"/>
            <p:cNvSpPr>
              <a:spLocks noChangeArrowheads="1"/>
            </p:cNvSpPr>
            <p:nvPr/>
          </p:nvSpPr>
          <p:spPr bwMode="auto">
            <a:xfrm>
              <a:off x="2442" y="3711"/>
              <a:ext cx="2240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8118" name="Rectangle 22"/>
            <p:cNvSpPr>
              <a:spLocks noChangeArrowheads="1"/>
            </p:cNvSpPr>
            <p:nvPr/>
          </p:nvSpPr>
          <p:spPr bwMode="auto">
            <a:xfrm>
              <a:off x="2560" y="3465"/>
              <a:ext cx="437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8119" name="Rectangle 23"/>
            <p:cNvSpPr>
              <a:spLocks noChangeArrowheads="1"/>
            </p:cNvSpPr>
            <p:nvPr/>
          </p:nvSpPr>
          <p:spPr bwMode="auto">
            <a:xfrm>
              <a:off x="2187" y="2729"/>
              <a:ext cx="522" cy="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8120" name="Freeform 24"/>
            <p:cNvSpPr>
              <a:spLocks/>
            </p:cNvSpPr>
            <p:nvPr/>
          </p:nvSpPr>
          <p:spPr bwMode="auto">
            <a:xfrm>
              <a:off x="2592" y="3072"/>
              <a:ext cx="1248" cy="432"/>
            </a:xfrm>
            <a:custGeom>
              <a:avLst/>
              <a:gdLst>
                <a:gd name="T0" fmla="*/ 0 w 1248"/>
                <a:gd name="T1" fmla="*/ 144 h 432"/>
                <a:gd name="T2" fmla="*/ 672 w 1248"/>
                <a:gd name="T3" fmla="*/ 48 h 432"/>
                <a:gd name="T4" fmla="*/ 1248 w 1248"/>
                <a:gd name="T5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8" h="432">
                  <a:moveTo>
                    <a:pt x="0" y="144"/>
                  </a:moveTo>
                  <a:cubicBezTo>
                    <a:pt x="232" y="72"/>
                    <a:pt x="464" y="0"/>
                    <a:pt x="672" y="48"/>
                  </a:cubicBezTo>
                  <a:cubicBezTo>
                    <a:pt x="880" y="96"/>
                    <a:pt x="1152" y="376"/>
                    <a:pt x="1248" y="432"/>
                  </a:cubicBezTo>
                </a:path>
              </a:pathLst>
            </a:custGeom>
            <a:noFill/>
            <a:ln w="571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2308121" name="Freeform 25"/>
            <p:cNvSpPr>
              <a:spLocks/>
            </p:cNvSpPr>
            <p:nvPr/>
          </p:nvSpPr>
          <p:spPr bwMode="auto">
            <a:xfrm>
              <a:off x="2352" y="3008"/>
              <a:ext cx="1200" cy="496"/>
            </a:xfrm>
            <a:custGeom>
              <a:avLst/>
              <a:gdLst>
                <a:gd name="T0" fmla="*/ 0 w 1200"/>
                <a:gd name="T1" fmla="*/ 208 h 496"/>
                <a:gd name="T2" fmla="*/ 144 w 1200"/>
                <a:gd name="T3" fmla="*/ 112 h 496"/>
                <a:gd name="T4" fmla="*/ 480 w 1200"/>
                <a:gd name="T5" fmla="*/ 64 h 496"/>
                <a:gd name="T6" fmla="*/ 1200 w 1200"/>
                <a:gd name="T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496">
                  <a:moveTo>
                    <a:pt x="0" y="208"/>
                  </a:moveTo>
                  <a:cubicBezTo>
                    <a:pt x="32" y="172"/>
                    <a:pt x="64" y="136"/>
                    <a:pt x="144" y="112"/>
                  </a:cubicBezTo>
                  <a:cubicBezTo>
                    <a:pt x="224" y="88"/>
                    <a:pt x="304" y="0"/>
                    <a:pt x="480" y="64"/>
                  </a:cubicBezTo>
                  <a:cubicBezTo>
                    <a:pt x="656" y="128"/>
                    <a:pt x="1080" y="424"/>
                    <a:pt x="1200" y="496"/>
                  </a:cubicBezTo>
                </a:path>
              </a:pathLst>
            </a:custGeom>
            <a:noFill/>
            <a:ln w="571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2308122" name="Freeform 26"/>
            <p:cNvSpPr>
              <a:spLocks/>
            </p:cNvSpPr>
            <p:nvPr/>
          </p:nvSpPr>
          <p:spPr bwMode="auto">
            <a:xfrm>
              <a:off x="2592" y="3408"/>
              <a:ext cx="1200" cy="768"/>
            </a:xfrm>
            <a:custGeom>
              <a:avLst/>
              <a:gdLst>
                <a:gd name="T0" fmla="*/ 0 w 1200"/>
                <a:gd name="T1" fmla="*/ 0 h 768"/>
                <a:gd name="T2" fmla="*/ 576 w 1200"/>
                <a:gd name="T3" fmla="*/ 720 h 768"/>
                <a:gd name="T4" fmla="*/ 1200 w 1200"/>
                <a:gd name="T5" fmla="*/ 28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0" h="768">
                  <a:moveTo>
                    <a:pt x="0" y="0"/>
                  </a:moveTo>
                  <a:cubicBezTo>
                    <a:pt x="188" y="336"/>
                    <a:pt x="376" y="672"/>
                    <a:pt x="576" y="720"/>
                  </a:cubicBezTo>
                  <a:cubicBezTo>
                    <a:pt x="776" y="768"/>
                    <a:pt x="1096" y="360"/>
                    <a:pt x="1200" y="288"/>
                  </a:cubicBezTo>
                </a:path>
              </a:pathLst>
            </a:custGeom>
            <a:noFill/>
            <a:ln w="571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n-US"/>
            </a:p>
          </p:txBody>
        </p:sp>
        <p:sp>
          <p:nvSpPr>
            <p:cNvPr id="2308123" name="Text Box 27"/>
            <p:cNvSpPr txBox="1">
              <a:spLocks noChangeArrowheads="1"/>
            </p:cNvSpPr>
            <p:nvPr/>
          </p:nvSpPr>
          <p:spPr bwMode="auto">
            <a:xfrm>
              <a:off x="4272" y="2681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</a:pPr>
              <a:r>
                <a:rPr lang="en-US" b="1">
                  <a:latin typeface="Arial" charset="0"/>
                </a:rPr>
                <a:t>(4,4)</a:t>
              </a:r>
            </a:p>
          </p:txBody>
        </p:sp>
        <p:sp>
          <p:nvSpPr>
            <p:cNvPr id="2308124" name="Text Box 28"/>
            <p:cNvSpPr txBox="1">
              <a:spLocks noChangeArrowheads="1"/>
            </p:cNvSpPr>
            <p:nvPr/>
          </p:nvSpPr>
          <p:spPr bwMode="auto">
            <a:xfrm>
              <a:off x="4272" y="3648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</a:pPr>
              <a:r>
                <a:rPr lang="en-US" b="1" dirty="0">
                  <a:latin typeface="Arial" charset="0"/>
                </a:rPr>
                <a:t>(0,4)</a:t>
              </a:r>
            </a:p>
          </p:txBody>
        </p:sp>
        <p:sp>
          <p:nvSpPr>
            <p:cNvPr id="2308125" name="Oval 29"/>
            <p:cNvSpPr>
              <a:spLocks noChangeArrowheads="1"/>
            </p:cNvSpPr>
            <p:nvPr/>
          </p:nvSpPr>
          <p:spPr bwMode="auto">
            <a:xfrm>
              <a:off x="4405" y="2965"/>
              <a:ext cx="96" cy="1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8126" name="Text Box 30"/>
            <p:cNvSpPr txBox="1">
              <a:spLocks noChangeArrowheads="1"/>
            </p:cNvSpPr>
            <p:nvPr/>
          </p:nvSpPr>
          <p:spPr bwMode="auto">
            <a:xfrm>
              <a:off x="3041" y="2692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</a:pPr>
              <a:r>
                <a:rPr lang="en-US" b="1">
                  <a:latin typeface="Arial" charset="0"/>
                </a:rPr>
                <a:t>(4,0)</a:t>
              </a:r>
            </a:p>
          </p:txBody>
        </p:sp>
        <p:sp>
          <p:nvSpPr>
            <p:cNvPr id="2308127" name="Text Box 31"/>
            <p:cNvSpPr txBox="1">
              <a:spLocks noChangeArrowheads="1"/>
            </p:cNvSpPr>
            <p:nvPr/>
          </p:nvSpPr>
          <p:spPr bwMode="auto">
            <a:xfrm>
              <a:off x="3120" y="3648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</a:pPr>
              <a:r>
                <a:rPr lang="en-US" b="1">
                  <a:latin typeface="Arial" charset="0"/>
                </a:rPr>
                <a:t>(0,0)</a:t>
              </a:r>
            </a:p>
          </p:txBody>
        </p:sp>
      </p:grpSp>
      <p:sp>
        <p:nvSpPr>
          <p:cNvPr id="34" name="object 4"/>
          <p:cNvSpPr/>
          <p:nvPr/>
        </p:nvSpPr>
        <p:spPr>
          <a:xfrm>
            <a:off x="6553200" y="3392331"/>
            <a:ext cx="2374900" cy="2324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6553200" y="2733675"/>
            <a:ext cx="2497974" cy="566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clamp </a:t>
            </a:r>
            <a:r>
              <a:rPr lang="en-US" sz="2400" dirty="0" err="1" smtClean="0"/>
              <a:t>vs</a:t>
            </a:r>
            <a:r>
              <a:rPr lang="en-US" sz="2400" dirty="0" smtClean="0"/>
              <a:t> repeat</a:t>
            </a:r>
          </a:p>
          <a:p>
            <a:endParaRPr lang="en-US" sz="2400" dirty="0" smtClean="0"/>
          </a:p>
          <a:p>
            <a:pPr lvl="1">
              <a:buFontTx/>
              <a:buNone/>
            </a:pPr>
            <a:endParaRPr lang="en-US" sz="2400" b="1" dirty="0" smtClean="0">
              <a:solidFill>
                <a:schemeClr val="hlink"/>
              </a:solidFill>
              <a:latin typeface="Courier New" charset="0"/>
            </a:endParaRPr>
          </a:p>
          <a:p>
            <a:pPr lvl="1">
              <a:buFontTx/>
              <a:buNone/>
            </a:pPr>
            <a:endParaRPr lang="en-US" sz="2400" b="1" dirty="0">
              <a:solidFill>
                <a:schemeClr val="hlink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6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88FE-1D79-AB40-B361-77C847DAE2C5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3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Orthographic Derivation</a:t>
            </a:r>
          </a:p>
        </p:txBody>
      </p:sp>
      <p:sp>
        <p:nvSpPr>
          <p:cNvPr id="223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/>
              <a:t> scale, translate, reflect for new coord sys</a:t>
            </a:r>
          </a:p>
        </p:txBody>
      </p:sp>
      <p:sp>
        <p:nvSpPr>
          <p:cNvPr id="2238468" name="Line 4"/>
          <p:cNvSpPr>
            <a:spLocks noChangeShapeType="1"/>
          </p:cNvSpPr>
          <p:nvPr/>
        </p:nvSpPr>
        <p:spPr bwMode="auto">
          <a:xfrm flipV="1">
            <a:off x="1419225" y="3201988"/>
            <a:ext cx="2016125" cy="355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8469" name="Line 5"/>
          <p:cNvSpPr>
            <a:spLocks noChangeShapeType="1"/>
          </p:cNvSpPr>
          <p:nvPr/>
        </p:nvSpPr>
        <p:spPr bwMode="auto">
          <a:xfrm flipV="1">
            <a:off x="2106613" y="4021138"/>
            <a:ext cx="1958975" cy="3365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8470" name="Line 6"/>
          <p:cNvSpPr>
            <a:spLocks noChangeShapeType="1"/>
          </p:cNvSpPr>
          <p:nvPr/>
        </p:nvSpPr>
        <p:spPr bwMode="auto">
          <a:xfrm flipH="1" flipV="1">
            <a:off x="3405188" y="3213100"/>
            <a:ext cx="661987" cy="81121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8471" name="Line 7"/>
          <p:cNvSpPr>
            <a:spLocks noChangeShapeType="1"/>
          </p:cNvSpPr>
          <p:nvPr/>
        </p:nvSpPr>
        <p:spPr bwMode="auto">
          <a:xfrm flipH="1" flipV="1">
            <a:off x="1433513" y="3549650"/>
            <a:ext cx="652462" cy="8016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8472" name="Line 8"/>
          <p:cNvSpPr>
            <a:spLocks noChangeShapeType="1"/>
          </p:cNvSpPr>
          <p:nvPr/>
        </p:nvSpPr>
        <p:spPr bwMode="auto">
          <a:xfrm flipH="1" flipV="1">
            <a:off x="1397000" y="4762500"/>
            <a:ext cx="671513" cy="8016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8473" name="Line 9"/>
          <p:cNvSpPr>
            <a:spLocks noChangeShapeType="1"/>
          </p:cNvSpPr>
          <p:nvPr/>
        </p:nvSpPr>
        <p:spPr bwMode="auto">
          <a:xfrm flipV="1">
            <a:off x="2079625" y="4356100"/>
            <a:ext cx="14288" cy="1212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8474" name="Line 10"/>
          <p:cNvSpPr>
            <a:spLocks noChangeShapeType="1"/>
          </p:cNvSpPr>
          <p:nvPr/>
        </p:nvSpPr>
        <p:spPr bwMode="auto">
          <a:xfrm flipV="1">
            <a:off x="1419225" y="3536950"/>
            <a:ext cx="14288" cy="12509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8475" name="Line 11"/>
          <p:cNvSpPr>
            <a:spLocks noChangeShapeType="1"/>
          </p:cNvSpPr>
          <p:nvPr/>
        </p:nvSpPr>
        <p:spPr bwMode="auto">
          <a:xfrm flipH="1" flipV="1">
            <a:off x="4048125" y="4014788"/>
            <a:ext cx="30163" cy="122078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8476" name="Line 12"/>
          <p:cNvSpPr>
            <a:spLocks noChangeShapeType="1"/>
          </p:cNvSpPr>
          <p:nvPr/>
        </p:nvSpPr>
        <p:spPr bwMode="auto">
          <a:xfrm flipV="1">
            <a:off x="2065338" y="5218113"/>
            <a:ext cx="2006600" cy="3460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8477" name="Line 13"/>
          <p:cNvSpPr>
            <a:spLocks noChangeShapeType="1"/>
          </p:cNvSpPr>
          <p:nvPr/>
        </p:nvSpPr>
        <p:spPr bwMode="auto">
          <a:xfrm flipV="1">
            <a:off x="814388" y="4392613"/>
            <a:ext cx="0" cy="3921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8478" name="Line 14"/>
          <p:cNvSpPr>
            <a:spLocks noChangeShapeType="1"/>
          </p:cNvSpPr>
          <p:nvPr/>
        </p:nvSpPr>
        <p:spPr bwMode="auto">
          <a:xfrm flipH="1">
            <a:off x="473075" y="4748213"/>
            <a:ext cx="333375" cy="1301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8479" name="Line 15"/>
          <p:cNvSpPr>
            <a:spLocks noChangeShapeType="1"/>
          </p:cNvSpPr>
          <p:nvPr/>
        </p:nvSpPr>
        <p:spPr bwMode="auto">
          <a:xfrm>
            <a:off x="792163" y="4762500"/>
            <a:ext cx="277812" cy="3476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8480" name="Text Box 16"/>
          <p:cNvSpPr txBox="1">
            <a:spLocks noChangeArrowheads="1"/>
          </p:cNvSpPr>
          <p:nvPr/>
        </p:nvSpPr>
        <p:spPr bwMode="auto">
          <a:xfrm>
            <a:off x="574675" y="5156200"/>
            <a:ext cx="97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x</a:t>
            </a:r>
          </a:p>
        </p:txBody>
      </p:sp>
      <p:sp>
        <p:nvSpPr>
          <p:cNvPr id="2238481" name="Text Box 17"/>
          <p:cNvSpPr txBox="1">
            <a:spLocks noChangeArrowheads="1"/>
          </p:cNvSpPr>
          <p:nvPr/>
        </p:nvSpPr>
        <p:spPr bwMode="auto">
          <a:xfrm>
            <a:off x="-84138" y="4530725"/>
            <a:ext cx="97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z</a:t>
            </a:r>
          </a:p>
        </p:txBody>
      </p:sp>
      <p:sp>
        <p:nvSpPr>
          <p:cNvPr id="2238482" name="Text Box 18"/>
          <p:cNvSpPr txBox="1">
            <a:spLocks noChangeArrowheads="1"/>
          </p:cNvSpPr>
          <p:nvPr/>
        </p:nvSpPr>
        <p:spPr bwMode="auto">
          <a:xfrm>
            <a:off x="368300" y="2967038"/>
            <a:ext cx="1382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VCS</a:t>
            </a:r>
          </a:p>
        </p:txBody>
      </p:sp>
      <p:sp>
        <p:nvSpPr>
          <p:cNvPr id="2238483" name="Text Box 19"/>
          <p:cNvSpPr txBox="1">
            <a:spLocks noChangeArrowheads="1"/>
          </p:cNvSpPr>
          <p:nvPr/>
        </p:nvSpPr>
        <p:spPr bwMode="auto">
          <a:xfrm>
            <a:off x="166688" y="4073525"/>
            <a:ext cx="973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y</a:t>
            </a:r>
          </a:p>
        </p:txBody>
      </p:sp>
      <p:sp>
        <p:nvSpPr>
          <p:cNvPr id="2238484" name="Text Box 20"/>
          <p:cNvSpPr txBox="1">
            <a:spLocks noChangeArrowheads="1"/>
          </p:cNvSpPr>
          <p:nvPr/>
        </p:nvSpPr>
        <p:spPr bwMode="auto">
          <a:xfrm>
            <a:off x="547688" y="3829050"/>
            <a:ext cx="973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x=left</a:t>
            </a:r>
          </a:p>
        </p:txBody>
      </p:sp>
      <p:sp>
        <p:nvSpPr>
          <p:cNvPr id="2238485" name="Text Box 21"/>
          <p:cNvSpPr txBox="1">
            <a:spLocks noChangeArrowheads="1"/>
          </p:cNvSpPr>
          <p:nvPr/>
        </p:nvSpPr>
        <p:spPr bwMode="auto">
          <a:xfrm>
            <a:off x="1685925" y="3616325"/>
            <a:ext cx="97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y=top</a:t>
            </a:r>
          </a:p>
        </p:txBody>
      </p:sp>
      <p:sp>
        <p:nvSpPr>
          <p:cNvPr id="2238486" name="Text Box 22"/>
          <p:cNvSpPr txBox="1">
            <a:spLocks noChangeArrowheads="1"/>
          </p:cNvSpPr>
          <p:nvPr/>
        </p:nvSpPr>
        <p:spPr bwMode="auto">
          <a:xfrm>
            <a:off x="2022475" y="4694238"/>
            <a:ext cx="973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x=right</a:t>
            </a:r>
          </a:p>
        </p:txBody>
      </p:sp>
      <p:sp>
        <p:nvSpPr>
          <p:cNvPr id="2238487" name="Text Box 23"/>
          <p:cNvSpPr txBox="1">
            <a:spLocks noChangeArrowheads="1"/>
          </p:cNvSpPr>
          <p:nvPr/>
        </p:nvSpPr>
        <p:spPr bwMode="auto">
          <a:xfrm>
            <a:off x="3586163" y="5272088"/>
            <a:ext cx="973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z=-far</a:t>
            </a:r>
          </a:p>
        </p:txBody>
      </p:sp>
      <p:sp>
        <p:nvSpPr>
          <p:cNvPr id="2238488" name="Text Box 24"/>
          <p:cNvSpPr txBox="1">
            <a:spLocks noChangeArrowheads="1"/>
          </p:cNvSpPr>
          <p:nvPr/>
        </p:nvSpPr>
        <p:spPr bwMode="auto">
          <a:xfrm>
            <a:off x="1731963" y="5619750"/>
            <a:ext cx="1292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z=-near</a:t>
            </a:r>
          </a:p>
        </p:txBody>
      </p:sp>
      <p:sp>
        <p:nvSpPr>
          <p:cNvPr id="2238489" name="Text Box 25"/>
          <p:cNvSpPr txBox="1">
            <a:spLocks noChangeArrowheads="1"/>
          </p:cNvSpPr>
          <p:nvPr/>
        </p:nvSpPr>
        <p:spPr bwMode="auto">
          <a:xfrm>
            <a:off x="307975" y="5518150"/>
            <a:ext cx="1292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y=bottom</a:t>
            </a:r>
          </a:p>
        </p:txBody>
      </p:sp>
      <p:sp>
        <p:nvSpPr>
          <p:cNvPr id="2238490" name="Line 26"/>
          <p:cNvSpPr>
            <a:spLocks noChangeShapeType="1"/>
          </p:cNvSpPr>
          <p:nvPr/>
        </p:nvSpPr>
        <p:spPr bwMode="auto">
          <a:xfrm flipV="1">
            <a:off x="909638" y="4579938"/>
            <a:ext cx="869950" cy="1476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8491" name="Line 27"/>
          <p:cNvSpPr>
            <a:spLocks noChangeShapeType="1"/>
          </p:cNvSpPr>
          <p:nvPr/>
        </p:nvSpPr>
        <p:spPr bwMode="auto">
          <a:xfrm flipV="1">
            <a:off x="4067175" y="4102100"/>
            <a:ext cx="701675" cy="1206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8492" name="Freeform 28"/>
          <p:cNvSpPr>
            <a:spLocks/>
          </p:cNvSpPr>
          <p:nvPr/>
        </p:nvSpPr>
        <p:spPr bwMode="auto">
          <a:xfrm>
            <a:off x="1279525" y="5124450"/>
            <a:ext cx="379413" cy="476250"/>
          </a:xfrm>
          <a:custGeom>
            <a:avLst/>
            <a:gdLst>
              <a:gd name="T0" fmla="*/ 23 w 215"/>
              <a:gd name="T1" fmla="*/ 264 h 264"/>
              <a:gd name="T2" fmla="*/ 131 w 215"/>
              <a:gd name="T3" fmla="*/ 36 h 264"/>
              <a:gd name="T4" fmla="*/ 215 w 215"/>
              <a:gd name="T5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" h="264">
                <a:moveTo>
                  <a:pt x="23" y="264"/>
                </a:moveTo>
                <a:cubicBezTo>
                  <a:pt x="0" y="196"/>
                  <a:pt x="69" y="71"/>
                  <a:pt x="131" y="36"/>
                </a:cubicBezTo>
                <a:cubicBezTo>
                  <a:pt x="157" y="22"/>
                  <a:pt x="188" y="13"/>
                  <a:pt x="215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2238493" name="Group 29"/>
          <p:cNvGrpSpPr>
            <a:grpSpLocks/>
          </p:cNvGrpSpPr>
          <p:nvPr/>
        </p:nvGrpSpPr>
        <p:grpSpPr bwMode="auto">
          <a:xfrm>
            <a:off x="4833938" y="3071813"/>
            <a:ext cx="4624387" cy="2119312"/>
            <a:chOff x="3045" y="1935"/>
            <a:chExt cx="2913" cy="1335"/>
          </a:xfrm>
        </p:grpSpPr>
        <p:sp>
          <p:nvSpPr>
            <p:cNvPr id="2238494" name="Line 30"/>
            <p:cNvSpPr>
              <a:spLocks noChangeShapeType="1"/>
            </p:cNvSpPr>
            <p:nvPr/>
          </p:nvSpPr>
          <p:spPr bwMode="auto">
            <a:xfrm flipV="1">
              <a:off x="4386" y="3156"/>
              <a:ext cx="660" cy="10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8495" name="Line 31"/>
            <p:cNvSpPr>
              <a:spLocks noChangeShapeType="1"/>
            </p:cNvSpPr>
            <p:nvPr/>
          </p:nvSpPr>
          <p:spPr bwMode="auto">
            <a:xfrm flipV="1">
              <a:off x="4380" y="2538"/>
              <a:ext cx="660" cy="10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8496" name="Line 32"/>
            <p:cNvSpPr>
              <a:spLocks noChangeShapeType="1"/>
            </p:cNvSpPr>
            <p:nvPr/>
          </p:nvSpPr>
          <p:spPr bwMode="auto">
            <a:xfrm flipV="1">
              <a:off x="4062" y="2154"/>
              <a:ext cx="666" cy="11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8497" name="Line 33"/>
            <p:cNvSpPr>
              <a:spLocks noChangeShapeType="1"/>
            </p:cNvSpPr>
            <p:nvPr/>
          </p:nvSpPr>
          <p:spPr bwMode="auto">
            <a:xfrm>
              <a:off x="4386" y="2645"/>
              <a:ext cx="0" cy="60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8498" name="Line 34"/>
            <p:cNvSpPr>
              <a:spLocks noChangeShapeType="1"/>
            </p:cNvSpPr>
            <p:nvPr/>
          </p:nvSpPr>
          <p:spPr bwMode="auto">
            <a:xfrm>
              <a:off x="5040" y="2531"/>
              <a:ext cx="0" cy="60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8499" name="Line 35"/>
            <p:cNvSpPr>
              <a:spLocks noChangeShapeType="1"/>
            </p:cNvSpPr>
            <p:nvPr/>
          </p:nvSpPr>
          <p:spPr bwMode="auto">
            <a:xfrm>
              <a:off x="4062" y="2273"/>
              <a:ext cx="0" cy="59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8500" name="Line 36"/>
            <p:cNvSpPr>
              <a:spLocks noChangeShapeType="1"/>
            </p:cNvSpPr>
            <p:nvPr/>
          </p:nvSpPr>
          <p:spPr bwMode="auto">
            <a:xfrm>
              <a:off x="4050" y="2861"/>
              <a:ext cx="336" cy="40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8501" name="Line 37"/>
            <p:cNvSpPr>
              <a:spLocks noChangeShapeType="1"/>
            </p:cNvSpPr>
            <p:nvPr/>
          </p:nvSpPr>
          <p:spPr bwMode="auto">
            <a:xfrm>
              <a:off x="4068" y="2279"/>
              <a:ext cx="318" cy="38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8502" name="Line 38"/>
            <p:cNvSpPr>
              <a:spLocks noChangeShapeType="1"/>
            </p:cNvSpPr>
            <p:nvPr/>
          </p:nvSpPr>
          <p:spPr bwMode="auto">
            <a:xfrm>
              <a:off x="4722" y="2159"/>
              <a:ext cx="312" cy="37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8503" name="Line 39"/>
            <p:cNvSpPr>
              <a:spLocks noChangeShapeType="1"/>
            </p:cNvSpPr>
            <p:nvPr/>
          </p:nvSpPr>
          <p:spPr bwMode="auto">
            <a:xfrm flipV="1">
              <a:off x="4540" y="2719"/>
              <a:ext cx="204" cy="3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8504" name="Line 40"/>
            <p:cNvSpPr>
              <a:spLocks noChangeShapeType="1"/>
            </p:cNvSpPr>
            <p:nvPr/>
          </p:nvSpPr>
          <p:spPr bwMode="auto">
            <a:xfrm>
              <a:off x="4531" y="2760"/>
              <a:ext cx="175" cy="219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8505" name="Text Box 41"/>
            <p:cNvSpPr txBox="1">
              <a:spLocks noChangeArrowheads="1"/>
            </p:cNvSpPr>
            <p:nvPr/>
          </p:nvSpPr>
          <p:spPr bwMode="auto">
            <a:xfrm>
              <a:off x="4454" y="2924"/>
              <a:ext cx="6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x</a:t>
              </a:r>
            </a:p>
          </p:txBody>
        </p:sp>
        <p:sp>
          <p:nvSpPr>
            <p:cNvPr id="2238506" name="Text Box 42"/>
            <p:cNvSpPr txBox="1">
              <a:spLocks noChangeArrowheads="1"/>
            </p:cNvSpPr>
            <p:nvPr/>
          </p:nvSpPr>
          <p:spPr bwMode="auto">
            <a:xfrm>
              <a:off x="4525" y="2644"/>
              <a:ext cx="6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z</a:t>
              </a:r>
            </a:p>
          </p:txBody>
        </p:sp>
        <p:sp>
          <p:nvSpPr>
            <p:cNvPr id="2238507" name="Text Box 43"/>
            <p:cNvSpPr txBox="1">
              <a:spLocks noChangeArrowheads="1"/>
            </p:cNvSpPr>
            <p:nvPr/>
          </p:nvSpPr>
          <p:spPr bwMode="auto">
            <a:xfrm>
              <a:off x="3192" y="1935"/>
              <a:ext cx="8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rPr>
                <a:t>NDCS</a:t>
              </a:r>
            </a:p>
          </p:txBody>
        </p:sp>
        <p:sp>
          <p:nvSpPr>
            <p:cNvPr id="2238508" name="Text Box 44"/>
            <p:cNvSpPr txBox="1">
              <a:spLocks noChangeArrowheads="1"/>
            </p:cNvSpPr>
            <p:nvPr/>
          </p:nvSpPr>
          <p:spPr bwMode="auto">
            <a:xfrm>
              <a:off x="4137" y="2326"/>
              <a:ext cx="6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y</a:t>
              </a:r>
            </a:p>
          </p:txBody>
        </p:sp>
        <p:sp>
          <p:nvSpPr>
            <p:cNvPr id="2238509" name="Line 45"/>
            <p:cNvSpPr>
              <a:spLocks noChangeShapeType="1"/>
            </p:cNvSpPr>
            <p:nvPr/>
          </p:nvSpPr>
          <p:spPr bwMode="auto">
            <a:xfrm flipV="1">
              <a:off x="4534" y="2503"/>
              <a:ext cx="12" cy="24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8510" name="Line 46"/>
            <p:cNvSpPr>
              <a:spLocks noChangeShapeType="1"/>
            </p:cNvSpPr>
            <p:nvPr/>
          </p:nvSpPr>
          <p:spPr bwMode="auto">
            <a:xfrm flipV="1">
              <a:off x="4540" y="2725"/>
              <a:ext cx="168" cy="2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8511" name="Text Box 47"/>
            <p:cNvSpPr txBox="1">
              <a:spLocks noChangeArrowheads="1"/>
            </p:cNvSpPr>
            <p:nvPr/>
          </p:nvSpPr>
          <p:spPr bwMode="auto">
            <a:xfrm>
              <a:off x="3045" y="2829"/>
              <a:ext cx="11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(-1,-1,-1)</a:t>
              </a:r>
            </a:p>
          </p:txBody>
        </p:sp>
        <p:sp>
          <p:nvSpPr>
            <p:cNvPr id="2238512" name="Text Box 48"/>
            <p:cNvSpPr txBox="1">
              <a:spLocks noChangeArrowheads="1"/>
            </p:cNvSpPr>
            <p:nvPr/>
          </p:nvSpPr>
          <p:spPr bwMode="auto">
            <a:xfrm>
              <a:off x="4775" y="2331"/>
              <a:ext cx="11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(1,1,1)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41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92B4-3E14-5A47-B77D-584EFFCEE52D}" type="slidenum">
              <a:rPr lang="en-US"/>
              <a:pPr/>
              <a:t>40</a:t>
            </a:fld>
            <a:endParaRPr lang="en-US"/>
          </a:p>
        </p:txBody>
      </p:sp>
      <p:sp>
        <p:nvSpPr>
          <p:cNvPr id="230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Review: Fractional Texture Coordinates</a:t>
            </a:r>
          </a:p>
        </p:txBody>
      </p:sp>
      <p:sp>
        <p:nvSpPr>
          <p:cNvPr id="2309123" name="Rectangle 3"/>
          <p:cNvSpPr>
            <a:spLocks noChangeArrowheads="1"/>
          </p:cNvSpPr>
          <p:nvPr/>
        </p:nvSpPr>
        <p:spPr bwMode="auto">
          <a:xfrm>
            <a:off x="933450" y="3924300"/>
            <a:ext cx="1879600" cy="1879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9124" name="Text Box 4"/>
          <p:cNvSpPr txBox="1">
            <a:spLocks noChangeArrowheads="1"/>
          </p:cNvSpPr>
          <p:nvPr/>
        </p:nvSpPr>
        <p:spPr bwMode="auto">
          <a:xfrm>
            <a:off x="479425" y="5794375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en-US" b="1">
                <a:latin typeface="Arial" charset="0"/>
              </a:rPr>
              <a:t>(0,0)</a:t>
            </a:r>
          </a:p>
        </p:txBody>
      </p:sp>
      <p:sp>
        <p:nvSpPr>
          <p:cNvPr id="2309125" name="Text Box 5"/>
          <p:cNvSpPr txBox="1">
            <a:spLocks noChangeArrowheads="1"/>
          </p:cNvSpPr>
          <p:nvPr/>
        </p:nvSpPr>
        <p:spPr bwMode="auto">
          <a:xfrm>
            <a:off x="2409825" y="5794375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en-US" b="1">
                <a:latin typeface="Arial" charset="0"/>
              </a:rPr>
              <a:t>(1,0)</a:t>
            </a:r>
          </a:p>
        </p:txBody>
      </p:sp>
      <p:sp>
        <p:nvSpPr>
          <p:cNvPr id="2309126" name="Text Box 6"/>
          <p:cNvSpPr txBox="1">
            <a:spLocks noChangeArrowheads="1"/>
          </p:cNvSpPr>
          <p:nvPr/>
        </p:nvSpPr>
        <p:spPr bwMode="auto">
          <a:xfrm>
            <a:off x="479425" y="3419475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en-US" b="1">
                <a:latin typeface="Arial" charset="0"/>
              </a:rPr>
              <a:t>(0,1)</a:t>
            </a:r>
          </a:p>
        </p:txBody>
      </p:sp>
      <p:sp>
        <p:nvSpPr>
          <p:cNvPr id="2309127" name="Text Box 7"/>
          <p:cNvSpPr txBox="1">
            <a:spLocks noChangeArrowheads="1"/>
          </p:cNvSpPr>
          <p:nvPr/>
        </p:nvSpPr>
        <p:spPr bwMode="auto">
          <a:xfrm>
            <a:off x="2409825" y="3419475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en-US" b="1">
                <a:latin typeface="Arial" charset="0"/>
              </a:rPr>
              <a:t>(1,1)</a:t>
            </a:r>
          </a:p>
        </p:txBody>
      </p:sp>
      <p:pic>
        <p:nvPicPr>
          <p:cNvPr id="2309128" name="Picture 8" descr="w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919538"/>
            <a:ext cx="1889125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9129" name="Picture 9" descr="w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1981200"/>
            <a:ext cx="1889125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9130" name="Rectangle 10"/>
          <p:cNvSpPr>
            <a:spLocks noChangeArrowheads="1"/>
          </p:cNvSpPr>
          <p:nvPr/>
        </p:nvSpPr>
        <p:spPr bwMode="auto">
          <a:xfrm>
            <a:off x="6170613" y="3890963"/>
            <a:ext cx="1879600" cy="1879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9131" name="Text Box 11"/>
          <p:cNvSpPr txBox="1">
            <a:spLocks noChangeArrowheads="1"/>
          </p:cNvSpPr>
          <p:nvPr/>
        </p:nvSpPr>
        <p:spPr bwMode="auto">
          <a:xfrm>
            <a:off x="5716588" y="5761038"/>
            <a:ext cx="81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en-US" b="1">
                <a:latin typeface="Arial" charset="0"/>
              </a:rPr>
              <a:t>(0,0)</a:t>
            </a:r>
          </a:p>
        </p:txBody>
      </p:sp>
      <p:sp>
        <p:nvSpPr>
          <p:cNvPr id="2309132" name="Text Box 12"/>
          <p:cNvSpPr txBox="1">
            <a:spLocks noChangeArrowheads="1"/>
          </p:cNvSpPr>
          <p:nvPr/>
        </p:nvSpPr>
        <p:spPr bwMode="auto">
          <a:xfrm>
            <a:off x="7519988" y="5761038"/>
            <a:ext cx="1065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en-US" b="1">
                <a:latin typeface="Arial" charset="0"/>
              </a:rPr>
              <a:t>(.25,0)</a:t>
            </a:r>
          </a:p>
        </p:txBody>
      </p:sp>
      <p:sp>
        <p:nvSpPr>
          <p:cNvPr id="2309133" name="Text Box 13"/>
          <p:cNvSpPr txBox="1">
            <a:spLocks noChangeArrowheads="1"/>
          </p:cNvSpPr>
          <p:nvPr/>
        </p:nvSpPr>
        <p:spPr bwMode="auto">
          <a:xfrm>
            <a:off x="5673725" y="3386138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en-US" b="1">
                <a:latin typeface="Arial" charset="0"/>
              </a:rPr>
              <a:t>(0,.5)</a:t>
            </a:r>
          </a:p>
        </p:txBody>
      </p:sp>
      <p:pic>
        <p:nvPicPr>
          <p:cNvPr id="2309134" name="Picture 14" descr="w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5" r="67949"/>
          <a:stretch>
            <a:fillRect/>
          </a:stretch>
        </p:blipFill>
        <p:spPr bwMode="auto">
          <a:xfrm>
            <a:off x="6165850" y="3886200"/>
            <a:ext cx="1905000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9135" name="Text Box 15"/>
          <p:cNvSpPr txBox="1">
            <a:spLocks noChangeArrowheads="1"/>
          </p:cNvSpPr>
          <p:nvPr/>
        </p:nvSpPr>
        <p:spPr bwMode="auto">
          <a:xfrm>
            <a:off x="7537450" y="3352800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en-US" b="1">
                <a:latin typeface="Arial" charset="0"/>
              </a:rPr>
              <a:t>(.25,.5)</a:t>
            </a:r>
          </a:p>
        </p:txBody>
      </p:sp>
      <p:sp>
        <p:nvSpPr>
          <p:cNvPr id="2309136" name="Text Box 16"/>
          <p:cNvSpPr txBox="1">
            <a:spLocks noChangeArrowheads="1"/>
          </p:cNvSpPr>
          <p:nvPr/>
        </p:nvSpPr>
        <p:spPr bwMode="auto">
          <a:xfrm>
            <a:off x="2317750" y="1920875"/>
            <a:ext cx="1201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en-US" b="1">
                <a:latin typeface="Arial" charset="0"/>
              </a:rPr>
              <a:t>texture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7073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1EB8-1AC4-CE4E-85DE-12525F0ED7F2}" type="slidenum">
              <a:rPr lang="en-US"/>
              <a:pPr/>
              <a:t>41</a:t>
            </a:fld>
            <a:endParaRPr lang="en-US"/>
          </a:p>
        </p:txBody>
      </p:sp>
      <p:sp>
        <p:nvSpPr>
          <p:cNvPr id="231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MIPmapping</a:t>
            </a:r>
          </a:p>
        </p:txBody>
      </p:sp>
      <p:sp>
        <p:nvSpPr>
          <p:cNvPr id="231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7300"/>
            <a:ext cx="8229600" cy="4525963"/>
          </a:xfrm>
        </p:spPr>
        <p:txBody>
          <a:bodyPr/>
          <a:lstStyle/>
          <a:p>
            <a:r>
              <a:rPr lang="en-US" sz="2800" dirty="0"/>
              <a:t> image pyramid, </a:t>
            </a:r>
            <a:r>
              <a:rPr lang="en-US" sz="2800" dirty="0" err="1"/>
              <a:t>precompute</a:t>
            </a:r>
            <a:r>
              <a:rPr lang="en-US" sz="2800" dirty="0"/>
              <a:t> averaged </a:t>
            </a:r>
            <a:r>
              <a:rPr lang="en-US" sz="2800" dirty="0" smtClean="0"/>
              <a:t>versions</a:t>
            </a:r>
          </a:p>
          <a:p>
            <a:pPr lvl="1"/>
            <a:r>
              <a:rPr lang="en-US" sz="2400" dirty="0" smtClean="0"/>
              <a:t>avoid aliasing artifacts</a:t>
            </a:r>
          </a:p>
          <a:p>
            <a:pPr lvl="1"/>
            <a:r>
              <a:rPr lang="en-US" sz="2400" dirty="0" smtClean="0"/>
              <a:t>only requires 1/3 more storage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2318340" name="Picture 4" descr="mipma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4556125"/>
            <a:ext cx="3657600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8341" name="Picture 5" descr="nomip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1978025"/>
            <a:ext cx="3657600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8342" name="Picture 6" descr="mipma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69492"/>
            <a:ext cx="4495800" cy="17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8343" name="Text Box 7"/>
          <p:cNvSpPr txBox="1">
            <a:spLocks noChangeArrowheads="1"/>
          </p:cNvSpPr>
          <p:nvPr/>
        </p:nvSpPr>
        <p:spPr bwMode="auto">
          <a:xfrm>
            <a:off x="6259513" y="3883025"/>
            <a:ext cx="2624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cs typeface="Times New Roman (Hebrew)" charset="0"/>
              </a:rPr>
              <a:t>Without MIP-mapping</a:t>
            </a:r>
          </a:p>
        </p:txBody>
      </p:sp>
      <p:sp>
        <p:nvSpPr>
          <p:cNvPr id="2318344" name="Text Box 8"/>
          <p:cNvSpPr txBox="1">
            <a:spLocks noChangeArrowheads="1"/>
          </p:cNvSpPr>
          <p:nvPr/>
        </p:nvSpPr>
        <p:spPr bwMode="auto">
          <a:xfrm>
            <a:off x="6611938" y="6461125"/>
            <a:ext cx="2271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cs typeface="Times New Roman (Hebrew)" charset="0"/>
              </a:rPr>
              <a:t>With MIP-mapping</a:t>
            </a:r>
          </a:p>
        </p:txBody>
      </p:sp>
      <p:sp>
        <p:nvSpPr>
          <p:cNvPr id="2318345" name="Text Box 9"/>
          <p:cNvSpPr txBox="1">
            <a:spLocks noChangeArrowheads="1"/>
          </p:cNvSpPr>
          <p:nvPr/>
        </p:nvSpPr>
        <p:spPr bwMode="auto">
          <a:xfrm>
            <a:off x="381000" y="20574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cs typeface="Times New Roman (Hebrew)" charset="0"/>
            </a:endParaRPr>
          </a:p>
        </p:txBody>
      </p:sp>
      <p:sp>
        <p:nvSpPr>
          <p:cNvPr id="13" name="object 4"/>
          <p:cNvSpPr/>
          <p:nvPr/>
        </p:nvSpPr>
        <p:spPr>
          <a:xfrm>
            <a:off x="1918364" y="2718733"/>
            <a:ext cx="1891636" cy="1837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23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FA1D-2EBE-4846-8155-156945A0FB50}" type="slidenum">
              <a:rPr lang="en-US"/>
              <a:pPr/>
              <a:t>42</a:t>
            </a:fld>
            <a:endParaRPr lang="en-US"/>
          </a:p>
        </p:txBody>
      </p:sp>
      <p:pic>
        <p:nvPicPr>
          <p:cNvPr id="2319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8" r="35965"/>
          <a:stretch>
            <a:fillRect/>
          </a:stretch>
        </p:blipFill>
        <p:spPr bwMode="auto">
          <a:xfrm>
            <a:off x="5410200" y="4824413"/>
            <a:ext cx="3733800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19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/>
              <a:t>Review: Bump Mapping: </a:t>
            </a:r>
            <a:r>
              <a:rPr lang="en-US" sz="3200" dirty="0" err="1"/>
              <a:t>Normals</a:t>
            </a:r>
            <a:r>
              <a:rPr lang="en-US" sz="3200" dirty="0"/>
              <a:t> As Texture</a:t>
            </a:r>
            <a:endParaRPr lang="he-IL" sz="3200" dirty="0"/>
          </a:p>
        </p:txBody>
      </p:sp>
      <p:pic>
        <p:nvPicPr>
          <p:cNvPr id="2319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55824" r="42592"/>
          <a:stretch>
            <a:fillRect/>
          </a:stretch>
        </p:blipFill>
        <p:spPr bwMode="auto">
          <a:xfrm>
            <a:off x="5334000" y="1600200"/>
            <a:ext cx="3505200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19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5" b="59056"/>
          <a:stretch>
            <a:fillRect/>
          </a:stretch>
        </p:blipFill>
        <p:spPr bwMode="auto">
          <a:xfrm>
            <a:off x="5334000" y="3144838"/>
            <a:ext cx="38100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19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r="32407" b="62726"/>
          <a:stretch>
            <a:fillRect/>
          </a:stretch>
        </p:blipFill>
        <p:spPr bwMode="auto">
          <a:xfrm>
            <a:off x="5334000" y="914400"/>
            <a:ext cx="3505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1936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5029200" cy="5410200"/>
          </a:xfrm>
          <a:noFill/>
          <a:ln/>
        </p:spPr>
        <p:txBody>
          <a:bodyPr/>
          <a:lstStyle/>
          <a:p>
            <a:r>
              <a:rPr lang="en-US" sz="2800"/>
              <a:t>create illusion of complex geometry model</a:t>
            </a:r>
          </a:p>
          <a:p>
            <a:r>
              <a:rPr lang="en-US" sz="2800"/>
              <a:t>control shape effect by locally perturbing surface normal</a:t>
            </a:r>
          </a:p>
        </p:txBody>
      </p:sp>
      <p:pic>
        <p:nvPicPr>
          <p:cNvPr id="2319368" name="Picture 8" descr="scm2.jpg (57728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03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48375" y="1290031"/>
            <a:ext cx="4930140" cy="388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15" dirty="0">
                <a:latin typeface="Book Antiqua"/>
                <a:cs typeface="Book Antiqua"/>
              </a:rPr>
              <a:t>bump </a:t>
            </a:r>
            <a:r>
              <a:rPr sz="2800" spc="10" dirty="0">
                <a:latin typeface="Book Antiqua"/>
                <a:cs typeface="Book Antiqua"/>
              </a:rPr>
              <a:t>mapping </a:t>
            </a:r>
            <a:r>
              <a:rPr sz="2800" spc="95" dirty="0">
                <a:latin typeface="Book Antiqua"/>
                <a:cs typeface="Book Antiqua"/>
              </a:rPr>
              <a:t>gets </a:t>
            </a:r>
            <a:r>
              <a:rPr sz="2800" spc="90" dirty="0">
                <a:latin typeface="Book Antiqua"/>
                <a:cs typeface="Book Antiqua"/>
              </a:rPr>
              <a:t>silhouettes</a:t>
            </a:r>
            <a:r>
              <a:rPr sz="2800" spc="-65" dirty="0">
                <a:latin typeface="Book Antiqua"/>
                <a:cs typeface="Book Antiqua"/>
              </a:rPr>
              <a:t> </a:t>
            </a:r>
            <a:r>
              <a:rPr sz="2800" spc="15" dirty="0">
                <a:latin typeface="Book Antiqua"/>
                <a:cs typeface="Book Antiqua"/>
              </a:rPr>
              <a:t>wrong</a:t>
            </a:r>
            <a:endParaRPr sz="2800" dirty="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698500" algn="l"/>
              </a:tabLst>
            </a:pPr>
            <a:r>
              <a:rPr sz="2600" spc="40" dirty="0">
                <a:latin typeface="Book Antiqua"/>
                <a:cs typeface="Book Antiqua"/>
              </a:rPr>
              <a:t>shadows </a:t>
            </a:r>
            <a:r>
              <a:rPr sz="2600" spc="30" dirty="0">
                <a:latin typeface="Book Antiqua"/>
                <a:cs typeface="Book Antiqua"/>
              </a:rPr>
              <a:t>wrong</a:t>
            </a:r>
            <a:r>
              <a:rPr sz="2600" spc="-150" dirty="0">
                <a:latin typeface="Book Antiqua"/>
                <a:cs typeface="Book Antiqua"/>
              </a:rPr>
              <a:t> </a:t>
            </a:r>
            <a:r>
              <a:rPr sz="2600" spc="105" dirty="0">
                <a:latin typeface="Book Antiqua"/>
                <a:cs typeface="Book Antiqua"/>
              </a:rPr>
              <a:t>too</a:t>
            </a:r>
            <a:endParaRPr sz="2600" dirty="0">
              <a:latin typeface="Book Antiqua"/>
              <a:cs typeface="Book Antiqua"/>
            </a:endParaRPr>
          </a:p>
          <a:p>
            <a:pPr lvl="1">
              <a:lnSpc>
                <a:spcPct val="100000"/>
              </a:lnSpc>
              <a:spcBef>
                <a:spcPts val="12"/>
              </a:spcBef>
              <a:buFont typeface="Arial"/>
              <a:buChar char="•"/>
            </a:pPr>
            <a:endParaRPr sz="345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80" dirty="0">
                <a:latin typeface="Book Antiqua"/>
                <a:cs typeface="Book Antiqua"/>
              </a:rPr>
              <a:t>change surface </a:t>
            </a:r>
            <a:r>
              <a:rPr sz="2800" spc="65" dirty="0">
                <a:latin typeface="Book Antiqua"/>
                <a:cs typeface="Book Antiqua"/>
              </a:rPr>
              <a:t>geometry</a:t>
            </a:r>
            <a:r>
              <a:rPr sz="2800" spc="250" dirty="0">
                <a:latin typeface="Book Antiqua"/>
                <a:cs typeface="Book Antiqua"/>
              </a:rPr>
              <a:t> </a:t>
            </a:r>
            <a:r>
              <a:rPr sz="2800" spc="60" dirty="0">
                <a:latin typeface="Book Antiqua"/>
                <a:cs typeface="Book Antiqua"/>
              </a:rPr>
              <a:t>instead</a:t>
            </a:r>
            <a:endParaRPr sz="2800" dirty="0">
              <a:latin typeface="Book Antiqua"/>
              <a:cs typeface="Book Antiqua"/>
            </a:endParaRPr>
          </a:p>
          <a:p>
            <a:pPr marL="698500" marR="340995" lvl="1" indent="-228600">
              <a:lnSpc>
                <a:spcPts val="2800"/>
              </a:lnSpc>
              <a:spcBef>
                <a:spcPts val="600"/>
              </a:spcBef>
              <a:buFont typeface="Arial"/>
              <a:buChar char="•"/>
              <a:tabLst>
                <a:tab pos="698500" algn="l"/>
              </a:tabLst>
            </a:pPr>
            <a:r>
              <a:rPr sz="2600" dirty="0" smtClean="0">
                <a:latin typeface="Book Antiqua"/>
                <a:cs typeface="Book Antiqua"/>
              </a:rPr>
              <a:t>only </a:t>
            </a:r>
            <a:r>
              <a:rPr sz="2600" spc="85" dirty="0" smtClean="0">
                <a:latin typeface="Book Antiqua"/>
                <a:cs typeface="Book Antiqua"/>
              </a:rPr>
              <a:t>recently </a:t>
            </a:r>
            <a:r>
              <a:rPr sz="2600" spc="-20" dirty="0" smtClean="0">
                <a:latin typeface="Book Antiqua"/>
                <a:cs typeface="Book Antiqua"/>
              </a:rPr>
              <a:t>available </a:t>
            </a:r>
            <a:r>
              <a:rPr sz="2600" spc="10" dirty="0" smtClean="0">
                <a:latin typeface="Book Antiqua"/>
                <a:cs typeface="Book Antiqua"/>
              </a:rPr>
              <a:t>with </a:t>
            </a:r>
            <a:r>
              <a:rPr sz="2600" spc="50" dirty="0" smtClean="0">
                <a:latin typeface="Book Antiqua"/>
                <a:cs typeface="Book Antiqua"/>
              </a:rPr>
              <a:t>realtime  graphics</a:t>
            </a:r>
            <a:endParaRPr sz="2600" dirty="0" smtClean="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698500" algn="l"/>
              </a:tabLst>
            </a:pPr>
            <a:r>
              <a:rPr sz="2600" spc="85" dirty="0" smtClean="0">
                <a:latin typeface="Book Antiqua"/>
                <a:cs typeface="Book Antiqua"/>
              </a:rPr>
              <a:t>need </a:t>
            </a:r>
            <a:r>
              <a:rPr sz="2600" spc="125" dirty="0">
                <a:latin typeface="Book Antiqua"/>
                <a:cs typeface="Book Antiqua"/>
              </a:rPr>
              <a:t>to </a:t>
            </a:r>
            <a:r>
              <a:rPr sz="2600" spc="5" dirty="0">
                <a:latin typeface="Book Antiqua"/>
                <a:cs typeface="Book Antiqua"/>
              </a:rPr>
              <a:t>subdivide</a:t>
            </a:r>
            <a:r>
              <a:rPr sz="2600" spc="-165" dirty="0">
                <a:latin typeface="Book Antiqua"/>
                <a:cs typeface="Book Antiqua"/>
              </a:rPr>
              <a:t> </a:t>
            </a:r>
            <a:r>
              <a:rPr sz="2600" spc="85" dirty="0">
                <a:latin typeface="Book Antiqua"/>
                <a:cs typeface="Book Antiqua"/>
              </a:rPr>
              <a:t>surface</a:t>
            </a:r>
            <a:endParaRPr sz="2600" dirty="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34075" y="241300"/>
            <a:ext cx="30480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3100" y="6316406"/>
            <a:ext cx="836636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>
              <a:lnSpc>
                <a:spcPts val="1900"/>
              </a:lnSpc>
            </a:pPr>
            <a:r>
              <a:rPr sz="1600" spc="-20" dirty="0">
                <a:latin typeface="Calibri"/>
                <a:cs typeface="Calibri"/>
              </a:rPr>
              <a:t>https://en.wikipedia.org</a:t>
            </a:r>
            <a:r>
              <a:rPr sz="1600" spc="-2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/wiki/Displacement_map  ping#/media/File:Displacement.jpg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626100" cy="1143000"/>
          </a:xfrm>
        </p:spPr>
        <p:txBody>
          <a:bodyPr/>
          <a:lstStyle/>
          <a:p>
            <a:r>
              <a:rPr lang="en-US" sz="3200" dirty="0"/>
              <a:t>Review: </a:t>
            </a:r>
            <a:r>
              <a:rPr lang="en-US" sz="3200" dirty="0" smtClean="0"/>
              <a:t>Displacement Mapping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42292754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BFC4-6A29-0E41-AB40-C47726CA21FE}" type="slidenum">
              <a:rPr lang="en-US"/>
              <a:pPr/>
              <a:t>44</a:t>
            </a:fld>
            <a:endParaRPr lang="en-US"/>
          </a:p>
        </p:txBody>
      </p:sp>
      <p:sp>
        <p:nvSpPr>
          <p:cNvPr id="232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Environment Mapping </a:t>
            </a:r>
            <a:endParaRPr lang="he-IL" dirty="0"/>
          </a:p>
        </p:txBody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55038" cy="4989513"/>
          </a:xfrm>
        </p:spPr>
        <p:txBody>
          <a:bodyPr/>
          <a:lstStyle/>
          <a:p>
            <a:r>
              <a:rPr lang="en-US" sz="2800"/>
              <a:t>cheap way to achieve reflective effect </a:t>
            </a:r>
          </a:p>
          <a:p>
            <a:pPr lvl="1"/>
            <a:r>
              <a:rPr lang="en-US" sz="2600"/>
              <a:t>generate image of surrounding</a:t>
            </a:r>
          </a:p>
          <a:p>
            <a:pPr lvl="1"/>
            <a:r>
              <a:rPr lang="en-US" sz="2600"/>
              <a:t>map to object as texture</a:t>
            </a:r>
          </a:p>
          <a:p>
            <a:r>
              <a:rPr lang="en-US" sz="2800"/>
              <a:t>sphere mapping: texture is distorted fisheye view</a:t>
            </a:r>
          </a:p>
          <a:p>
            <a:pPr lvl="1"/>
            <a:r>
              <a:rPr lang="en-US" sz="2600"/>
              <a:t>point camera at mirrored sphere</a:t>
            </a:r>
          </a:p>
          <a:p>
            <a:pPr lvl="1"/>
            <a:r>
              <a:rPr lang="en-US" sz="2600"/>
              <a:t>use spherical texture coordinates</a:t>
            </a:r>
            <a:endParaRPr lang="he-IL" sz="2600"/>
          </a:p>
        </p:txBody>
      </p:sp>
      <p:pic>
        <p:nvPicPr>
          <p:cNvPr id="2320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430713"/>
            <a:ext cx="318452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20389" name="Picture 5" descr="gl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405313"/>
            <a:ext cx="2382838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0390" name="Picture 6" descr="gl_spec_teap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397375"/>
            <a:ext cx="292735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5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7704" y="1807845"/>
            <a:ext cx="6967538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215" dirty="0">
                <a:latin typeface="Book Antiqua"/>
                <a:cs typeface="Book Antiqua"/>
              </a:rPr>
              <a:t>6 </a:t>
            </a:r>
            <a:r>
              <a:rPr sz="2800" spc="25" dirty="0">
                <a:latin typeface="Book Antiqua"/>
                <a:cs typeface="Book Antiqua"/>
              </a:rPr>
              <a:t>planar </a:t>
            </a:r>
            <a:r>
              <a:rPr sz="2800" spc="100" dirty="0">
                <a:latin typeface="Book Antiqua"/>
                <a:cs typeface="Book Antiqua"/>
              </a:rPr>
              <a:t>textures, </a:t>
            </a:r>
            <a:r>
              <a:rPr sz="2800" spc="65" dirty="0">
                <a:latin typeface="Book Antiqua"/>
                <a:cs typeface="Book Antiqua"/>
              </a:rPr>
              <a:t>sides </a:t>
            </a:r>
            <a:r>
              <a:rPr sz="2800" spc="40" dirty="0">
                <a:latin typeface="Book Antiqua"/>
                <a:cs typeface="Book Antiqua"/>
              </a:rPr>
              <a:t>of</a:t>
            </a:r>
            <a:r>
              <a:rPr sz="2800" spc="-190" dirty="0">
                <a:latin typeface="Book Antiqua"/>
                <a:cs typeface="Book Antiqua"/>
              </a:rPr>
              <a:t> </a:t>
            </a:r>
            <a:r>
              <a:rPr sz="2800" spc="120" dirty="0">
                <a:latin typeface="Book Antiqua"/>
                <a:cs typeface="Book Antiqua"/>
              </a:rPr>
              <a:t>cube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55" dirty="0">
                <a:latin typeface="Book Antiqua"/>
                <a:cs typeface="Book Antiqua"/>
              </a:rPr>
              <a:t>point </a:t>
            </a:r>
            <a:r>
              <a:rPr sz="2400" spc="70" dirty="0">
                <a:latin typeface="Book Antiqua"/>
                <a:cs typeface="Book Antiqua"/>
              </a:rPr>
              <a:t>camera </a:t>
            </a:r>
            <a:r>
              <a:rPr sz="2400" spc="30" dirty="0">
                <a:latin typeface="Book Antiqua"/>
                <a:cs typeface="Book Antiqua"/>
              </a:rPr>
              <a:t>in </a:t>
            </a:r>
            <a:r>
              <a:rPr sz="2400" spc="185" dirty="0">
                <a:latin typeface="Book Antiqua"/>
                <a:cs typeface="Book Antiqua"/>
              </a:rPr>
              <a:t>6 </a:t>
            </a:r>
            <a:r>
              <a:rPr sz="2400" spc="55" dirty="0">
                <a:latin typeface="Book Antiqua"/>
                <a:cs typeface="Book Antiqua"/>
              </a:rPr>
              <a:t>different </a:t>
            </a:r>
            <a:r>
              <a:rPr sz="2400" spc="65" dirty="0">
                <a:latin typeface="Book Antiqua"/>
                <a:cs typeface="Book Antiqua"/>
              </a:rPr>
              <a:t>directions, </a:t>
            </a:r>
            <a:r>
              <a:rPr sz="2400" spc="50" dirty="0">
                <a:latin typeface="Book Antiqua"/>
                <a:cs typeface="Book Antiqua"/>
              </a:rPr>
              <a:t>facing </a:t>
            </a:r>
            <a:r>
              <a:rPr sz="2400" spc="60" dirty="0">
                <a:latin typeface="Book Antiqua"/>
                <a:cs typeface="Book Antiqua"/>
              </a:rPr>
              <a:t>out </a:t>
            </a:r>
            <a:r>
              <a:rPr sz="2400" spc="35" dirty="0">
                <a:latin typeface="Book Antiqua"/>
                <a:cs typeface="Book Antiqua"/>
              </a:rPr>
              <a:t>from</a:t>
            </a:r>
            <a:r>
              <a:rPr sz="2400" spc="-190" dirty="0">
                <a:latin typeface="Book Antiqua"/>
                <a:cs typeface="Book Antiqua"/>
              </a:rPr>
              <a:t> </a:t>
            </a:r>
            <a:r>
              <a:rPr sz="2400" spc="40" dirty="0">
                <a:latin typeface="Book Antiqua"/>
                <a:cs typeface="Book Antiqua"/>
              </a:rPr>
              <a:t>origin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2895601"/>
            <a:ext cx="3276600" cy="3479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2550" y="3136900"/>
            <a:ext cx="312420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2825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Review: Environment Cube Mapping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2275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6F20-CE97-E348-9526-A4BB2A59E6A3}" type="slidenum">
              <a:rPr lang="en-US"/>
              <a:pPr/>
              <a:t>46</a:t>
            </a:fld>
            <a:endParaRPr lang="en-US"/>
          </a:p>
        </p:txBody>
      </p:sp>
      <p:sp>
        <p:nvSpPr>
          <p:cNvPr id="232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Review: </a:t>
            </a:r>
            <a:r>
              <a:rPr lang="en-US" sz="3200" dirty="0" err="1" smtClean="0"/>
              <a:t>Perlin</a:t>
            </a:r>
            <a:r>
              <a:rPr lang="en-US" sz="3200" dirty="0" smtClean="0"/>
              <a:t> Noise as Procedural Texture</a:t>
            </a:r>
            <a:endParaRPr lang="en-US" sz="3200" dirty="0"/>
          </a:p>
        </p:txBody>
      </p:sp>
      <p:pic>
        <p:nvPicPr>
          <p:cNvPr id="2323460" name="Picture 4" descr="vas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3473450"/>
            <a:ext cx="1755775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3461" name="Picture 5" descr="fl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3452813"/>
            <a:ext cx="2841625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3462" name="Picture 6" descr="elem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5200"/>
            <a:ext cx="2740025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8"/>
          <p:cNvSpPr txBox="1"/>
          <p:nvPr/>
        </p:nvSpPr>
        <p:spPr>
          <a:xfrm>
            <a:off x="5080318" y="6341746"/>
            <a:ext cx="367792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u="sng" dirty="0">
                <a:solidFill>
                  <a:srgbClr val="0563C1"/>
                </a:solidFill>
                <a:latin typeface="Arial"/>
                <a:cs typeface="Arial"/>
                <a:hlinkClick r:id="rId5"/>
              </a:rPr>
              <a:t>http://mrl.nyu.edu/~perlin/planet/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3"/>
          <p:cNvSpPr txBox="1"/>
          <p:nvPr/>
        </p:nvSpPr>
        <p:spPr>
          <a:xfrm>
            <a:off x="624839" y="1553845"/>
            <a:ext cx="451993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35" dirty="0">
                <a:latin typeface="Book Antiqua"/>
                <a:cs typeface="Book Antiqua"/>
              </a:rPr>
              <a:t>several </a:t>
            </a:r>
            <a:r>
              <a:rPr sz="2800" spc="5" dirty="0">
                <a:latin typeface="Book Antiqua"/>
                <a:cs typeface="Book Antiqua"/>
              </a:rPr>
              <a:t>good</a:t>
            </a:r>
            <a:r>
              <a:rPr sz="2800" spc="200" dirty="0">
                <a:latin typeface="Book Antiqua"/>
                <a:cs typeface="Book Antiqua"/>
              </a:rPr>
              <a:t> </a:t>
            </a:r>
            <a:r>
              <a:rPr sz="2800" spc="55" dirty="0">
                <a:latin typeface="Book Antiqua"/>
                <a:cs typeface="Book Antiqua"/>
              </a:rPr>
              <a:t>explanations</a:t>
            </a:r>
            <a:endParaRPr sz="2800" dirty="0">
              <a:latin typeface="Book Antiqua"/>
              <a:cs typeface="Book Antiqua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1082039" y="2023745"/>
            <a:ext cx="7406640" cy="95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1900" spc="5" dirty="0">
                <a:latin typeface="Book Antiqua"/>
                <a:cs typeface="Book Antiqua"/>
                <a:hlinkClick r:id="rId6"/>
              </a:rPr>
              <a:t>http://www.noisemachine.com/talk1</a:t>
            </a:r>
            <a:endParaRPr sz="1900" dirty="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241300" algn="l"/>
              </a:tabLst>
            </a:pPr>
            <a:r>
              <a:rPr sz="1900" spc="25" dirty="0">
                <a:latin typeface="Book Antiqua"/>
                <a:cs typeface="Book Antiqua"/>
                <a:hlinkClick r:id="rId7"/>
              </a:rPr>
              <a:t>http://freespace.virgin.net/hugo.elias/models/m_perlin.htm</a:t>
            </a:r>
            <a:endParaRPr sz="1900" dirty="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41300" algn="l"/>
              </a:tabLst>
            </a:pPr>
            <a:r>
              <a:rPr sz="1900" spc="40" dirty="0">
                <a:latin typeface="Book Antiqua"/>
                <a:cs typeface="Book Antiqua"/>
                <a:hlinkClick r:id="rId8"/>
              </a:rPr>
              <a:t>http://www.robo-murito.net/code/perlin-noise-math-faq.html</a:t>
            </a:r>
            <a:endParaRPr sz="19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55580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E186-32E5-6446-AAE8-5C454244174D}" type="slidenum">
              <a:rPr lang="en-US"/>
              <a:pPr/>
              <a:t>47</a:t>
            </a:fld>
            <a:endParaRPr lang="en-US"/>
          </a:p>
        </p:txBody>
      </p:sp>
      <p:sp>
        <p:nvSpPr>
          <p:cNvPr id="232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Perlin Noise</a:t>
            </a:r>
          </a:p>
        </p:txBody>
      </p:sp>
      <p:sp>
        <p:nvSpPr>
          <p:cNvPr id="232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coherency: smooth not abrupt changes</a:t>
            </a:r>
          </a:p>
          <a:p>
            <a:r>
              <a:rPr lang="en-US"/>
              <a:t>turbulence: multiple feature sizes</a:t>
            </a:r>
          </a:p>
          <a:p>
            <a:endParaRPr lang="en-US"/>
          </a:p>
          <a:p>
            <a:pPr>
              <a:buFontTx/>
              <a:buNone/>
            </a:pPr>
            <a:r>
              <a:rPr lang="en-US"/>
              <a:t>           </a:t>
            </a:r>
          </a:p>
        </p:txBody>
      </p:sp>
      <p:grpSp>
        <p:nvGrpSpPr>
          <p:cNvPr id="2324484" name="Group 4"/>
          <p:cNvGrpSpPr>
            <a:grpSpLocks/>
          </p:cNvGrpSpPr>
          <p:nvPr/>
        </p:nvGrpSpPr>
        <p:grpSpPr bwMode="auto">
          <a:xfrm>
            <a:off x="381000" y="2819400"/>
            <a:ext cx="5638800" cy="3733800"/>
            <a:chOff x="1104" y="1344"/>
            <a:chExt cx="3552" cy="2352"/>
          </a:xfrm>
        </p:grpSpPr>
        <p:pic>
          <p:nvPicPr>
            <p:cNvPr id="2324485" name="Picture 5" descr="perlin_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344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24486" name="Picture 6" descr="perlin_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344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24487" name="Picture 7" descr="perlin_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344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24488" name="Picture 8" descr="perlin_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544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24489" name="Picture 9" descr="perlin_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544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24490" name="Picture 10" descr="perlin_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544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24491" name="Picture 11" descr="p_1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84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762000"/>
          </a:xfrm>
        </p:spPr>
        <p:txBody>
          <a:bodyPr/>
          <a:lstStyle/>
          <a:p>
            <a:r>
              <a:rPr lang="en-US" dirty="0" smtClean="0"/>
              <a:t>Ray Tracing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41E-9158-794A-B001-15B0ED5CCE23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0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8C56-E0E5-6041-BB43-AE75475C2C3E}" type="slidenum">
              <a:rPr lang="en-US"/>
              <a:pPr/>
              <a:t>49</a:t>
            </a:fld>
            <a:endParaRPr lang="en-US"/>
          </a:p>
        </p:txBody>
      </p:sp>
      <p:sp>
        <p:nvSpPr>
          <p:cNvPr id="227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Recursive Ray Tracing</a:t>
            </a:r>
          </a:p>
        </p:txBody>
      </p:sp>
      <p:sp>
        <p:nvSpPr>
          <p:cNvPr id="2277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45562"/>
            <a:ext cx="5029200" cy="49895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ray tracing can handle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reflection (chrome/mirror)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refraction (glass)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shadows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one primary ray per pixel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spawn secondary rays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reflection, refraction</a:t>
            </a:r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if another object is hit, </a:t>
            </a:r>
            <a:r>
              <a:rPr lang="en-US" sz="2000" dirty="0" err="1"/>
              <a:t>recurse</a:t>
            </a:r>
            <a:r>
              <a:rPr lang="en-US" sz="2000" dirty="0"/>
              <a:t> to find its color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shadow</a:t>
            </a:r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cast ray from intersection point to light source, check if intersects another object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termination criteria</a:t>
            </a:r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no intersection (ray exits scene)</a:t>
            </a:r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max bounces (recursion depth)</a:t>
            </a:r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attenuated below threshold</a:t>
            </a:r>
          </a:p>
        </p:txBody>
      </p:sp>
      <p:sp>
        <p:nvSpPr>
          <p:cNvPr id="2277380" name="Oval 4"/>
          <p:cNvSpPr>
            <a:spLocks noChangeArrowheads="1"/>
          </p:cNvSpPr>
          <p:nvPr/>
        </p:nvSpPr>
        <p:spPr bwMode="auto">
          <a:xfrm>
            <a:off x="4921250" y="4705350"/>
            <a:ext cx="1708150" cy="6318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7381" name="Line 5"/>
          <p:cNvSpPr>
            <a:spLocks noChangeShapeType="1"/>
          </p:cNvSpPr>
          <p:nvPr/>
        </p:nvSpPr>
        <p:spPr bwMode="auto">
          <a:xfrm flipH="1">
            <a:off x="5770563" y="2717800"/>
            <a:ext cx="2274887" cy="2286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77382" name="Group 6"/>
          <p:cNvGrpSpPr>
            <a:grpSpLocks/>
          </p:cNvGrpSpPr>
          <p:nvPr/>
        </p:nvGrpSpPr>
        <p:grpSpPr bwMode="auto">
          <a:xfrm>
            <a:off x="6688138" y="3308350"/>
            <a:ext cx="839787" cy="1052513"/>
            <a:chOff x="3238" y="2996"/>
            <a:chExt cx="684" cy="857"/>
          </a:xfrm>
        </p:grpSpPr>
        <p:sp>
          <p:nvSpPr>
            <p:cNvPr id="2277383" name="Freeform 7"/>
            <p:cNvSpPr>
              <a:spLocks/>
            </p:cNvSpPr>
            <p:nvPr/>
          </p:nvSpPr>
          <p:spPr bwMode="auto">
            <a:xfrm>
              <a:off x="3238" y="2996"/>
              <a:ext cx="684" cy="485"/>
            </a:xfrm>
            <a:custGeom>
              <a:avLst/>
              <a:gdLst>
                <a:gd name="T0" fmla="*/ 0 w 684"/>
                <a:gd name="T1" fmla="*/ 223 h 485"/>
                <a:gd name="T2" fmla="*/ 310 w 684"/>
                <a:gd name="T3" fmla="*/ 0 h 485"/>
                <a:gd name="T4" fmla="*/ 683 w 684"/>
                <a:gd name="T5" fmla="*/ 186 h 485"/>
                <a:gd name="T6" fmla="*/ 310 w 684"/>
                <a:gd name="T7" fmla="*/ 484 h 485"/>
                <a:gd name="T8" fmla="*/ 0 w 684"/>
                <a:gd name="T9" fmla="*/ 22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485">
                  <a:moveTo>
                    <a:pt x="0" y="223"/>
                  </a:moveTo>
                  <a:lnTo>
                    <a:pt x="310" y="0"/>
                  </a:lnTo>
                  <a:lnTo>
                    <a:pt x="683" y="186"/>
                  </a:lnTo>
                  <a:lnTo>
                    <a:pt x="310" y="484"/>
                  </a:lnTo>
                  <a:lnTo>
                    <a:pt x="0" y="223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384" name="Line 8"/>
            <p:cNvSpPr>
              <a:spLocks noChangeShapeType="1"/>
            </p:cNvSpPr>
            <p:nvPr/>
          </p:nvSpPr>
          <p:spPr bwMode="auto">
            <a:xfrm>
              <a:off x="3238" y="3219"/>
              <a:ext cx="0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385" name="Line 9"/>
            <p:cNvSpPr>
              <a:spLocks noChangeShapeType="1"/>
            </p:cNvSpPr>
            <p:nvPr/>
          </p:nvSpPr>
          <p:spPr bwMode="auto">
            <a:xfrm>
              <a:off x="3921" y="3182"/>
              <a:ext cx="0" cy="3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386" name="Freeform 10"/>
            <p:cNvSpPr>
              <a:spLocks/>
            </p:cNvSpPr>
            <p:nvPr/>
          </p:nvSpPr>
          <p:spPr bwMode="auto">
            <a:xfrm>
              <a:off x="3238" y="3554"/>
              <a:ext cx="684" cy="299"/>
            </a:xfrm>
            <a:custGeom>
              <a:avLst/>
              <a:gdLst>
                <a:gd name="T0" fmla="*/ 0 w 684"/>
                <a:gd name="T1" fmla="*/ 37 h 299"/>
                <a:gd name="T2" fmla="*/ 310 w 684"/>
                <a:gd name="T3" fmla="*/ 298 h 299"/>
                <a:gd name="T4" fmla="*/ 683 w 684"/>
                <a:gd name="T5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4" h="299">
                  <a:moveTo>
                    <a:pt x="0" y="37"/>
                  </a:moveTo>
                  <a:lnTo>
                    <a:pt x="310" y="298"/>
                  </a:lnTo>
                  <a:lnTo>
                    <a:pt x="683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77387" name="Oval 11"/>
          <p:cNvSpPr>
            <a:spLocks noChangeArrowheads="1"/>
          </p:cNvSpPr>
          <p:nvPr/>
        </p:nvSpPr>
        <p:spPr bwMode="auto">
          <a:xfrm>
            <a:off x="6562725" y="2189163"/>
            <a:ext cx="639763" cy="6762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7388" name="Oval 12"/>
          <p:cNvSpPr>
            <a:spLocks noChangeArrowheads="1"/>
          </p:cNvSpPr>
          <p:nvPr/>
        </p:nvSpPr>
        <p:spPr bwMode="auto">
          <a:xfrm>
            <a:off x="8013700" y="2601913"/>
            <a:ext cx="106363" cy="127000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7389" name="Line 13"/>
          <p:cNvSpPr>
            <a:spLocks noChangeShapeType="1"/>
          </p:cNvSpPr>
          <p:nvPr/>
        </p:nvSpPr>
        <p:spPr bwMode="auto">
          <a:xfrm>
            <a:off x="7100888" y="389731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390" name="Line 14"/>
          <p:cNvSpPr>
            <a:spLocks noChangeShapeType="1"/>
          </p:cNvSpPr>
          <p:nvPr/>
        </p:nvSpPr>
        <p:spPr bwMode="auto">
          <a:xfrm>
            <a:off x="8085138" y="2413000"/>
            <a:ext cx="0" cy="13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391" name="Line 15"/>
          <p:cNvSpPr>
            <a:spLocks noChangeShapeType="1"/>
          </p:cNvSpPr>
          <p:nvPr/>
        </p:nvSpPr>
        <p:spPr bwMode="auto">
          <a:xfrm>
            <a:off x="8085138" y="2779713"/>
            <a:ext cx="0" cy="138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392" name="Line 16"/>
          <p:cNvSpPr>
            <a:spLocks noChangeShapeType="1"/>
          </p:cNvSpPr>
          <p:nvPr/>
        </p:nvSpPr>
        <p:spPr bwMode="auto">
          <a:xfrm>
            <a:off x="8148638" y="2662238"/>
            <a:ext cx="120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393" name="Line 17"/>
          <p:cNvSpPr>
            <a:spLocks noChangeShapeType="1"/>
          </p:cNvSpPr>
          <p:nvPr/>
        </p:nvSpPr>
        <p:spPr bwMode="auto">
          <a:xfrm>
            <a:off x="7854950" y="2662238"/>
            <a:ext cx="120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394" name="Line 18"/>
          <p:cNvSpPr>
            <a:spLocks noChangeShapeType="1"/>
          </p:cNvSpPr>
          <p:nvPr/>
        </p:nvSpPr>
        <p:spPr bwMode="auto">
          <a:xfrm>
            <a:off x="7940675" y="2473325"/>
            <a:ext cx="77788" cy="11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395" name="Line 19"/>
          <p:cNvSpPr>
            <a:spLocks noChangeShapeType="1"/>
          </p:cNvSpPr>
          <p:nvPr/>
        </p:nvSpPr>
        <p:spPr bwMode="auto">
          <a:xfrm>
            <a:off x="8026400" y="2439988"/>
            <a:ext cx="28575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396" name="Line 20"/>
          <p:cNvSpPr>
            <a:spLocks noChangeShapeType="1"/>
          </p:cNvSpPr>
          <p:nvPr/>
        </p:nvSpPr>
        <p:spPr bwMode="auto">
          <a:xfrm>
            <a:off x="7889875" y="2559050"/>
            <a:ext cx="100013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397" name="Line 21"/>
          <p:cNvSpPr>
            <a:spLocks noChangeShapeType="1"/>
          </p:cNvSpPr>
          <p:nvPr/>
        </p:nvSpPr>
        <p:spPr bwMode="auto">
          <a:xfrm flipH="1">
            <a:off x="8148638" y="2508250"/>
            <a:ext cx="100012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398" name="Line 22"/>
          <p:cNvSpPr>
            <a:spLocks noChangeShapeType="1"/>
          </p:cNvSpPr>
          <p:nvPr/>
        </p:nvSpPr>
        <p:spPr bwMode="auto">
          <a:xfrm flipH="1">
            <a:off x="8126413" y="2447925"/>
            <a:ext cx="28575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399" name="Line 23"/>
          <p:cNvSpPr>
            <a:spLocks noChangeShapeType="1"/>
          </p:cNvSpPr>
          <p:nvPr/>
        </p:nvSpPr>
        <p:spPr bwMode="auto">
          <a:xfrm flipH="1">
            <a:off x="8154988" y="2586038"/>
            <a:ext cx="100012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00" name="Line 24"/>
          <p:cNvSpPr>
            <a:spLocks noChangeShapeType="1"/>
          </p:cNvSpPr>
          <p:nvPr/>
        </p:nvSpPr>
        <p:spPr bwMode="auto">
          <a:xfrm>
            <a:off x="8132763" y="2730500"/>
            <a:ext cx="85725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01" name="Line 25"/>
          <p:cNvSpPr>
            <a:spLocks noChangeShapeType="1"/>
          </p:cNvSpPr>
          <p:nvPr/>
        </p:nvSpPr>
        <p:spPr bwMode="auto">
          <a:xfrm>
            <a:off x="8120063" y="2765425"/>
            <a:ext cx="49212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02" name="Line 26"/>
          <p:cNvSpPr>
            <a:spLocks noChangeShapeType="1"/>
          </p:cNvSpPr>
          <p:nvPr/>
        </p:nvSpPr>
        <p:spPr bwMode="auto">
          <a:xfrm>
            <a:off x="8154988" y="2687638"/>
            <a:ext cx="93662" cy="5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03" name="Line 27"/>
          <p:cNvSpPr>
            <a:spLocks noChangeShapeType="1"/>
          </p:cNvSpPr>
          <p:nvPr/>
        </p:nvSpPr>
        <p:spPr bwMode="auto">
          <a:xfrm>
            <a:off x="4454525" y="2135188"/>
            <a:ext cx="0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04" name="Line 28"/>
          <p:cNvSpPr>
            <a:spLocks noChangeShapeType="1"/>
          </p:cNvSpPr>
          <p:nvPr/>
        </p:nvSpPr>
        <p:spPr bwMode="auto">
          <a:xfrm>
            <a:off x="4460875" y="2135188"/>
            <a:ext cx="215900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05" name="Arc 29"/>
          <p:cNvSpPr>
            <a:spLocks/>
          </p:cNvSpPr>
          <p:nvPr/>
        </p:nvSpPr>
        <p:spPr bwMode="auto">
          <a:xfrm>
            <a:off x="4446588" y="2176463"/>
            <a:ext cx="146050" cy="138112"/>
          </a:xfrm>
          <a:custGeom>
            <a:avLst/>
            <a:gdLst>
              <a:gd name="G0" fmla="+- 186 0 0"/>
              <a:gd name="G1" fmla="+- 195 0 0"/>
              <a:gd name="G2" fmla="+- 21600 0 0"/>
              <a:gd name="T0" fmla="*/ 21785 w 21786"/>
              <a:gd name="T1" fmla="*/ 0 h 21795"/>
              <a:gd name="T2" fmla="*/ 0 w 21786"/>
              <a:gd name="T3" fmla="*/ 21794 h 21795"/>
              <a:gd name="T4" fmla="*/ 186 w 21786"/>
              <a:gd name="T5" fmla="*/ 195 h 2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86" h="21795" fill="none" extrusionOk="0">
                <a:moveTo>
                  <a:pt x="21785" y="-1"/>
                </a:moveTo>
                <a:cubicBezTo>
                  <a:pt x="21785" y="64"/>
                  <a:pt x="21786" y="129"/>
                  <a:pt x="21786" y="195"/>
                </a:cubicBezTo>
                <a:cubicBezTo>
                  <a:pt x="21786" y="12124"/>
                  <a:pt x="12115" y="21795"/>
                  <a:pt x="186" y="21795"/>
                </a:cubicBezTo>
                <a:cubicBezTo>
                  <a:pt x="123" y="21794"/>
                  <a:pt x="61" y="21794"/>
                  <a:pt x="-1" y="21794"/>
                </a:cubicBezTo>
              </a:path>
              <a:path w="21786" h="21795" stroke="0" extrusionOk="0">
                <a:moveTo>
                  <a:pt x="21785" y="-1"/>
                </a:moveTo>
                <a:cubicBezTo>
                  <a:pt x="21785" y="64"/>
                  <a:pt x="21786" y="129"/>
                  <a:pt x="21786" y="195"/>
                </a:cubicBezTo>
                <a:cubicBezTo>
                  <a:pt x="21786" y="12124"/>
                  <a:pt x="12115" y="21795"/>
                  <a:pt x="186" y="21795"/>
                </a:cubicBezTo>
                <a:cubicBezTo>
                  <a:pt x="123" y="21794"/>
                  <a:pt x="61" y="21794"/>
                  <a:pt x="-1" y="21794"/>
                </a:cubicBezTo>
                <a:lnTo>
                  <a:pt x="186" y="195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06" name="Line 30"/>
          <p:cNvSpPr>
            <a:spLocks noChangeShapeType="1"/>
          </p:cNvSpPr>
          <p:nvPr/>
        </p:nvSpPr>
        <p:spPr bwMode="auto">
          <a:xfrm flipH="1">
            <a:off x="4460875" y="2168525"/>
            <a:ext cx="122238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07" name="Freeform 31"/>
          <p:cNvSpPr>
            <a:spLocks/>
          </p:cNvSpPr>
          <p:nvPr/>
        </p:nvSpPr>
        <p:spPr bwMode="auto">
          <a:xfrm>
            <a:off x="4537075" y="2370138"/>
            <a:ext cx="754063" cy="696912"/>
          </a:xfrm>
          <a:custGeom>
            <a:avLst/>
            <a:gdLst>
              <a:gd name="T0" fmla="*/ 0 w 613"/>
              <a:gd name="T1" fmla="*/ 217 h 567"/>
              <a:gd name="T2" fmla="*/ 157 w 613"/>
              <a:gd name="T3" fmla="*/ 0 h 567"/>
              <a:gd name="T4" fmla="*/ 612 w 613"/>
              <a:gd name="T5" fmla="*/ 21 h 567"/>
              <a:gd name="T6" fmla="*/ 245 w 613"/>
              <a:gd name="T7" fmla="*/ 566 h 567"/>
              <a:gd name="T8" fmla="*/ 0 w 613"/>
              <a:gd name="T9" fmla="*/ 217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" h="567">
                <a:moveTo>
                  <a:pt x="0" y="217"/>
                </a:moveTo>
                <a:lnTo>
                  <a:pt x="157" y="0"/>
                </a:lnTo>
                <a:lnTo>
                  <a:pt x="612" y="21"/>
                </a:lnTo>
                <a:lnTo>
                  <a:pt x="245" y="566"/>
                </a:lnTo>
                <a:lnTo>
                  <a:pt x="0" y="217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08" name="Freeform 32"/>
          <p:cNvSpPr>
            <a:spLocks/>
          </p:cNvSpPr>
          <p:nvPr/>
        </p:nvSpPr>
        <p:spPr bwMode="auto">
          <a:xfrm>
            <a:off x="4838700" y="2397125"/>
            <a:ext cx="482600" cy="679450"/>
          </a:xfrm>
          <a:custGeom>
            <a:avLst/>
            <a:gdLst>
              <a:gd name="T0" fmla="*/ 0 w 392"/>
              <a:gd name="T1" fmla="*/ 545 h 553"/>
              <a:gd name="T2" fmla="*/ 47 w 392"/>
              <a:gd name="T3" fmla="*/ 552 h 553"/>
              <a:gd name="T4" fmla="*/ 391 w 392"/>
              <a:gd name="T5" fmla="*/ 28 h 553"/>
              <a:gd name="T6" fmla="*/ 362 w 392"/>
              <a:gd name="T7" fmla="*/ 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2" h="553">
                <a:moveTo>
                  <a:pt x="0" y="545"/>
                </a:moveTo>
                <a:lnTo>
                  <a:pt x="47" y="552"/>
                </a:lnTo>
                <a:lnTo>
                  <a:pt x="391" y="28"/>
                </a:lnTo>
                <a:lnTo>
                  <a:pt x="36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09" name="Line 33"/>
          <p:cNvSpPr>
            <a:spLocks noChangeShapeType="1"/>
          </p:cNvSpPr>
          <p:nvPr/>
        </p:nvSpPr>
        <p:spPr bwMode="auto">
          <a:xfrm>
            <a:off x="4702175" y="2413000"/>
            <a:ext cx="544513" cy="52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10" name="Line 34"/>
          <p:cNvSpPr>
            <a:spLocks noChangeShapeType="1"/>
          </p:cNvSpPr>
          <p:nvPr/>
        </p:nvSpPr>
        <p:spPr bwMode="auto">
          <a:xfrm>
            <a:off x="4659313" y="2473325"/>
            <a:ext cx="523875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11" name="Line 35"/>
          <p:cNvSpPr>
            <a:spLocks noChangeShapeType="1"/>
          </p:cNvSpPr>
          <p:nvPr/>
        </p:nvSpPr>
        <p:spPr bwMode="auto">
          <a:xfrm>
            <a:off x="4618038" y="2533650"/>
            <a:ext cx="471487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12" name="Line 36"/>
          <p:cNvSpPr>
            <a:spLocks noChangeShapeType="1"/>
          </p:cNvSpPr>
          <p:nvPr/>
        </p:nvSpPr>
        <p:spPr bwMode="auto">
          <a:xfrm>
            <a:off x="4575175" y="2586038"/>
            <a:ext cx="465138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13" name="Line 37"/>
          <p:cNvSpPr>
            <a:spLocks noChangeShapeType="1"/>
          </p:cNvSpPr>
          <p:nvPr/>
        </p:nvSpPr>
        <p:spPr bwMode="auto">
          <a:xfrm>
            <a:off x="4552950" y="2619375"/>
            <a:ext cx="379413" cy="293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14" name="Line 38"/>
          <p:cNvSpPr>
            <a:spLocks noChangeShapeType="1"/>
          </p:cNvSpPr>
          <p:nvPr/>
        </p:nvSpPr>
        <p:spPr bwMode="auto">
          <a:xfrm flipH="1">
            <a:off x="4775200" y="2397125"/>
            <a:ext cx="4000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15" name="Line 39"/>
          <p:cNvSpPr>
            <a:spLocks noChangeShapeType="1"/>
          </p:cNvSpPr>
          <p:nvPr/>
        </p:nvSpPr>
        <p:spPr bwMode="auto">
          <a:xfrm flipH="1">
            <a:off x="4702175" y="2379663"/>
            <a:ext cx="330200" cy="490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16" name="Line 40"/>
          <p:cNvSpPr>
            <a:spLocks noChangeShapeType="1"/>
          </p:cNvSpPr>
          <p:nvPr/>
        </p:nvSpPr>
        <p:spPr bwMode="auto">
          <a:xfrm flipH="1">
            <a:off x="4646613" y="2379663"/>
            <a:ext cx="265112" cy="403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17" name="Line 41"/>
          <p:cNvSpPr>
            <a:spLocks noChangeShapeType="1"/>
          </p:cNvSpPr>
          <p:nvPr/>
        </p:nvSpPr>
        <p:spPr bwMode="auto">
          <a:xfrm flipH="1">
            <a:off x="4581525" y="2362200"/>
            <a:ext cx="228600" cy="33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18" name="Line 42"/>
          <p:cNvSpPr>
            <a:spLocks noChangeShapeType="1"/>
          </p:cNvSpPr>
          <p:nvPr/>
        </p:nvSpPr>
        <p:spPr bwMode="auto">
          <a:xfrm flipH="1">
            <a:off x="6894513" y="2695575"/>
            <a:ext cx="1123950" cy="18256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19" name="Line 43"/>
          <p:cNvSpPr>
            <a:spLocks noChangeShapeType="1"/>
          </p:cNvSpPr>
          <p:nvPr/>
        </p:nvSpPr>
        <p:spPr bwMode="auto">
          <a:xfrm flipH="1">
            <a:off x="5776913" y="2836863"/>
            <a:ext cx="1206500" cy="2174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20" name="Line 44"/>
          <p:cNvSpPr>
            <a:spLocks noChangeShapeType="1"/>
          </p:cNvSpPr>
          <p:nvPr/>
        </p:nvSpPr>
        <p:spPr bwMode="auto">
          <a:xfrm flipH="1" flipV="1">
            <a:off x="4916488" y="3054350"/>
            <a:ext cx="860425" cy="1941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21" name="Line 45"/>
          <p:cNvSpPr>
            <a:spLocks noChangeShapeType="1"/>
          </p:cNvSpPr>
          <p:nvPr/>
        </p:nvSpPr>
        <p:spPr bwMode="auto">
          <a:xfrm>
            <a:off x="5791200" y="5011738"/>
            <a:ext cx="650875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22" name="Rectangle 46"/>
          <p:cNvSpPr>
            <a:spLocks noChangeArrowheads="1"/>
          </p:cNvSpPr>
          <p:nvPr/>
        </p:nvSpPr>
        <p:spPr bwMode="auto">
          <a:xfrm>
            <a:off x="4799013" y="2043113"/>
            <a:ext cx="1514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1"/>
              <a:t>Image Plane</a:t>
            </a:r>
          </a:p>
        </p:txBody>
      </p:sp>
      <p:sp>
        <p:nvSpPr>
          <p:cNvPr id="2277423" name="Rectangle 47"/>
          <p:cNvSpPr>
            <a:spLocks noChangeArrowheads="1"/>
          </p:cNvSpPr>
          <p:nvPr/>
        </p:nvSpPr>
        <p:spPr bwMode="auto">
          <a:xfrm>
            <a:off x="7886700" y="1790700"/>
            <a:ext cx="9556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1"/>
              <a:t>Light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1"/>
              <a:t>Source</a:t>
            </a:r>
          </a:p>
        </p:txBody>
      </p:sp>
      <p:sp>
        <p:nvSpPr>
          <p:cNvPr id="2277424" name="Rectangle 48"/>
          <p:cNvSpPr>
            <a:spLocks noChangeArrowheads="1"/>
          </p:cNvSpPr>
          <p:nvPr/>
        </p:nvSpPr>
        <p:spPr bwMode="auto">
          <a:xfrm>
            <a:off x="3862388" y="2035175"/>
            <a:ext cx="5873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1"/>
              <a:t>Eye</a:t>
            </a:r>
          </a:p>
        </p:txBody>
      </p:sp>
      <p:sp>
        <p:nvSpPr>
          <p:cNvPr id="2277425" name="Rectangle 49"/>
          <p:cNvSpPr>
            <a:spLocks noChangeArrowheads="1"/>
          </p:cNvSpPr>
          <p:nvPr/>
        </p:nvSpPr>
        <p:spPr bwMode="auto">
          <a:xfrm>
            <a:off x="6459538" y="5224463"/>
            <a:ext cx="12350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1"/>
              <a:t>Refracted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1"/>
              <a:t>Ray</a:t>
            </a:r>
          </a:p>
        </p:txBody>
      </p:sp>
      <p:sp>
        <p:nvSpPr>
          <p:cNvPr id="2277426" name="Rectangle 50"/>
          <p:cNvSpPr>
            <a:spLocks noChangeArrowheads="1"/>
          </p:cNvSpPr>
          <p:nvPr/>
        </p:nvSpPr>
        <p:spPr bwMode="auto">
          <a:xfrm>
            <a:off x="5353050" y="3476625"/>
            <a:ext cx="12096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1"/>
              <a:t>Reflected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1"/>
              <a:t>Ray</a:t>
            </a:r>
          </a:p>
        </p:txBody>
      </p:sp>
      <p:sp>
        <p:nvSpPr>
          <p:cNvPr id="2277427" name="Line 51"/>
          <p:cNvSpPr>
            <a:spLocks noChangeShapeType="1"/>
          </p:cNvSpPr>
          <p:nvPr/>
        </p:nvSpPr>
        <p:spPr bwMode="auto">
          <a:xfrm flipH="1" flipV="1">
            <a:off x="4570413" y="2298700"/>
            <a:ext cx="298450" cy="652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28" name="Line 52"/>
          <p:cNvSpPr>
            <a:spLocks noChangeShapeType="1"/>
          </p:cNvSpPr>
          <p:nvPr/>
        </p:nvSpPr>
        <p:spPr bwMode="auto">
          <a:xfrm flipH="1" flipV="1">
            <a:off x="6902450" y="2870200"/>
            <a:ext cx="198438" cy="614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29" name="Line 53"/>
          <p:cNvSpPr>
            <a:spLocks noChangeShapeType="1"/>
          </p:cNvSpPr>
          <p:nvPr/>
        </p:nvSpPr>
        <p:spPr bwMode="auto">
          <a:xfrm flipH="1">
            <a:off x="7100888" y="2659063"/>
            <a:ext cx="944562" cy="7667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7430" name="Rectangle 54"/>
          <p:cNvSpPr>
            <a:spLocks noChangeArrowheads="1"/>
          </p:cNvSpPr>
          <p:nvPr/>
        </p:nvSpPr>
        <p:spPr bwMode="auto">
          <a:xfrm>
            <a:off x="7883525" y="3622675"/>
            <a:ext cx="1057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1"/>
              <a:t>Shadow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800" b="1"/>
              <a:t>Rays</a:t>
            </a:r>
          </a:p>
        </p:txBody>
      </p:sp>
      <p:sp>
        <p:nvSpPr>
          <p:cNvPr id="2277431" name="Rectangle 55"/>
          <p:cNvSpPr>
            <a:spLocks noChangeArrowheads="1"/>
          </p:cNvSpPr>
          <p:nvPr/>
        </p:nvSpPr>
        <p:spPr bwMode="auto">
          <a:xfrm>
            <a:off x="6700838" y="3835400"/>
            <a:ext cx="282575" cy="234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F4AA-B285-A245-AF3F-98A5EA59D987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3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Orthographic Derivation</a:t>
            </a:r>
          </a:p>
        </p:txBody>
      </p:sp>
      <p:sp>
        <p:nvSpPr>
          <p:cNvPr id="2239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/>
            <a:r>
              <a:rPr lang="en-US"/>
              <a:t> scale, translate, reflect for new coord sys</a:t>
            </a:r>
          </a:p>
        </p:txBody>
      </p:sp>
      <p:graphicFrame>
        <p:nvGraphicFramePr>
          <p:cNvPr id="2239492" name="Object 4"/>
          <p:cNvGraphicFramePr>
            <a:graphicFrameLocks noChangeAspect="1"/>
          </p:cNvGraphicFramePr>
          <p:nvPr/>
        </p:nvGraphicFramePr>
        <p:xfrm>
          <a:off x="914400" y="2209800"/>
          <a:ext cx="7315200" cy="342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3" imgW="3632596" imgH="1702196" progId="Equation.3">
                  <p:embed/>
                </p:oleObj>
              </mc:Choice>
              <mc:Fallback>
                <p:oleObj name="Equation" r:id="rId3" imgW="3632596" imgH="17021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7315200" cy="342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986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747F-A3D4-3D49-923C-61E82209DE8F}" type="slidenum">
              <a:rPr lang="en-US"/>
              <a:pPr/>
              <a:t>50</a:t>
            </a:fld>
            <a:endParaRPr lang="en-US"/>
          </a:p>
        </p:txBody>
      </p:sp>
      <p:sp>
        <p:nvSpPr>
          <p:cNvPr id="227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Reflection and Refraction</a:t>
            </a:r>
          </a:p>
        </p:txBody>
      </p:sp>
      <p:sp>
        <p:nvSpPr>
          <p:cNvPr id="2278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5029200" cy="5715000"/>
          </a:xfrm>
        </p:spPr>
        <p:txBody>
          <a:bodyPr/>
          <a:lstStyle/>
          <a:p>
            <a:r>
              <a:rPr lang="en-US" sz="2800" smtClean="0"/>
              <a:t>reflection</a:t>
            </a:r>
            <a:r>
              <a:rPr lang="en-US" sz="2800" dirty="0"/>
              <a:t>: mirror effects</a:t>
            </a:r>
          </a:p>
          <a:p>
            <a:pPr lvl="1"/>
            <a:r>
              <a:rPr lang="en-US" sz="2600" dirty="0"/>
              <a:t>perfect specular reflection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r>
              <a:rPr lang="en-US" sz="2800" dirty="0"/>
              <a:t>refraction: at boundary</a:t>
            </a:r>
          </a:p>
          <a:p>
            <a:r>
              <a:rPr lang="en-US" sz="2800" dirty="0"/>
              <a:t>Snell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s Law</a:t>
            </a:r>
          </a:p>
          <a:p>
            <a:pPr lvl="1"/>
            <a:r>
              <a:rPr lang="en-US" sz="2600" dirty="0"/>
              <a:t>light ray bends based on refractive indices c</a:t>
            </a:r>
            <a:r>
              <a:rPr lang="en-US" sz="2600" baseline="-25000" dirty="0"/>
              <a:t>1</a:t>
            </a:r>
            <a:r>
              <a:rPr lang="en-US" sz="2600" dirty="0"/>
              <a:t>, c</a:t>
            </a:r>
            <a:r>
              <a:rPr lang="en-US" sz="2600" baseline="-25000" dirty="0"/>
              <a:t>2</a:t>
            </a:r>
            <a:endParaRPr lang="en-US" sz="2600" dirty="0"/>
          </a:p>
          <a:p>
            <a:pPr lvl="1">
              <a:buFontTx/>
              <a:buNone/>
            </a:pPr>
            <a:endParaRPr lang="en-US" sz="2600" baseline="-25000" dirty="0"/>
          </a:p>
        </p:txBody>
      </p:sp>
      <p:graphicFrame>
        <p:nvGraphicFramePr>
          <p:cNvPr id="227840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58863" y="5165725"/>
          <a:ext cx="22098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3" imgW="1117512" imgH="216203" progId="Equation.3">
                  <p:embed/>
                </p:oleObj>
              </mc:Choice>
              <mc:Fallback>
                <p:oleObj name="Equation" r:id="rId3" imgW="1117512" imgH="216203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5165725"/>
                        <a:ext cx="22098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78405" name="Group 5"/>
          <p:cNvGrpSpPr>
            <a:grpSpLocks/>
          </p:cNvGrpSpPr>
          <p:nvPr/>
        </p:nvGrpSpPr>
        <p:grpSpPr bwMode="auto">
          <a:xfrm>
            <a:off x="4614863" y="3565525"/>
            <a:ext cx="4419600" cy="3095625"/>
            <a:chOff x="2907" y="2235"/>
            <a:chExt cx="2784" cy="1950"/>
          </a:xfrm>
        </p:grpSpPr>
        <p:sp>
          <p:nvSpPr>
            <p:cNvPr id="2278406" name="Line 6"/>
            <p:cNvSpPr>
              <a:spLocks noChangeShapeType="1"/>
            </p:cNvSpPr>
            <p:nvPr/>
          </p:nvSpPr>
          <p:spPr bwMode="auto">
            <a:xfrm>
              <a:off x="2907" y="3108"/>
              <a:ext cx="27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407" name="Line 7"/>
            <p:cNvSpPr>
              <a:spLocks noChangeShapeType="1"/>
            </p:cNvSpPr>
            <p:nvPr/>
          </p:nvSpPr>
          <p:spPr bwMode="auto">
            <a:xfrm>
              <a:off x="3267" y="2340"/>
              <a:ext cx="1056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408" name="Line 8"/>
            <p:cNvSpPr>
              <a:spLocks noChangeShapeType="1"/>
            </p:cNvSpPr>
            <p:nvPr/>
          </p:nvSpPr>
          <p:spPr bwMode="auto">
            <a:xfrm flipV="1">
              <a:off x="4299" y="2340"/>
              <a:ext cx="0" cy="15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409" name="Rectangle 9"/>
            <p:cNvSpPr>
              <a:spLocks noChangeArrowheads="1"/>
            </p:cNvSpPr>
            <p:nvPr/>
          </p:nvSpPr>
          <p:spPr bwMode="auto">
            <a:xfrm>
              <a:off x="4338" y="2235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 i="1"/>
                <a:t>n</a:t>
              </a:r>
            </a:p>
          </p:txBody>
        </p:sp>
        <p:graphicFrame>
          <p:nvGraphicFramePr>
            <p:cNvPr id="2278410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119" y="2808"/>
            <a:ext cx="960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0" name="Equation" r:id="rId5" imgW="912417" imgH="797820" progId="Equation.3">
                    <p:embed/>
                  </p:oleObj>
                </mc:Choice>
                <mc:Fallback>
                  <p:oleObj name="Equation" r:id="rId5" imgW="912417" imgH="79782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9" y="2808"/>
                          <a:ext cx="960" cy="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78411" name="Object 1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299" y="3348"/>
            <a:ext cx="960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1" name="Equation" r:id="rId7" imgW="912417" imgH="797820" progId="Equation.3">
                    <p:embed/>
                  </p:oleObj>
                </mc:Choice>
                <mc:Fallback>
                  <p:oleObj name="Equation" r:id="rId7" imgW="912417" imgH="79782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9" y="3348"/>
                          <a:ext cx="960" cy="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78412" name="Line 12"/>
            <p:cNvSpPr>
              <a:spLocks noChangeShapeType="1"/>
            </p:cNvSpPr>
            <p:nvPr/>
          </p:nvSpPr>
          <p:spPr bwMode="auto">
            <a:xfrm>
              <a:off x="4299" y="3108"/>
              <a:ext cx="492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413" name="Rectangle 13"/>
            <p:cNvSpPr>
              <a:spLocks noChangeArrowheads="1"/>
            </p:cNvSpPr>
            <p:nvPr/>
          </p:nvSpPr>
          <p:spPr bwMode="auto">
            <a:xfrm>
              <a:off x="3483" y="2285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 i="1"/>
                <a:t>d</a:t>
              </a:r>
            </a:p>
          </p:txBody>
        </p:sp>
        <p:sp>
          <p:nvSpPr>
            <p:cNvPr id="2278414" name="Rectangle 14"/>
            <p:cNvSpPr>
              <a:spLocks noChangeArrowheads="1"/>
            </p:cNvSpPr>
            <p:nvPr/>
          </p:nvSpPr>
          <p:spPr bwMode="auto">
            <a:xfrm>
              <a:off x="4660" y="3485"/>
              <a:ext cx="16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 i="1"/>
                <a:t>t</a:t>
              </a:r>
            </a:p>
          </p:txBody>
        </p:sp>
      </p:grpSp>
      <p:grpSp>
        <p:nvGrpSpPr>
          <p:cNvPr id="2278415" name="Group 15"/>
          <p:cNvGrpSpPr>
            <a:grpSpLocks/>
          </p:cNvGrpSpPr>
          <p:nvPr/>
        </p:nvGrpSpPr>
        <p:grpSpPr bwMode="auto">
          <a:xfrm>
            <a:off x="4648200" y="990600"/>
            <a:ext cx="4419600" cy="1385888"/>
            <a:chOff x="2928" y="624"/>
            <a:chExt cx="2784" cy="873"/>
          </a:xfrm>
        </p:grpSpPr>
        <p:sp>
          <p:nvSpPr>
            <p:cNvPr id="2278416" name="Line 16"/>
            <p:cNvSpPr>
              <a:spLocks noChangeShapeType="1"/>
            </p:cNvSpPr>
            <p:nvPr/>
          </p:nvSpPr>
          <p:spPr bwMode="auto">
            <a:xfrm>
              <a:off x="2928" y="1497"/>
              <a:ext cx="27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417" name="Line 17"/>
            <p:cNvSpPr>
              <a:spLocks noChangeShapeType="1"/>
            </p:cNvSpPr>
            <p:nvPr/>
          </p:nvSpPr>
          <p:spPr bwMode="auto">
            <a:xfrm>
              <a:off x="3288" y="729"/>
              <a:ext cx="1056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418" name="Line 18"/>
            <p:cNvSpPr>
              <a:spLocks noChangeShapeType="1"/>
            </p:cNvSpPr>
            <p:nvPr/>
          </p:nvSpPr>
          <p:spPr bwMode="auto">
            <a:xfrm flipV="1">
              <a:off x="4320" y="777"/>
              <a:ext cx="105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419" name="Line 19"/>
            <p:cNvSpPr>
              <a:spLocks noChangeShapeType="1"/>
            </p:cNvSpPr>
            <p:nvPr/>
          </p:nvSpPr>
          <p:spPr bwMode="auto">
            <a:xfrm flipV="1">
              <a:off x="4320" y="729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420" name="Rectangle 20"/>
            <p:cNvSpPr>
              <a:spLocks noChangeArrowheads="1"/>
            </p:cNvSpPr>
            <p:nvPr/>
          </p:nvSpPr>
          <p:spPr bwMode="auto">
            <a:xfrm>
              <a:off x="4359" y="624"/>
              <a:ext cx="22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400" i="1"/>
                <a:t>n</a:t>
              </a:r>
            </a:p>
          </p:txBody>
        </p:sp>
        <p:graphicFrame>
          <p:nvGraphicFramePr>
            <p:cNvPr id="2278421" name="Object 2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80" y="1065"/>
            <a:ext cx="288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2" name="Equation" r:id="rId9" imgW="127121" imgH="177811" progId="Equation.3">
                    <p:embed/>
                  </p:oleObj>
                </mc:Choice>
                <mc:Fallback>
                  <p:oleObj name="Equation" r:id="rId9" imgW="127121" imgH="177811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1065"/>
                          <a:ext cx="288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78422" name="Object 2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368" y="1065"/>
            <a:ext cx="288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3" name="Equation" r:id="rId11" imgW="127121" imgH="177811" progId="Equation.3">
                    <p:embed/>
                  </p:oleObj>
                </mc:Choice>
                <mc:Fallback>
                  <p:oleObj name="Equation" r:id="rId11" imgW="127121" imgH="177811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1065"/>
                          <a:ext cx="288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5986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6D8E-EAE8-1542-8F65-12E5D20A547A}" type="slidenum">
              <a:rPr lang="en-US"/>
              <a:pPr/>
              <a:t>51</a:t>
            </a:fld>
            <a:endParaRPr lang="en-US"/>
          </a:p>
        </p:txBody>
      </p:sp>
      <p:sp>
        <p:nvSpPr>
          <p:cNvPr id="228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Ray Tracing</a:t>
            </a:r>
          </a:p>
        </p:txBody>
      </p:sp>
      <p:sp>
        <p:nvSpPr>
          <p:cNvPr id="228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issues:</a:t>
            </a:r>
          </a:p>
          <a:p>
            <a:pPr lvl="1"/>
            <a:r>
              <a:rPr lang="en-US"/>
              <a:t>generation of rays</a:t>
            </a:r>
          </a:p>
          <a:p>
            <a:pPr lvl="1"/>
            <a:r>
              <a:rPr lang="en-US"/>
              <a:t>intersection of rays with geometric primitives</a:t>
            </a:r>
          </a:p>
          <a:p>
            <a:pPr lvl="1"/>
            <a:r>
              <a:rPr lang="en-US"/>
              <a:t>geometric transformations</a:t>
            </a:r>
          </a:p>
          <a:p>
            <a:pPr lvl="1"/>
            <a:r>
              <a:rPr lang="en-US"/>
              <a:t>lighting and shading</a:t>
            </a:r>
          </a:p>
          <a:p>
            <a:pPr lvl="1"/>
            <a:r>
              <a:rPr lang="en-US"/>
              <a:t>efficient data structures so we 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have to test intersection with </a:t>
            </a:r>
            <a:r>
              <a:rPr lang="en-US" i="1"/>
              <a:t>every</a:t>
            </a:r>
            <a:r>
              <a:rPr lang="en-US"/>
              <a:t> object</a:t>
            </a:r>
          </a:p>
        </p:txBody>
      </p:sp>
    </p:spTree>
    <p:extLst>
      <p:ext uri="{BB962C8B-B14F-4D97-AF65-F5344CB8AC3E}">
        <p14:creationId xmlns:p14="http://schemas.microsoft.com/office/powerpoint/2010/main" val="141718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AA909-35F5-BA49-9C37-287EAA05D91B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Backstory: 2D </a:t>
            </a:r>
            <a:r>
              <a:rPr lang="en-US" dirty="0" smtClean="0"/>
              <a:t>Parametric Lines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smtClean="0"/>
              <a:t>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start at point </a:t>
            </a:r>
            <a:r>
              <a:rPr lang="en-US" b="1" dirty="0" smtClean="0"/>
              <a:t>p</a:t>
            </a:r>
            <a:r>
              <a:rPr lang="en-US" baseline="-25000" dirty="0" smtClean="0"/>
              <a:t>0,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 towards </a:t>
            </a:r>
            <a:r>
              <a:rPr lang="en-US" b="1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according to parameter t</a:t>
            </a:r>
          </a:p>
          <a:p>
            <a:pPr lvl="1" eaLnBrk="1" hangingPunct="1">
              <a:defRPr/>
            </a:pPr>
            <a:r>
              <a:rPr lang="en-US" b="1" dirty="0" smtClean="0"/>
              <a:t>p</a:t>
            </a:r>
            <a:r>
              <a:rPr lang="en-US" dirty="0" smtClean="0"/>
              <a:t>(0) = </a:t>
            </a:r>
            <a:r>
              <a:rPr lang="en-US" b="1" dirty="0" smtClean="0"/>
              <a:t>p</a:t>
            </a:r>
            <a:r>
              <a:rPr lang="en-US" sz="3200" baseline="-25000" dirty="0" smtClean="0"/>
              <a:t>0</a:t>
            </a:r>
            <a:r>
              <a:rPr lang="en-US" dirty="0" smtClean="0"/>
              <a:t>, </a:t>
            </a:r>
            <a:r>
              <a:rPr lang="en-US" b="1" dirty="0" smtClean="0"/>
              <a:t>p</a:t>
            </a:r>
            <a:r>
              <a:rPr lang="en-US" dirty="0" smtClean="0"/>
              <a:t>(1) = </a:t>
            </a:r>
            <a:r>
              <a:rPr lang="en-US" b="1" dirty="0" smtClean="0"/>
              <a:t>p</a:t>
            </a:r>
            <a:r>
              <a:rPr lang="en-US" sz="3200" baseline="-25000" dirty="0" smtClean="0"/>
              <a:t>1</a:t>
            </a:r>
          </a:p>
          <a:p>
            <a:pPr eaLnBrk="1" hangingPunct="1">
              <a:defRPr/>
            </a:pPr>
            <a:endParaRPr lang="en-US" sz="3400" baseline="-25000" dirty="0" smtClean="0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755650" y="1404938"/>
          <a:ext cx="3732213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Equation" r:id="rId3" imgW="1295400" imgH="457200" progId="Equation.3">
                  <p:embed/>
                </p:oleObj>
              </mc:Choice>
              <mc:Fallback>
                <p:oleObj name="Equation" r:id="rId3" imgW="129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404938"/>
                        <a:ext cx="3732213" cy="132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685800" y="2881313"/>
          <a:ext cx="3810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Equation" r:id="rId5" imgW="1295400" imgH="228600" progId="Equation.3">
                  <p:embed/>
                </p:oleObj>
              </mc:Choice>
              <mc:Fallback>
                <p:oleObj name="Equation" r:id="rId5" imgW="129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81313"/>
                        <a:ext cx="38100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4" name="Picture 6" descr="para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914400"/>
            <a:ext cx="3443287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685800" y="3481388"/>
          <a:ext cx="2667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4" name="Equation" r:id="rId8" imgW="889000" imgH="203200" progId="Equation.3">
                  <p:embed/>
                </p:oleObj>
              </mc:Choice>
              <mc:Fallback>
                <p:oleObj name="Equation" r:id="rId8" imgW="889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481388"/>
                        <a:ext cx="2667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268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idx="1"/>
          </p:nvPr>
        </p:nvSpPr>
        <p:spPr>
          <a:xfrm>
            <a:off x="628650" y="1238251"/>
            <a:ext cx="7886700" cy="1716086"/>
          </a:xfrm>
        </p:spPr>
        <p:txBody>
          <a:bodyPr vert="horz" lIns="90488" tIns="44450" rIns="90488" bIns="44450" rtlCol="0">
            <a:normAutofit fontScale="92500"/>
          </a:bodyPr>
          <a:lstStyle/>
          <a:p>
            <a:r>
              <a:rPr lang="en-US" altLang="en-US" dirty="0" smtClean="0"/>
              <a:t>Intersections: solving </a:t>
            </a:r>
            <a:r>
              <a:rPr lang="en-US" altLang="en-US" dirty="0"/>
              <a:t>a set of equations</a:t>
            </a:r>
          </a:p>
          <a:p>
            <a:pPr lvl="1"/>
            <a:r>
              <a:rPr lang="en-US" altLang="en-US" dirty="0"/>
              <a:t>Using implicit formulas for </a:t>
            </a:r>
            <a:r>
              <a:rPr lang="en-US" altLang="en-US" dirty="0" smtClean="0"/>
              <a:t>primitives</a:t>
            </a:r>
          </a:p>
          <a:p>
            <a:r>
              <a:rPr lang="en-US" altLang="en-US" dirty="0" smtClean="0"/>
              <a:t>Direct illumination: gradient of implicit surface</a:t>
            </a:r>
            <a:endParaRPr lang="en-US" altLang="en-US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3500"/>
            <a:ext cx="9144000" cy="1003300"/>
          </a:xfrm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altLang="en-US" sz="3600" dirty="0" smtClean="0"/>
              <a:t>Review: Ray-Sphere Intersections, Lighting</a:t>
            </a:r>
            <a:endParaRPr lang="en-US" alt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871537" y="3002280"/>
            <a:ext cx="10120313" cy="4728210"/>
            <a:chOff x="2166937" y="3002280"/>
            <a:chExt cx="10120313" cy="4728210"/>
          </a:xfrm>
        </p:grpSpPr>
        <p:sp>
          <p:nvSpPr>
            <p:cNvPr id="22530" name="Rectangle 2"/>
            <p:cNvSpPr>
              <a:spLocks noChangeArrowheads="1"/>
            </p:cNvSpPr>
            <p:nvPr/>
          </p:nvSpPr>
          <p:spPr bwMode="auto">
            <a:xfrm>
              <a:off x="2166937" y="3002280"/>
              <a:ext cx="5319713" cy="34226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2222897" y="3267395"/>
              <a:ext cx="3736751" cy="200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dirty="0">
                  <a:latin typeface="Arial" charset="0"/>
                </a:rPr>
                <a:t>Example</a:t>
              </a:r>
              <a:r>
                <a:rPr lang="en-US" altLang="en-US" sz="1800" dirty="0">
                  <a:latin typeface="Arial" charset="0"/>
                </a:rPr>
                <a:t>: Ray-Sphere intersection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Arial" charset="0"/>
              </a:endParaRPr>
            </a:p>
            <a:p>
              <a:pPr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ray: </a:t>
              </a:r>
            </a:p>
            <a:p>
              <a:pPr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(unit) sphere:</a:t>
              </a:r>
            </a:p>
            <a:p>
              <a:pPr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quadratic equation in</a:t>
              </a:r>
              <a:r>
                <a:rPr lang="en-US" altLang="en-US" sz="1800" i="1" dirty="0">
                  <a:latin typeface="Arial" charset="0"/>
                </a:rPr>
                <a:t> t </a:t>
              </a:r>
              <a:r>
                <a:rPr lang="en-US" altLang="en-US" sz="1800" dirty="0">
                  <a:latin typeface="Arial" charset="0"/>
                </a:rPr>
                <a:t>:</a:t>
              </a:r>
            </a:p>
            <a:p>
              <a:pPr eaLnBrk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Arial" charset="0"/>
              </a:endParaRPr>
            </a:p>
          </p:txBody>
        </p:sp>
        <p:graphicFrame>
          <p:nvGraphicFramePr>
            <p:cNvPr id="22534" name="Object 6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17614281"/>
                </p:ext>
              </p:extLst>
            </p:nvPr>
          </p:nvGraphicFramePr>
          <p:xfrm>
            <a:off x="2686050" y="3873818"/>
            <a:ext cx="5143500" cy="728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9" name="Equation" r:id="rId3" imgW="5114160" imgH="545760" progId="Equation.3">
                    <p:embed/>
                  </p:oleObj>
                </mc:Choice>
                <mc:Fallback>
                  <p:oleObj name="Equation" r:id="rId3" imgW="5114160" imgH="54576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6050" y="3873818"/>
                          <a:ext cx="5143500" cy="728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5" name="Line 7"/>
            <p:cNvSpPr>
              <a:spLocks noChangeShapeType="1"/>
            </p:cNvSpPr>
            <p:nvPr/>
          </p:nvSpPr>
          <p:spPr bwMode="auto">
            <a:xfrm flipV="1">
              <a:off x="6934200" y="4024630"/>
              <a:ext cx="40005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6752035" y="4467543"/>
              <a:ext cx="466475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latin typeface="Times New Roman" charset="0"/>
                </a:rPr>
                <a:t>p</a:t>
              </a: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6913911" y="3795080"/>
              <a:ext cx="42033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latin typeface="Times New Roman" charset="0"/>
                </a:rPr>
                <a:t>v</a:t>
              </a:r>
            </a:p>
          </p:txBody>
        </p:sp>
        <p:graphicFrame>
          <p:nvGraphicFramePr>
            <p:cNvPr id="22538" name="Object 10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36447401"/>
                </p:ext>
              </p:extLst>
            </p:nvPr>
          </p:nvGraphicFramePr>
          <p:xfrm>
            <a:off x="3667125" y="4221480"/>
            <a:ext cx="4033838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0" name="Equation" r:id="rId5" imgW="3895920" imgH="444240" progId="Equation.3">
                    <p:embed/>
                  </p:oleObj>
                </mc:Choice>
                <mc:Fallback>
                  <p:oleObj name="Equation" r:id="rId5" imgW="3895920" imgH="44424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7125" y="4221480"/>
                          <a:ext cx="4033838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9" name="Object 11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60004739"/>
                </p:ext>
              </p:extLst>
            </p:nvPr>
          </p:nvGraphicFramePr>
          <p:xfrm>
            <a:off x="2300287" y="5063490"/>
            <a:ext cx="9986963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1" name="Equation" r:id="rId7" imgW="10240920" imgH="2068560" progId="Equation.3">
                    <p:embed/>
                  </p:oleObj>
                </mc:Choice>
                <mc:Fallback>
                  <p:oleObj name="Equation" r:id="rId7" imgW="10240920" imgH="206856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287" y="5063490"/>
                          <a:ext cx="9986963" cy="2667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080834"/>
              </p:ext>
            </p:extLst>
          </p:nvPr>
        </p:nvGraphicFramePr>
        <p:xfrm>
          <a:off x="6405563" y="3678909"/>
          <a:ext cx="2327275" cy="1589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Equation" r:id="rId9" imgW="1054497" imgH="711597" progId="Equation.3">
                  <p:embed/>
                </p:oleObj>
              </mc:Choice>
              <mc:Fallback>
                <p:oleObj name="Equation" r:id="rId9" imgW="1054497" imgH="7115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3678909"/>
                        <a:ext cx="2327275" cy="1589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254048" y="3267395"/>
            <a:ext cx="288995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Arial" charset="0"/>
              </a:rPr>
              <a:t>Example</a:t>
            </a:r>
            <a:r>
              <a:rPr lang="en-US" altLang="en-US" sz="1800" dirty="0">
                <a:latin typeface="Arial" charset="0"/>
              </a:rPr>
              <a:t>: </a:t>
            </a:r>
            <a:r>
              <a:rPr lang="en-US" altLang="en-US" sz="1800" dirty="0" smtClean="0">
                <a:latin typeface="Arial" charset="0"/>
              </a:rPr>
              <a:t>Sphere </a:t>
            </a:r>
            <a:r>
              <a:rPr lang="en-US" altLang="en-US" sz="1800" dirty="0" err="1" smtClean="0">
                <a:latin typeface="Arial" charset="0"/>
              </a:rPr>
              <a:t>normals</a:t>
            </a:r>
            <a:endParaRPr lang="en-US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661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762000"/>
          </a:xfrm>
        </p:spPr>
        <p:txBody>
          <a:bodyPr/>
          <a:lstStyle/>
          <a:p>
            <a:r>
              <a:rPr lang="en-US" dirty="0" smtClean="0"/>
              <a:t>Procedural/Collision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41E-9158-794A-B001-15B0ED5CCE23}" type="slidenum">
              <a:rPr lang="en-US" smtClean="0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0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CF31-5085-CB4C-BB93-B3ACA4D36B6B}" type="slidenum">
              <a:rPr lang="en-US"/>
              <a:pPr/>
              <a:t>55</a:t>
            </a:fld>
            <a:endParaRPr lang="en-US"/>
          </a:p>
        </p:txBody>
      </p:sp>
      <p:sp>
        <p:nvSpPr>
          <p:cNvPr id="232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Procedural Modeling</a:t>
            </a:r>
          </a:p>
        </p:txBody>
      </p:sp>
      <p:sp>
        <p:nvSpPr>
          <p:cNvPr id="232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textures, geometry</a:t>
            </a:r>
          </a:p>
          <a:p>
            <a:pPr lvl="1"/>
            <a:r>
              <a:rPr lang="en-US"/>
              <a:t>nonprocedural: explicitly stored in memory</a:t>
            </a:r>
          </a:p>
          <a:p>
            <a:r>
              <a:rPr lang="en-US"/>
              <a:t>procedural approach</a:t>
            </a:r>
          </a:p>
          <a:p>
            <a:pPr lvl="1"/>
            <a:r>
              <a:rPr lang="en-US"/>
              <a:t>compute something on the fly</a:t>
            </a:r>
          </a:p>
          <a:p>
            <a:pPr lvl="2"/>
            <a:r>
              <a:rPr lang="en-US"/>
              <a:t>not load from disk</a:t>
            </a:r>
          </a:p>
          <a:p>
            <a:pPr lvl="1"/>
            <a:r>
              <a:rPr lang="en-US"/>
              <a:t>often less memory cost</a:t>
            </a:r>
          </a:p>
          <a:p>
            <a:pPr lvl="1"/>
            <a:r>
              <a:rPr lang="en-US"/>
              <a:t>visual richness</a:t>
            </a:r>
          </a:p>
          <a:p>
            <a:pPr lvl="2"/>
            <a:r>
              <a:rPr lang="en-US"/>
              <a:t>adaptable precision</a:t>
            </a:r>
          </a:p>
          <a:p>
            <a:r>
              <a:rPr lang="en-US"/>
              <a:t>noise, fractals, particle systems</a:t>
            </a:r>
          </a:p>
        </p:txBody>
      </p:sp>
    </p:spTree>
    <p:extLst>
      <p:ext uri="{BB962C8B-B14F-4D97-AF65-F5344CB8AC3E}">
        <p14:creationId xmlns:p14="http://schemas.microsoft.com/office/powerpoint/2010/main" val="395584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8916-74C9-A347-83AD-14C83DD3CBBD}" type="slidenum">
              <a:rPr lang="en-US"/>
              <a:pPr/>
              <a:t>56</a:t>
            </a:fld>
            <a:endParaRPr lang="en-US"/>
          </a:p>
        </p:txBody>
      </p:sp>
      <p:sp>
        <p:nvSpPr>
          <p:cNvPr id="232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Review: Language-Based Generation</a:t>
            </a:r>
          </a:p>
        </p:txBody>
      </p:sp>
      <p:sp>
        <p:nvSpPr>
          <p:cNvPr id="232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5334000" cy="4989513"/>
          </a:xfrm>
        </p:spPr>
        <p:txBody>
          <a:bodyPr/>
          <a:lstStyle/>
          <a:p>
            <a:r>
              <a:rPr lang="en-US" dirty="0"/>
              <a:t>L-Systems</a:t>
            </a:r>
          </a:p>
          <a:p>
            <a:pPr lvl="1"/>
            <a:r>
              <a:rPr lang="en-US" dirty="0"/>
              <a:t>F: forward, R: right, L: left</a:t>
            </a:r>
          </a:p>
          <a:p>
            <a:pPr lvl="1"/>
            <a:r>
              <a:rPr lang="en-US" dirty="0"/>
              <a:t>Koch snowflake: </a:t>
            </a:r>
            <a:br>
              <a:rPr lang="en-US" dirty="0"/>
            </a:br>
            <a:r>
              <a:rPr lang="en-US" dirty="0"/>
              <a:t>F = FLFRRFLF</a:t>
            </a:r>
          </a:p>
          <a:p>
            <a:pPr lvl="1"/>
            <a:r>
              <a:rPr lang="en-US" dirty="0" smtClean="0"/>
              <a:t>Mariano</a:t>
            </a:r>
            <a:r>
              <a:rPr lang="en-CA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Bush:</a:t>
            </a:r>
            <a:br>
              <a:rPr lang="en-US" dirty="0"/>
            </a:br>
            <a:r>
              <a:rPr lang="en-US" dirty="0"/>
              <a:t> F=FF-[-F+F+F]+[+F-F-F]</a:t>
            </a:r>
          </a:p>
          <a:p>
            <a:pPr lvl="2"/>
            <a:r>
              <a:rPr lang="en-US" dirty="0"/>
              <a:t>angle 16 </a:t>
            </a:r>
          </a:p>
        </p:txBody>
      </p:sp>
      <p:sp>
        <p:nvSpPr>
          <p:cNvPr id="2327556" name="Rectangle 4"/>
          <p:cNvSpPr>
            <a:spLocks noChangeArrowheads="1"/>
          </p:cNvSpPr>
          <p:nvPr/>
        </p:nvSpPr>
        <p:spPr bwMode="auto">
          <a:xfrm>
            <a:off x="0" y="6543675"/>
            <a:ext cx="47529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GB" sz="18400"/>
              <a:t> </a:t>
            </a:r>
            <a:r>
              <a:rPr lang="en-GB" sz="1100"/>
              <a:t>                                                                                                     </a:t>
            </a:r>
            <a:endParaRPr lang="en-GB" sz="2400">
              <a:latin typeface="Times New Roman" charset="0"/>
            </a:endParaRPr>
          </a:p>
        </p:txBody>
      </p:sp>
      <p:pic>
        <p:nvPicPr>
          <p:cNvPr id="2327557" name="Picture 5" descr="b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06875"/>
            <a:ext cx="3429000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7558" name="Rectangle 6"/>
          <p:cNvSpPr>
            <a:spLocks noChangeArrowheads="1"/>
          </p:cNvSpPr>
          <p:nvPr/>
        </p:nvSpPr>
        <p:spPr bwMode="auto">
          <a:xfrm>
            <a:off x="1612900" y="6130925"/>
            <a:ext cx="5929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000"/>
              <a:t>http://spanky.triumf.ca/www/fractint/lsys/plants.html</a:t>
            </a:r>
          </a:p>
        </p:txBody>
      </p:sp>
      <p:pic>
        <p:nvPicPr>
          <p:cNvPr id="2327559" name="Picture 7" descr="ko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914400"/>
            <a:ext cx="3475037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4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63EE-7B91-3643-A33A-0B67EFC3DA2B}" type="slidenum">
              <a:rPr lang="en-US"/>
              <a:pPr/>
              <a:t>57</a:t>
            </a:fld>
            <a:endParaRPr lang="en-US"/>
          </a:p>
        </p:txBody>
      </p:sp>
      <p:pic>
        <p:nvPicPr>
          <p:cNvPr id="2328578" name="Picture 2" descr="mp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2514600"/>
            <a:ext cx="3259137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8579" name="Picture 3" descr="mp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1865313"/>
            <a:ext cx="3195637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8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19062"/>
            <a:ext cx="8229600" cy="1143000"/>
          </a:xfrm>
        </p:spPr>
        <p:txBody>
          <a:bodyPr/>
          <a:lstStyle/>
          <a:p>
            <a:r>
              <a:rPr lang="en-US" dirty="0"/>
              <a:t>Review: Fractal Terrain</a:t>
            </a:r>
          </a:p>
        </p:txBody>
      </p:sp>
      <p:sp>
        <p:nvSpPr>
          <p:cNvPr id="2328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4989513"/>
          </a:xfrm>
        </p:spPr>
        <p:txBody>
          <a:bodyPr/>
          <a:lstStyle/>
          <a:p>
            <a:r>
              <a:rPr lang="en-US" dirty="0"/>
              <a:t>1D: midpoint displacement </a:t>
            </a:r>
          </a:p>
          <a:p>
            <a:pPr lvl="1"/>
            <a:r>
              <a:rPr lang="en-US" dirty="0"/>
              <a:t>divide in half, randomly displace</a:t>
            </a:r>
          </a:p>
          <a:p>
            <a:pPr lvl="1"/>
            <a:r>
              <a:rPr lang="en-US" dirty="0"/>
              <a:t>scale variance by half</a:t>
            </a:r>
          </a:p>
          <a:p>
            <a:r>
              <a:rPr lang="en-US" dirty="0"/>
              <a:t>2D: diamond-square</a:t>
            </a:r>
          </a:p>
          <a:p>
            <a:pPr lvl="1"/>
            <a:r>
              <a:rPr lang="en-US" dirty="0"/>
              <a:t>generate new value at midpoint</a:t>
            </a:r>
          </a:p>
          <a:p>
            <a:pPr lvl="1"/>
            <a:r>
              <a:rPr lang="en-US" dirty="0"/>
              <a:t>average corner values + random displacement</a:t>
            </a:r>
          </a:p>
          <a:p>
            <a:pPr lvl="2"/>
            <a:r>
              <a:rPr lang="en-US" dirty="0"/>
              <a:t>scale variance by half each time</a:t>
            </a:r>
          </a:p>
          <a:p>
            <a:endParaRPr lang="en-US" dirty="0"/>
          </a:p>
        </p:txBody>
      </p:sp>
      <p:pic>
        <p:nvPicPr>
          <p:cNvPr id="2328582" name="Picture 6" descr="mp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327660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8583" name="Rectangle 7"/>
          <p:cNvSpPr>
            <a:spLocks noChangeArrowheads="1"/>
          </p:cNvSpPr>
          <p:nvPr/>
        </p:nvSpPr>
        <p:spPr bwMode="auto">
          <a:xfrm>
            <a:off x="1946275" y="6491288"/>
            <a:ext cx="4808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1800" dirty="0"/>
              <a:t>http://</a:t>
            </a:r>
            <a:r>
              <a:rPr lang="en-US" sz="1800" dirty="0" err="1"/>
              <a:t>www.gameprogrammer.com</a:t>
            </a:r>
            <a:r>
              <a:rPr lang="en-US" sz="1800" dirty="0"/>
              <a:t>/</a:t>
            </a:r>
            <a:r>
              <a:rPr lang="en-US" sz="1800" dirty="0" err="1"/>
              <a:t>fractal.html</a:t>
            </a:r>
            <a:endParaRPr lang="en-US" sz="1800" dirty="0"/>
          </a:p>
        </p:txBody>
      </p:sp>
      <p:pic>
        <p:nvPicPr>
          <p:cNvPr id="2328584" name="Picture 8" descr="dsap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026025"/>
            <a:ext cx="28003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8585" name="Picture 9" descr="dsap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4978400"/>
            <a:ext cx="284638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8586" name="Picture 10" descr="dsap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994275"/>
            <a:ext cx="27781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8587" name="Rectangle 11"/>
          <p:cNvSpPr>
            <a:spLocks noChangeArrowheads="1"/>
          </p:cNvSpPr>
          <p:nvPr/>
        </p:nvSpPr>
        <p:spPr bwMode="auto">
          <a:xfrm>
            <a:off x="7239000" y="3124200"/>
            <a:ext cx="838200" cy="838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88" name="AutoShape 12"/>
          <p:cNvSpPr>
            <a:spLocks noChangeArrowheads="1"/>
          </p:cNvSpPr>
          <p:nvPr/>
        </p:nvSpPr>
        <p:spPr bwMode="auto">
          <a:xfrm>
            <a:off x="7239000" y="3124200"/>
            <a:ext cx="838200" cy="838200"/>
          </a:xfrm>
          <a:prstGeom prst="diamond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89" name="Rectangle 13"/>
          <p:cNvSpPr>
            <a:spLocks noChangeArrowheads="1"/>
          </p:cNvSpPr>
          <p:nvPr/>
        </p:nvSpPr>
        <p:spPr bwMode="auto">
          <a:xfrm>
            <a:off x="7467600" y="3352800"/>
            <a:ext cx="381000" cy="381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90" name="AutoShape 14"/>
          <p:cNvSpPr>
            <a:spLocks noChangeArrowheads="1"/>
          </p:cNvSpPr>
          <p:nvPr/>
        </p:nvSpPr>
        <p:spPr bwMode="auto">
          <a:xfrm>
            <a:off x="7467600" y="3352800"/>
            <a:ext cx="381000" cy="381000"/>
          </a:xfrm>
          <a:prstGeom prst="diamond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2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2F40-7B11-C947-A7C4-2E21001F918D}" type="slidenum">
              <a:rPr lang="en-US"/>
              <a:pPr/>
              <a:t>58</a:t>
            </a:fld>
            <a:endParaRPr lang="en-US"/>
          </a:p>
        </p:txBody>
      </p:sp>
      <p:sp>
        <p:nvSpPr>
          <p:cNvPr id="232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0"/>
            <a:ext cx="8229600" cy="1143000"/>
          </a:xfrm>
        </p:spPr>
        <p:txBody>
          <a:bodyPr/>
          <a:lstStyle/>
          <a:p>
            <a:r>
              <a:rPr lang="en-US" dirty="0"/>
              <a:t>Review: Particle Systems</a:t>
            </a:r>
          </a:p>
        </p:txBody>
      </p:sp>
      <p:sp>
        <p:nvSpPr>
          <p:cNvPr id="232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952500"/>
            <a:ext cx="8229600" cy="4525963"/>
          </a:xfrm>
        </p:spPr>
        <p:txBody>
          <a:bodyPr/>
          <a:lstStyle/>
          <a:p>
            <a:r>
              <a:rPr lang="en-US" dirty="0"/>
              <a:t>changeable/fluid stuff</a:t>
            </a:r>
          </a:p>
          <a:p>
            <a:pPr lvl="1"/>
            <a:r>
              <a:rPr lang="en-US" dirty="0"/>
              <a:t>fire, steam, smoke, water, grass, hair, dust, waterfalls, fireworks, explosions, flocks</a:t>
            </a:r>
          </a:p>
          <a:p>
            <a:r>
              <a:rPr lang="en-US" dirty="0"/>
              <a:t>life cycle</a:t>
            </a:r>
          </a:p>
          <a:p>
            <a:pPr lvl="1"/>
            <a:r>
              <a:rPr lang="en-US" dirty="0"/>
              <a:t>generation, dynamics, death</a:t>
            </a:r>
          </a:p>
          <a:p>
            <a:r>
              <a:rPr lang="en-US" dirty="0"/>
              <a:t>rendering tricks</a:t>
            </a:r>
          </a:p>
          <a:p>
            <a:pPr lvl="1"/>
            <a:r>
              <a:rPr lang="en-US" dirty="0"/>
              <a:t>avoid hidden surface computations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329604" name="Picture 4" descr="part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5092700"/>
            <a:ext cx="1595437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9605" name="Picture 5" descr="part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5084763"/>
            <a:ext cx="1624012" cy="16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5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336C2-3323-5648-BEB3-6463EDAA9572}" type="slidenum">
              <a:rPr lang="en-US"/>
              <a:pPr/>
              <a:t>59</a:t>
            </a:fld>
            <a:endParaRPr lang="en-US"/>
          </a:p>
        </p:txBody>
      </p:sp>
      <p:sp>
        <p:nvSpPr>
          <p:cNvPr id="233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n-CA" dirty="0"/>
              <a:t>Review: Collision Detection</a:t>
            </a:r>
            <a:endParaRPr lang="en-US" dirty="0"/>
          </a:p>
        </p:txBody>
      </p:sp>
      <p:sp>
        <p:nvSpPr>
          <p:cNvPr id="233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26488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sz="2800"/>
              <a:t>boundary check</a:t>
            </a:r>
          </a:p>
          <a:p>
            <a:pPr lvl="1">
              <a:lnSpc>
                <a:spcPct val="80000"/>
              </a:lnSpc>
            </a:pPr>
            <a:r>
              <a:rPr lang="en-CA" sz="2600"/>
              <a:t>perimeter of world vs. viewpoint or objects</a:t>
            </a:r>
          </a:p>
          <a:p>
            <a:pPr lvl="2">
              <a:lnSpc>
                <a:spcPct val="80000"/>
              </a:lnSpc>
            </a:pPr>
            <a:r>
              <a:rPr lang="en-CA" sz="2400"/>
              <a:t>2D/3D absolute coordinates for bounds</a:t>
            </a:r>
          </a:p>
          <a:p>
            <a:pPr lvl="2">
              <a:lnSpc>
                <a:spcPct val="80000"/>
              </a:lnSpc>
            </a:pPr>
            <a:r>
              <a:rPr lang="en-CA" sz="2400"/>
              <a:t>simple point in space for viewpoint/objects</a:t>
            </a:r>
          </a:p>
          <a:p>
            <a:pPr>
              <a:lnSpc>
                <a:spcPct val="80000"/>
              </a:lnSpc>
            </a:pPr>
            <a:r>
              <a:rPr lang="en-CA" sz="2800"/>
              <a:t>set of fixed barriers</a:t>
            </a:r>
          </a:p>
          <a:p>
            <a:pPr lvl="1">
              <a:lnSpc>
                <a:spcPct val="80000"/>
              </a:lnSpc>
            </a:pPr>
            <a:r>
              <a:rPr lang="en-CA" sz="2600"/>
              <a:t>walls in maze game</a:t>
            </a:r>
          </a:p>
          <a:p>
            <a:pPr lvl="2">
              <a:lnSpc>
                <a:spcPct val="80000"/>
              </a:lnSpc>
            </a:pPr>
            <a:r>
              <a:rPr lang="en-CA" sz="2400"/>
              <a:t>2D/3D absolute coordinate system</a:t>
            </a:r>
          </a:p>
          <a:p>
            <a:pPr>
              <a:lnSpc>
                <a:spcPct val="80000"/>
              </a:lnSpc>
            </a:pPr>
            <a:r>
              <a:rPr lang="en-CA" sz="2800"/>
              <a:t>set of moveable objects</a:t>
            </a:r>
          </a:p>
          <a:p>
            <a:pPr lvl="1">
              <a:lnSpc>
                <a:spcPct val="80000"/>
              </a:lnSpc>
            </a:pPr>
            <a:r>
              <a:rPr lang="en-CA" sz="2600"/>
              <a:t>one object against set of items</a:t>
            </a:r>
          </a:p>
          <a:p>
            <a:pPr lvl="2">
              <a:lnSpc>
                <a:spcPct val="80000"/>
              </a:lnSpc>
            </a:pPr>
            <a:r>
              <a:rPr lang="en-CA" sz="2400"/>
              <a:t>missile vs. several tanks</a:t>
            </a:r>
          </a:p>
          <a:p>
            <a:pPr lvl="1">
              <a:lnSpc>
                <a:spcPct val="80000"/>
              </a:lnSpc>
            </a:pPr>
            <a:r>
              <a:rPr lang="en-CA" sz="2600"/>
              <a:t>multiple objects against each other</a:t>
            </a:r>
          </a:p>
          <a:p>
            <a:pPr lvl="2">
              <a:lnSpc>
                <a:spcPct val="80000"/>
              </a:lnSpc>
            </a:pPr>
            <a:r>
              <a:rPr lang="en-CA" sz="2400"/>
              <a:t>punching game: arms and legs of players</a:t>
            </a:r>
          </a:p>
          <a:p>
            <a:pPr lvl="2">
              <a:lnSpc>
                <a:spcPct val="80000"/>
              </a:lnSpc>
            </a:pPr>
            <a:r>
              <a:rPr lang="en-CA" sz="2400"/>
              <a:t>room of bouncing balls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5261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4BDB-AA0F-A248-9A1C-181499973009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4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Projection Normalization</a:t>
            </a:r>
          </a:p>
        </p:txBody>
      </p:sp>
      <p:sp>
        <p:nvSpPr>
          <p:cNvPr id="224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warp perspective view volume to orthogonal view volume</a:t>
            </a:r>
          </a:p>
          <a:p>
            <a:pPr lvl="2"/>
            <a:r>
              <a:rPr lang="en-US"/>
              <a:t>render all scenes with orthographic projection!</a:t>
            </a:r>
          </a:p>
          <a:p>
            <a:pPr lvl="2"/>
            <a:r>
              <a:rPr lang="en-CA"/>
              <a:t>aka perspective warp</a:t>
            </a:r>
            <a:endParaRPr lang="en-US"/>
          </a:p>
        </p:txBody>
      </p:sp>
      <p:sp>
        <p:nvSpPr>
          <p:cNvPr id="2243588" name="Line 4"/>
          <p:cNvSpPr>
            <a:spLocks noChangeShapeType="1"/>
          </p:cNvSpPr>
          <p:nvPr/>
        </p:nvSpPr>
        <p:spPr bwMode="auto">
          <a:xfrm>
            <a:off x="1722438" y="3941763"/>
            <a:ext cx="0" cy="2500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3589" name="Line 5"/>
          <p:cNvSpPr>
            <a:spLocks noChangeShapeType="1"/>
          </p:cNvSpPr>
          <p:nvPr/>
        </p:nvSpPr>
        <p:spPr bwMode="auto">
          <a:xfrm flipV="1">
            <a:off x="1722438" y="5584825"/>
            <a:ext cx="2624137" cy="2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3590" name="Line 6"/>
          <p:cNvSpPr>
            <a:spLocks noChangeShapeType="1"/>
          </p:cNvSpPr>
          <p:nvPr/>
        </p:nvSpPr>
        <p:spPr bwMode="auto">
          <a:xfrm>
            <a:off x="2546350" y="4803775"/>
            <a:ext cx="0" cy="16859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2243591" name="Object 7"/>
          <p:cNvGraphicFramePr>
            <a:graphicFrameLocks/>
          </p:cNvGraphicFramePr>
          <p:nvPr/>
        </p:nvGraphicFramePr>
        <p:xfrm>
          <a:off x="4141788" y="5692775"/>
          <a:ext cx="271462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Equation" r:id="rId3" imgW="152664" imgH="165353" progId="Equation.3">
                  <p:embed/>
                </p:oleObj>
              </mc:Choice>
              <mc:Fallback>
                <p:oleObj name="Equation" r:id="rId3" imgW="152664" imgH="165353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8" y="5692775"/>
                        <a:ext cx="271462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3592" name="Rectangle 8"/>
          <p:cNvSpPr>
            <a:spLocks noChangeArrowheads="1"/>
          </p:cNvSpPr>
          <p:nvPr/>
        </p:nvSpPr>
        <p:spPr bwMode="auto">
          <a:xfrm>
            <a:off x="1423988" y="3883025"/>
            <a:ext cx="29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t>x</a:t>
            </a:r>
          </a:p>
        </p:txBody>
      </p:sp>
      <p:sp>
        <p:nvSpPr>
          <p:cNvPr id="2243593" name="Rectangle 9"/>
          <p:cNvSpPr>
            <a:spLocks noChangeArrowheads="1"/>
          </p:cNvSpPr>
          <p:nvPr/>
        </p:nvSpPr>
        <p:spPr bwMode="auto">
          <a:xfrm>
            <a:off x="2840038" y="5265738"/>
            <a:ext cx="604837" cy="6492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3594" name="Line 10"/>
          <p:cNvSpPr>
            <a:spLocks noChangeShapeType="1"/>
          </p:cNvSpPr>
          <p:nvPr/>
        </p:nvSpPr>
        <p:spPr bwMode="auto">
          <a:xfrm flipV="1">
            <a:off x="1735138" y="4864100"/>
            <a:ext cx="2505075" cy="73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3595" name="Line 11"/>
          <p:cNvSpPr>
            <a:spLocks noChangeShapeType="1"/>
          </p:cNvSpPr>
          <p:nvPr/>
        </p:nvSpPr>
        <p:spPr bwMode="auto">
          <a:xfrm>
            <a:off x="1720850" y="5611813"/>
            <a:ext cx="2649538" cy="735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3596" name="Line 12"/>
          <p:cNvSpPr>
            <a:spLocks noChangeShapeType="1"/>
          </p:cNvSpPr>
          <p:nvPr/>
        </p:nvSpPr>
        <p:spPr bwMode="auto">
          <a:xfrm>
            <a:off x="1725613" y="5599113"/>
            <a:ext cx="17176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3597" name="Line 13"/>
          <p:cNvSpPr>
            <a:spLocks noChangeShapeType="1"/>
          </p:cNvSpPr>
          <p:nvPr/>
        </p:nvSpPr>
        <p:spPr bwMode="auto">
          <a:xfrm flipV="1">
            <a:off x="1728788" y="5321300"/>
            <a:ext cx="17018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3598" name="Rectangle 14"/>
          <p:cNvSpPr>
            <a:spLocks noChangeArrowheads="1"/>
          </p:cNvSpPr>
          <p:nvPr/>
        </p:nvSpPr>
        <p:spPr bwMode="auto">
          <a:xfrm>
            <a:off x="1736725" y="4486275"/>
            <a:ext cx="614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t>z=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  <a:sym typeface="Symbol" charset="0"/>
              </a:rPr>
              <a:t></a:t>
            </a:r>
            <a:endParaRPr lang="en-US" sz="2000" i="1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2243599" name="Line 15"/>
          <p:cNvSpPr>
            <a:spLocks noChangeShapeType="1"/>
          </p:cNvSpPr>
          <p:nvPr/>
        </p:nvSpPr>
        <p:spPr bwMode="auto">
          <a:xfrm>
            <a:off x="2032000" y="4789488"/>
            <a:ext cx="0" cy="1685925"/>
          </a:xfrm>
          <a:prstGeom prst="line">
            <a:avLst/>
          </a:prstGeom>
          <a:noFill/>
          <a:ln w="50800" cap="rnd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3600" name="Rectangle 16"/>
          <p:cNvSpPr>
            <a:spLocks noChangeArrowheads="1"/>
          </p:cNvSpPr>
          <p:nvPr/>
        </p:nvSpPr>
        <p:spPr bwMode="auto">
          <a:xfrm>
            <a:off x="2235200" y="4424363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t>z=d</a:t>
            </a:r>
          </a:p>
        </p:txBody>
      </p:sp>
      <p:sp>
        <p:nvSpPr>
          <p:cNvPr id="2243601" name="Line 17"/>
          <p:cNvSpPr>
            <a:spLocks noChangeShapeType="1"/>
          </p:cNvSpPr>
          <p:nvPr/>
        </p:nvSpPr>
        <p:spPr bwMode="auto">
          <a:xfrm>
            <a:off x="5756275" y="3938588"/>
            <a:ext cx="0" cy="2500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3602" name="Line 18"/>
          <p:cNvSpPr>
            <a:spLocks noChangeShapeType="1"/>
          </p:cNvSpPr>
          <p:nvPr/>
        </p:nvSpPr>
        <p:spPr bwMode="auto">
          <a:xfrm>
            <a:off x="5756275" y="5605463"/>
            <a:ext cx="2755900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3603" name="Line 19"/>
          <p:cNvSpPr>
            <a:spLocks noChangeShapeType="1"/>
          </p:cNvSpPr>
          <p:nvPr/>
        </p:nvSpPr>
        <p:spPr bwMode="auto">
          <a:xfrm>
            <a:off x="6580188" y="4800600"/>
            <a:ext cx="0" cy="16859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2243604" name="Object 20"/>
          <p:cNvGraphicFramePr>
            <a:graphicFrameLocks/>
          </p:cNvGraphicFramePr>
          <p:nvPr/>
        </p:nvGraphicFramePr>
        <p:xfrm>
          <a:off x="8175625" y="5689600"/>
          <a:ext cx="27146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Equation" r:id="rId5" imgW="152664" imgH="165353" progId="Equation.3">
                  <p:embed/>
                </p:oleObj>
              </mc:Choice>
              <mc:Fallback>
                <p:oleObj name="Equation" r:id="rId5" imgW="152664" imgH="165353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25" y="5689600"/>
                        <a:ext cx="271463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3605" name="Rectangle 21"/>
          <p:cNvSpPr>
            <a:spLocks noChangeArrowheads="1"/>
          </p:cNvSpPr>
          <p:nvPr/>
        </p:nvSpPr>
        <p:spPr bwMode="auto">
          <a:xfrm>
            <a:off x="5457825" y="387985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t>x</a:t>
            </a:r>
          </a:p>
        </p:txBody>
      </p:sp>
      <p:sp>
        <p:nvSpPr>
          <p:cNvPr id="2243606" name="Line 22"/>
          <p:cNvSpPr>
            <a:spLocks noChangeShapeType="1"/>
          </p:cNvSpPr>
          <p:nvPr/>
        </p:nvSpPr>
        <p:spPr bwMode="auto">
          <a:xfrm>
            <a:off x="5780088" y="5299075"/>
            <a:ext cx="1371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3607" name="Rectangle 23"/>
          <p:cNvSpPr>
            <a:spLocks noChangeArrowheads="1"/>
          </p:cNvSpPr>
          <p:nvPr/>
        </p:nvSpPr>
        <p:spPr bwMode="auto">
          <a:xfrm>
            <a:off x="5200650" y="4470400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t>z=</a:t>
            </a:r>
            <a:r>
              <a:rPr lang="en-US" sz="2000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  <a:sym typeface="Symbol" charset="0"/>
              </a:rPr>
              <a:t>0</a:t>
            </a:r>
            <a:endParaRPr lang="en-US" sz="2000" i="1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2243608" name="Rectangle 24"/>
          <p:cNvSpPr>
            <a:spLocks noChangeArrowheads="1"/>
          </p:cNvSpPr>
          <p:nvPr/>
        </p:nvSpPr>
        <p:spPr bwMode="auto">
          <a:xfrm>
            <a:off x="6269038" y="4421188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t>z=d</a:t>
            </a:r>
          </a:p>
        </p:txBody>
      </p:sp>
      <p:sp>
        <p:nvSpPr>
          <p:cNvPr id="2243609" name="Line 25"/>
          <p:cNvSpPr>
            <a:spLocks noChangeShapeType="1"/>
          </p:cNvSpPr>
          <p:nvPr/>
        </p:nvSpPr>
        <p:spPr bwMode="auto">
          <a:xfrm>
            <a:off x="5765800" y="4810125"/>
            <a:ext cx="0" cy="1685925"/>
          </a:xfrm>
          <a:prstGeom prst="line">
            <a:avLst/>
          </a:prstGeom>
          <a:noFill/>
          <a:ln w="50800" cap="rnd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3610" name="Line 26"/>
          <p:cNvSpPr>
            <a:spLocks noChangeShapeType="1"/>
          </p:cNvSpPr>
          <p:nvPr/>
        </p:nvSpPr>
        <p:spPr bwMode="auto">
          <a:xfrm>
            <a:off x="5754688" y="5453063"/>
            <a:ext cx="197961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3611" name="Line 27"/>
          <p:cNvSpPr>
            <a:spLocks noChangeShapeType="1"/>
          </p:cNvSpPr>
          <p:nvPr/>
        </p:nvSpPr>
        <p:spPr bwMode="auto">
          <a:xfrm flipV="1">
            <a:off x="5788025" y="5737225"/>
            <a:ext cx="19446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3612" name="Line 28"/>
          <p:cNvSpPr>
            <a:spLocks noChangeShapeType="1"/>
          </p:cNvSpPr>
          <p:nvPr/>
        </p:nvSpPr>
        <p:spPr bwMode="auto">
          <a:xfrm flipV="1">
            <a:off x="5773738" y="5889625"/>
            <a:ext cx="14144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3613" name="Line 29"/>
          <p:cNvSpPr>
            <a:spLocks noChangeShapeType="1"/>
          </p:cNvSpPr>
          <p:nvPr/>
        </p:nvSpPr>
        <p:spPr bwMode="auto">
          <a:xfrm>
            <a:off x="7161213" y="5291138"/>
            <a:ext cx="23812" cy="6048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3614" name="Line 30"/>
          <p:cNvSpPr>
            <a:spLocks noChangeShapeType="1"/>
          </p:cNvSpPr>
          <p:nvPr/>
        </p:nvSpPr>
        <p:spPr bwMode="auto">
          <a:xfrm flipH="1">
            <a:off x="7194550" y="5740400"/>
            <a:ext cx="538163" cy="1428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3615" name="Line 31"/>
          <p:cNvSpPr>
            <a:spLocks noChangeShapeType="1"/>
          </p:cNvSpPr>
          <p:nvPr/>
        </p:nvSpPr>
        <p:spPr bwMode="auto">
          <a:xfrm flipH="1" flipV="1">
            <a:off x="7162800" y="5305425"/>
            <a:ext cx="558800" cy="1555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3616" name="Line 32"/>
          <p:cNvSpPr>
            <a:spLocks noChangeShapeType="1"/>
          </p:cNvSpPr>
          <p:nvPr/>
        </p:nvSpPr>
        <p:spPr bwMode="auto">
          <a:xfrm flipV="1">
            <a:off x="7721600" y="5451475"/>
            <a:ext cx="12700" cy="2873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7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F871-7D24-1349-BE5D-854BE34F6EC6}" type="slidenum">
              <a:rPr lang="en-US"/>
              <a:pPr/>
              <a:t>60</a:t>
            </a:fld>
            <a:endParaRPr lang="en-US"/>
          </a:p>
        </p:txBody>
      </p:sp>
      <p:sp>
        <p:nvSpPr>
          <p:cNvPr id="233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Collision Proxy Tradeoffs</a:t>
            </a:r>
          </a:p>
        </p:txBody>
      </p:sp>
      <p:sp>
        <p:nvSpPr>
          <p:cNvPr id="233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5724525"/>
            <a:ext cx="8118475" cy="1590675"/>
          </a:xfrm>
        </p:spPr>
        <p:txBody>
          <a:bodyPr/>
          <a:lstStyle/>
          <a:p>
            <a:pPr>
              <a:spcBef>
                <a:spcPct val="40000"/>
              </a:spcBef>
              <a:buFontTx/>
              <a:buNone/>
            </a:pPr>
            <a:r>
              <a:rPr lang="en-US" sz="2400"/>
              <a:t>         </a:t>
            </a:r>
            <a:r>
              <a:rPr lang="en-US" sz="2600"/>
              <a:t>increasing complexity &amp; tightness of fit</a:t>
            </a:r>
          </a:p>
          <a:p>
            <a:pPr>
              <a:buFontTx/>
              <a:buNone/>
            </a:pPr>
            <a:endParaRPr lang="en-US" sz="1000"/>
          </a:p>
          <a:p>
            <a:pPr>
              <a:buFontTx/>
              <a:buNone/>
            </a:pPr>
            <a:r>
              <a:rPr lang="en-US" sz="2600">
                <a:solidFill>
                  <a:srgbClr val="00FFFF"/>
                </a:solidFill>
              </a:rPr>
              <a:t>   </a:t>
            </a:r>
            <a:r>
              <a:rPr lang="en-US" sz="2600">
                <a:solidFill>
                  <a:schemeClr val="tx2"/>
                </a:solidFill>
              </a:rPr>
              <a:t>decreasing cost of (overlap tests + proxy update)</a:t>
            </a:r>
          </a:p>
        </p:txBody>
      </p:sp>
      <p:grpSp>
        <p:nvGrpSpPr>
          <p:cNvPr id="2335748" name="Group 4"/>
          <p:cNvGrpSpPr>
            <a:grpSpLocks/>
          </p:cNvGrpSpPr>
          <p:nvPr/>
        </p:nvGrpSpPr>
        <p:grpSpPr bwMode="auto">
          <a:xfrm>
            <a:off x="457200" y="3178175"/>
            <a:ext cx="8421688" cy="2308225"/>
            <a:chOff x="288" y="1138"/>
            <a:chExt cx="5305" cy="1454"/>
          </a:xfrm>
        </p:grpSpPr>
        <p:grpSp>
          <p:nvGrpSpPr>
            <p:cNvPr id="2335749" name="Group 5"/>
            <p:cNvGrpSpPr>
              <a:grpSpLocks/>
            </p:cNvGrpSpPr>
            <p:nvPr/>
          </p:nvGrpSpPr>
          <p:grpSpPr bwMode="auto">
            <a:xfrm>
              <a:off x="1468" y="1269"/>
              <a:ext cx="672" cy="1314"/>
              <a:chOff x="455" y="1298"/>
              <a:chExt cx="672" cy="1299"/>
            </a:xfrm>
          </p:grpSpPr>
          <p:sp>
            <p:nvSpPr>
              <p:cNvPr id="2335750" name="Oval 6"/>
              <p:cNvSpPr>
                <a:spLocks noChangeArrowheads="1"/>
              </p:cNvSpPr>
              <p:nvPr/>
            </p:nvSpPr>
            <p:spPr bwMode="auto">
              <a:xfrm>
                <a:off x="887" y="1310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51" name="Line 7"/>
              <p:cNvSpPr>
                <a:spLocks noChangeShapeType="1"/>
              </p:cNvSpPr>
              <p:nvPr/>
            </p:nvSpPr>
            <p:spPr bwMode="auto">
              <a:xfrm flipH="1">
                <a:off x="743" y="1502"/>
                <a:ext cx="192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52" name="Line 8"/>
              <p:cNvSpPr>
                <a:spLocks noChangeShapeType="1"/>
              </p:cNvSpPr>
              <p:nvPr/>
            </p:nvSpPr>
            <p:spPr bwMode="auto">
              <a:xfrm flipH="1">
                <a:off x="551" y="1838"/>
                <a:ext cx="192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53" name="Line 9"/>
              <p:cNvSpPr>
                <a:spLocks noChangeShapeType="1"/>
              </p:cNvSpPr>
              <p:nvPr/>
            </p:nvSpPr>
            <p:spPr bwMode="auto">
              <a:xfrm>
                <a:off x="743" y="1838"/>
                <a:ext cx="9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54" name="Line 10"/>
              <p:cNvSpPr>
                <a:spLocks noChangeShapeType="1"/>
              </p:cNvSpPr>
              <p:nvPr/>
            </p:nvSpPr>
            <p:spPr bwMode="auto">
              <a:xfrm flipV="1">
                <a:off x="839" y="1598"/>
                <a:ext cx="24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55" name="Line 11"/>
              <p:cNvSpPr>
                <a:spLocks noChangeShapeType="1"/>
              </p:cNvSpPr>
              <p:nvPr/>
            </p:nvSpPr>
            <p:spPr bwMode="auto">
              <a:xfrm flipH="1">
                <a:off x="647" y="169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56" name="Rectangle 12"/>
              <p:cNvSpPr>
                <a:spLocks noChangeArrowheads="1"/>
              </p:cNvSpPr>
              <p:nvPr/>
            </p:nvSpPr>
            <p:spPr bwMode="auto">
              <a:xfrm>
                <a:off x="551" y="1298"/>
                <a:ext cx="540" cy="876"/>
              </a:xfrm>
              <a:prstGeom prst="rect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57" name="Text Box 13"/>
              <p:cNvSpPr txBox="1">
                <a:spLocks noChangeArrowheads="1"/>
              </p:cNvSpPr>
              <p:nvPr/>
            </p:nvSpPr>
            <p:spPr bwMode="auto">
              <a:xfrm>
                <a:off x="455" y="2312"/>
                <a:ext cx="672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50000"/>
                  </a:spcBef>
                  <a:buClrTx/>
                </a:pPr>
                <a:r>
                  <a:rPr lang="en-US" sz="2400">
                    <a:latin typeface="Times New Roman" charset="0"/>
                  </a:rPr>
                  <a:t>AABB</a:t>
                </a:r>
              </a:p>
            </p:txBody>
          </p:sp>
        </p:grpSp>
        <p:grpSp>
          <p:nvGrpSpPr>
            <p:cNvPr id="2335758" name="Group 14"/>
            <p:cNvGrpSpPr>
              <a:grpSpLocks/>
            </p:cNvGrpSpPr>
            <p:nvPr/>
          </p:nvGrpSpPr>
          <p:grpSpPr bwMode="auto">
            <a:xfrm>
              <a:off x="2413" y="1138"/>
              <a:ext cx="878" cy="1440"/>
              <a:chOff x="1305" y="1160"/>
              <a:chExt cx="878" cy="1440"/>
            </a:xfrm>
          </p:grpSpPr>
          <p:sp>
            <p:nvSpPr>
              <p:cNvPr id="2335759" name="Oval 15"/>
              <p:cNvSpPr>
                <a:spLocks noChangeArrowheads="1"/>
              </p:cNvSpPr>
              <p:nvPr/>
            </p:nvSpPr>
            <p:spPr bwMode="auto">
              <a:xfrm>
                <a:off x="1799" y="1310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60" name="Line 16"/>
              <p:cNvSpPr>
                <a:spLocks noChangeShapeType="1"/>
              </p:cNvSpPr>
              <p:nvPr/>
            </p:nvSpPr>
            <p:spPr bwMode="auto">
              <a:xfrm flipH="1">
                <a:off x="1655" y="1502"/>
                <a:ext cx="192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61" name="Line 17"/>
              <p:cNvSpPr>
                <a:spLocks noChangeShapeType="1"/>
              </p:cNvSpPr>
              <p:nvPr/>
            </p:nvSpPr>
            <p:spPr bwMode="auto">
              <a:xfrm flipH="1">
                <a:off x="1463" y="1838"/>
                <a:ext cx="192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62" name="Line 18"/>
              <p:cNvSpPr>
                <a:spLocks noChangeShapeType="1"/>
              </p:cNvSpPr>
              <p:nvPr/>
            </p:nvSpPr>
            <p:spPr bwMode="auto">
              <a:xfrm>
                <a:off x="1655" y="1838"/>
                <a:ext cx="9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63" name="Line 19"/>
              <p:cNvSpPr>
                <a:spLocks noChangeShapeType="1"/>
              </p:cNvSpPr>
              <p:nvPr/>
            </p:nvSpPr>
            <p:spPr bwMode="auto">
              <a:xfrm flipV="1">
                <a:off x="1751" y="1598"/>
                <a:ext cx="24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64" name="Line 20"/>
              <p:cNvSpPr>
                <a:spLocks noChangeShapeType="1"/>
              </p:cNvSpPr>
              <p:nvPr/>
            </p:nvSpPr>
            <p:spPr bwMode="auto">
              <a:xfrm flipH="1">
                <a:off x="1559" y="169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65" name="Line 21"/>
              <p:cNvSpPr>
                <a:spLocks noChangeShapeType="1"/>
              </p:cNvSpPr>
              <p:nvPr/>
            </p:nvSpPr>
            <p:spPr bwMode="auto">
              <a:xfrm rot="1629526" flipV="1">
                <a:off x="1564" y="1160"/>
                <a:ext cx="5" cy="989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66" name="Line 22"/>
              <p:cNvSpPr>
                <a:spLocks noChangeShapeType="1"/>
              </p:cNvSpPr>
              <p:nvPr/>
            </p:nvSpPr>
            <p:spPr bwMode="auto">
              <a:xfrm rot="1629526" flipV="1">
                <a:off x="1926" y="1353"/>
                <a:ext cx="1" cy="97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67" name="Line 23"/>
              <p:cNvSpPr>
                <a:spLocks noChangeShapeType="1"/>
              </p:cNvSpPr>
              <p:nvPr/>
            </p:nvSpPr>
            <p:spPr bwMode="auto">
              <a:xfrm rot="1623036" flipH="1" flipV="1">
                <a:off x="1305" y="2188"/>
                <a:ext cx="427" cy="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68" name="Line 24"/>
              <p:cNvSpPr>
                <a:spLocks noChangeShapeType="1"/>
              </p:cNvSpPr>
              <p:nvPr/>
            </p:nvSpPr>
            <p:spPr bwMode="auto">
              <a:xfrm rot="1623036" flipH="1" flipV="1">
                <a:off x="1756" y="1314"/>
                <a:ext cx="427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69" name="Text Box 25"/>
              <p:cNvSpPr txBox="1">
                <a:spLocks noChangeArrowheads="1"/>
              </p:cNvSpPr>
              <p:nvPr/>
            </p:nvSpPr>
            <p:spPr bwMode="auto">
              <a:xfrm>
                <a:off x="1367" y="2312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50000"/>
                  </a:spcBef>
                  <a:buClrTx/>
                </a:pPr>
                <a:r>
                  <a:rPr lang="en-US" sz="2400">
                    <a:latin typeface="Times New Roman" charset="0"/>
                  </a:rPr>
                  <a:t>OBB</a:t>
                </a:r>
              </a:p>
            </p:txBody>
          </p:sp>
        </p:grpSp>
        <p:grpSp>
          <p:nvGrpSpPr>
            <p:cNvPr id="2335770" name="Group 26"/>
            <p:cNvGrpSpPr>
              <a:grpSpLocks/>
            </p:cNvGrpSpPr>
            <p:nvPr/>
          </p:nvGrpSpPr>
          <p:grpSpPr bwMode="auto">
            <a:xfrm>
              <a:off x="288" y="1232"/>
              <a:ext cx="989" cy="1345"/>
              <a:chOff x="2265" y="1255"/>
              <a:chExt cx="989" cy="1345"/>
            </a:xfrm>
          </p:grpSpPr>
          <p:sp>
            <p:nvSpPr>
              <p:cNvPr id="2335771" name="Oval 27"/>
              <p:cNvSpPr>
                <a:spLocks noChangeArrowheads="1"/>
              </p:cNvSpPr>
              <p:nvPr/>
            </p:nvSpPr>
            <p:spPr bwMode="auto">
              <a:xfrm>
                <a:off x="2815" y="1310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72" name="Line 28"/>
              <p:cNvSpPr>
                <a:spLocks noChangeShapeType="1"/>
              </p:cNvSpPr>
              <p:nvPr/>
            </p:nvSpPr>
            <p:spPr bwMode="auto">
              <a:xfrm flipH="1">
                <a:off x="2671" y="1502"/>
                <a:ext cx="192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73" name="Line 29"/>
              <p:cNvSpPr>
                <a:spLocks noChangeShapeType="1"/>
              </p:cNvSpPr>
              <p:nvPr/>
            </p:nvSpPr>
            <p:spPr bwMode="auto">
              <a:xfrm flipH="1">
                <a:off x="2479" y="1838"/>
                <a:ext cx="192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74" name="Line 30"/>
              <p:cNvSpPr>
                <a:spLocks noChangeShapeType="1"/>
              </p:cNvSpPr>
              <p:nvPr/>
            </p:nvSpPr>
            <p:spPr bwMode="auto">
              <a:xfrm>
                <a:off x="2671" y="1838"/>
                <a:ext cx="9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75" name="Line 31"/>
              <p:cNvSpPr>
                <a:spLocks noChangeShapeType="1"/>
              </p:cNvSpPr>
              <p:nvPr/>
            </p:nvSpPr>
            <p:spPr bwMode="auto">
              <a:xfrm flipV="1">
                <a:off x="2767" y="1598"/>
                <a:ext cx="24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76" name="Line 32"/>
              <p:cNvSpPr>
                <a:spLocks noChangeShapeType="1"/>
              </p:cNvSpPr>
              <p:nvPr/>
            </p:nvSpPr>
            <p:spPr bwMode="auto">
              <a:xfrm flipH="1">
                <a:off x="2575" y="169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77" name="Oval 33"/>
              <p:cNvSpPr>
                <a:spLocks noChangeArrowheads="1"/>
              </p:cNvSpPr>
              <p:nvPr/>
            </p:nvSpPr>
            <p:spPr bwMode="auto">
              <a:xfrm>
                <a:off x="2265" y="1255"/>
                <a:ext cx="989" cy="989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78" name="Text Box 34"/>
              <p:cNvSpPr txBox="1">
                <a:spLocks noChangeArrowheads="1"/>
              </p:cNvSpPr>
              <p:nvPr/>
            </p:nvSpPr>
            <p:spPr bwMode="auto">
              <a:xfrm>
                <a:off x="2423" y="2312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50000"/>
                  </a:spcBef>
                  <a:buClrTx/>
                </a:pPr>
                <a:r>
                  <a:rPr lang="en-US" sz="2400">
                    <a:latin typeface="Times New Roman" charset="0"/>
                  </a:rPr>
                  <a:t>Sphere</a:t>
                </a:r>
              </a:p>
            </p:txBody>
          </p:sp>
        </p:grpSp>
        <p:grpSp>
          <p:nvGrpSpPr>
            <p:cNvPr id="2335779" name="Group 35"/>
            <p:cNvGrpSpPr>
              <a:grpSpLocks/>
            </p:cNvGrpSpPr>
            <p:nvPr/>
          </p:nvGrpSpPr>
          <p:grpSpPr bwMode="auto">
            <a:xfrm>
              <a:off x="4441" y="1283"/>
              <a:ext cx="1152" cy="1309"/>
              <a:chOff x="4470" y="1269"/>
              <a:chExt cx="1152" cy="1309"/>
            </a:xfrm>
          </p:grpSpPr>
          <p:sp>
            <p:nvSpPr>
              <p:cNvPr id="2335780" name="Oval 36"/>
              <p:cNvSpPr>
                <a:spLocks noChangeArrowheads="1"/>
              </p:cNvSpPr>
              <p:nvPr/>
            </p:nvSpPr>
            <p:spPr bwMode="auto">
              <a:xfrm>
                <a:off x="5118" y="1281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81" name="Line 37"/>
              <p:cNvSpPr>
                <a:spLocks noChangeShapeType="1"/>
              </p:cNvSpPr>
              <p:nvPr/>
            </p:nvSpPr>
            <p:spPr bwMode="auto">
              <a:xfrm flipH="1">
                <a:off x="4974" y="1473"/>
                <a:ext cx="192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82" name="Line 38"/>
              <p:cNvSpPr>
                <a:spLocks noChangeShapeType="1"/>
              </p:cNvSpPr>
              <p:nvPr/>
            </p:nvSpPr>
            <p:spPr bwMode="auto">
              <a:xfrm flipH="1">
                <a:off x="4782" y="1809"/>
                <a:ext cx="192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83" name="Line 39"/>
              <p:cNvSpPr>
                <a:spLocks noChangeShapeType="1"/>
              </p:cNvSpPr>
              <p:nvPr/>
            </p:nvSpPr>
            <p:spPr bwMode="auto">
              <a:xfrm>
                <a:off x="4974" y="1809"/>
                <a:ext cx="9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84" name="Line 40"/>
              <p:cNvSpPr>
                <a:spLocks noChangeShapeType="1"/>
              </p:cNvSpPr>
              <p:nvPr/>
            </p:nvSpPr>
            <p:spPr bwMode="auto">
              <a:xfrm flipV="1">
                <a:off x="5070" y="1569"/>
                <a:ext cx="24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85" name="Line 41"/>
              <p:cNvSpPr>
                <a:spLocks noChangeShapeType="1"/>
              </p:cNvSpPr>
              <p:nvPr/>
            </p:nvSpPr>
            <p:spPr bwMode="auto">
              <a:xfrm flipH="1">
                <a:off x="4878" y="1665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86" name="Line 42"/>
              <p:cNvSpPr>
                <a:spLocks noChangeShapeType="1"/>
              </p:cNvSpPr>
              <p:nvPr/>
            </p:nvSpPr>
            <p:spPr bwMode="auto">
              <a:xfrm flipV="1">
                <a:off x="4782" y="1665"/>
                <a:ext cx="96" cy="477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87" name="Line 43"/>
              <p:cNvSpPr>
                <a:spLocks noChangeShapeType="1"/>
              </p:cNvSpPr>
              <p:nvPr/>
            </p:nvSpPr>
            <p:spPr bwMode="auto">
              <a:xfrm flipV="1">
                <a:off x="4878" y="1300"/>
                <a:ext cx="261" cy="365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88" name="Line 44"/>
              <p:cNvSpPr>
                <a:spLocks noChangeShapeType="1"/>
              </p:cNvSpPr>
              <p:nvPr/>
            </p:nvSpPr>
            <p:spPr bwMode="auto">
              <a:xfrm flipV="1">
                <a:off x="5136" y="1270"/>
                <a:ext cx="60" cy="33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89" name="Line 45"/>
              <p:cNvSpPr>
                <a:spLocks noChangeShapeType="1"/>
              </p:cNvSpPr>
              <p:nvPr/>
            </p:nvSpPr>
            <p:spPr bwMode="auto">
              <a:xfrm>
                <a:off x="5192" y="1269"/>
                <a:ext cx="73" cy="11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90" name="Line 46"/>
              <p:cNvSpPr>
                <a:spLocks noChangeShapeType="1"/>
              </p:cNvSpPr>
              <p:nvPr/>
            </p:nvSpPr>
            <p:spPr bwMode="auto">
              <a:xfrm>
                <a:off x="5262" y="1277"/>
                <a:ext cx="46" cy="5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91" name="Line 47"/>
              <p:cNvSpPr>
                <a:spLocks noChangeShapeType="1"/>
              </p:cNvSpPr>
              <p:nvPr/>
            </p:nvSpPr>
            <p:spPr bwMode="auto">
              <a:xfrm>
                <a:off x="5307" y="1323"/>
                <a:ext cx="10" cy="5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92" name="Line 48"/>
              <p:cNvSpPr>
                <a:spLocks noChangeShapeType="1"/>
              </p:cNvSpPr>
              <p:nvPr/>
            </p:nvSpPr>
            <p:spPr bwMode="auto">
              <a:xfrm flipH="1">
                <a:off x="5312" y="1377"/>
                <a:ext cx="3" cy="20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93" name="Line 49"/>
              <p:cNvSpPr>
                <a:spLocks noChangeShapeType="1"/>
              </p:cNvSpPr>
              <p:nvPr/>
            </p:nvSpPr>
            <p:spPr bwMode="auto">
              <a:xfrm flipH="1">
                <a:off x="5072" y="1575"/>
                <a:ext cx="240" cy="57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94" name="Line 50"/>
              <p:cNvSpPr>
                <a:spLocks noChangeShapeType="1"/>
              </p:cNvSpPr>
              <p:nvPr/>
            </p:nvSpPr>
            <p:spPr bwMode="auto">
              <a:xfrm flipH="1">
                <a:off x="4781" y="2147"/>
                <a:ext cx="289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95" name="Text Box 51"/>
              <p:cNvSpPr txBox="1">
                <a:spLocks noChangeArrowheads="1"/>
              </p:cNvSpPr>
              <p:nvPr/>
            </p:nvSpPr>
            <p:spPr bwMode="auto">
              <a:xfrm>
                <a:off x="4470" y="2290"/>
                <a:ext cx="115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50000"/>
                  </a:spcBef>
                  <a:buClrTx/>
                </a:pPr>
                <a:r>
                  <a:rPr lang="en-US" sz="2400">
                    <a:latin typeface="Times New Roman" charset="0"/>
                  </a:rPr>
                  <a:t>Convex Hull</a:t>
                </a:r>
              </a:p>
            </p:txBody>
          </p:sp>
        </p:grpSp>
        <p:grpSp>
          <p:nvGrpSpPr>
            <p:cNvPr id="2335796" name="Group 52"/>
            <p:cNvGrpSpPr>
              <a:grpSpLocks/>
            </p:cNvGrpSpPr>
            <p:nvPr/>
          </p:nvGrpSpPr>
          <p:grpSpPr bwMode="auto">
            <a:xfrm>
              <a:off x="3443" y="1146"/>
              <a:ext cx="816" cy="1437"/>
              <a:chOff x="4391" y="1163"/>
              <a:chExt cx="816" cy="1437"/>
            </a:xfrm>
          </p:grpSpPr>
          <p:sp>
            <p:nvSpPr>
              <p:cNvPr id="2335797" name="Oval 53"/>
              <p:cNvSpPr>
                <a:spLocks noChangeArrowheads="1"/>
              </p:cNvSpPr>
              <p:nvPr/>
            </p:nvSpPr>
            <p:spPr bwMode="auto">
              <a:xfrm>
                <a:off x="4879" y="1310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98" name="Line 54"/>
              <p:cNvSpPr>
                <a:spLocks noChangeShapeType="1"/>
              </p:cNvSpPr>
              <p:nvPr/>
            </p:nvSpPr>
            <p:spPr bwMode="auto">
              <a:xfrm flipH="1">
                <a:off x="4735" y="1502"/>
                <a:ext cx="192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99" name="Line 55"/>
              <p:cNvSpPr>
                <a:spLocks noChangeShapeType="1"/>
              </p:cNvSpPr>
              <p:nvPr/>
            </p:nvSpPr>
            <p:spPr bwMode="auto">
              <a:xfrm flipH="1">
                <a:off x="4543" y="1838"/>
                <a:ext cx="192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800" name="Line 56"/>
              <p:cNvSpPr>
                <a:spLocks noChangeShapeType="1"/>
              </p:cNvSpPr>
              <p:nvPr/>
            </p:nvSpPr>
            <p:spPr bwMode="auto">
              <a:xfrm>
                <a:off x="4735" y="1838"/>
                <a:ext cx="9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801" name="Line 57"/>
              <p:cNvSpPr>
                <a:spLocks noChangeShapeType="1"/>
              </p:cNvSpPr>
              <p:nvPr/>
            </p:nvSpPr>
            <p:spPr bwMode="auto">
              <a:xfrm flipV="1">
                <a:off x="4831" y="1598"/>
                <a:ext cx="24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802" name="Line 58"/>
              <p:cNvSpPr>
                <a:spLocks noChangeShapeType="1"/>
              </p:cNvSpPr>
              <p:nvPr/>
            </p:nvSpPr>
            <p:spPr bwMode="auto">
              <a:xfrm flipH="1">
                <a:off x="4639" y="169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803" name="Line 59"/>
              <p:cNvSpPr>
                <a:spLocks noChangeShapeType="1"/>
              </p:cNvSpPr>
              <p:nvPr/>
            </p:nvSpPr>
            <p:spPr bwMode="auto">
              <a:xfrm>
                <a:off x="4391" y="1300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804" name="Line 60"/>
              <p:cNvSpPr>
                <a:spLocks noChangeShapeType="1"/>
              </p:cNvSpPr>
              <p:nvPr/>
            </p:nvSpPr>
            <p:spPr bwMode="auto">
              <a:xfrm>
                <a:off x="4391" y="2184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805" name="Line 61"/>
              <p:cNvSpPr>
                <a:spLocks noChangeShapeType="1"/>
              </p:cNvSpPr>
              <p:nvPr/>
            </p:nvSpPr>
            <p:spPr bwMode="auto">
              <a:xfrm>
                <a:off x="4535" y="1214"/>
                <a:ext cx="0" cy="105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806" name="Line 62"/>
              <p:cNvSpPr>
                <a:spLocks noChangeShapeType="1"/>
              </p:cNvSpPr>
              <p:nvPr/>
            </p:nvSpPr>
            <p:spPr bwMode="auto">
              <a:xfrm>
                <a:off x="5083" y="1214"/>
                <a:ext cx="0" cy="105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807" name="Line 63"/>
              <p:cNvSpPr>
                <a:spLocks noChangeShapeType="1"/>
              </p:cNvSpPr>
              <p:nvPr/>
            </p:nvSpPr>
            <p:spPr bwMode="auto">
              <a:xfrm rot="1629526" flipV="1">
                <a:off x="4656" y="1163"/>
                <a:ext cx="5" cy="989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808" name="Line 64"/>
              <p:cNvSpPr>
                <a:spLocks noChangeShapeType="1"/>
              </p:cNvSpPr>
              <p:nvPr/>
            </p:nvSpPr>
            <p:spPr bwMode="auto">
              <a:xfrm rot="1629526" flipV="1">
                <a:off x="5018" y="1356"/>
                <a:ext cx="1" cy="97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809" name="Text Box 65"/>
              <p:cNvSpPr txBox="1">
                <a:spLocks noChangeArrowheads="1"/>
              </p:cNvSpPr>
              <p:nvPr/>
            </p:nvSpPr>
            <p:spPr bwMode="auto">
              <a:xfrm>
                <a:off x="4494" y="2312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50000"/>
                  </a:spcBef>
                  <a:buClrTx/>
                </a:pPr>
                <a:r>
                  <a:rPr lang="en-US" sz="2400">
                    <a:latin typeface="Times New Roman" charset="0"/>
                  </a:rPr>
                  <a:t>6-dop</a:t>
                </a:r>
              </a:p>
            </p:txBody>
          </p:sp>
        </p:grpSp>
      </p:grpSp>
      <p:sp>
        <p:nvSpPr>
          <p:cNvPr id="2335810" name="Line 66"/>
          <p:cNvSpPr>
            <a:spLocks noChangeShapeType="1"/>
          </p:cNvSpPr>
          <p:nvPr/>
        </p:nvSpPr>
        <p:spPr bwMode="auto">
          <a:xfrm>
            <a:off x="1492250" y="5715000"/>
            <a:ext cx="6100763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811" name="Line 67"/>
          <p:cNvSpPr>
            <a:spLocks noChangeShapeType="1"/>
          </p:cNvSpPr>
          <p:nvPr/>
        </p:nvSpPr>
        <p:spPr bwMode="auto">
          <a:xfrm flipH="1">
            <a:off x="1541463" y="6288088"/>
            <a:ext cx="6100762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812" name="Rectangle 68"/>
          <p:cNvSpPr>
            <a:spLocks noChangeArrowheads="1"/>
          </p:cNvSpPr>
          <p:nvPr/>
        </p:nvSpPr>
        <p:spPr bwMode="auto">
          <a:xfrm>
            <a:off x="228600" y="1143000"/>
            <a:ext cx="8915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00000"/>
              </a:lnSpc>
              <a:buFontTx/>
              <a:buChar char="•"/>
            </a:pPr>
            <a:r>
              <a:rPr lang="en-US" sz="2400">
                <a:solidFill>
                  <a:schemeClr val="hlink"/>
                </a:solidFill>
              </a:rPr>
              <a:t>collision proxy</a:t>
            </a:r>
            <a:r>
              <a:rPr lang="en-US" sz="2400"/>
              <a:t> (</a:t>
            </a:r>
            <a:r>
              <a:rPr lang="en-US" sz="2400">
                <a:solidFill>
                  <a:schemeClr val="hlink"/>
                </a:solidFill>
              </a:rPr>
              <a:t>bounding volume</a:t>
            </a:r>
            <a:r>
              <a:rPr lang="en-US" sz="2400"/>
              <a:t>) is piece of geometry used to represent complex object for purposes of finding collision</a:t>
            </a:r>
          </a:p>
          <a:p>
            <a:pPr marL="342900" indent="-342900">
              <a:lnSpc>
                <a:spcPct val="100000"/>
              </a:lnSpc>
              <a:buFontTx/>
              <a:buChar char="•"/>
            </a:pPr>
            <a:r>
              <a:rPr lang="en-US" sz="2400"/>
              <a:t>proxies exploit facts about human perception</a:t>
            </a:r>
          </a:p>
          <a:p>
            <a:pPr marL="742950" lvl="1" indent="-285750">
              <a:lnSpc>
                <a:spcPct val="100000"/>
              </a:lnSpc>
              <a:buClr>
                <a:schemeClr val="hlink"/>
              </a:buClr>
              <a:buFontTx/>
              <a:buChar char="•"/>
            </a:pPr>
            <a:r>
              <a:rPr lang="en-US" sz="2200">
                <a:ea typeface="Arial" charset="0"/>
              </a:rPr>
              <a:t>we are bad at determining collision correctness </a:t>
            </a:r>
          </a:p>
          <a:p>
            <a:pPr marL="742950" lvl="1" indent="-285750">
              <a:lnSpc>
                <a:spcPct val="100000"/>
              </a:lnSpc>
              <a:buClr>
                <a:schemeClr val="hlink"/>
              </a:buClr>
              <a:buFontTx/>
              <a:buChar char="•"/>
            </a:pPr>
            <a:r>
              <a:rPr lang="en-US" sz="2200">
                <a:ea typeface="Arial" charset="0"/>
              </a:rPr>
              <a:t>especially many things happening quickly</a:t>
            </a:r>
          </a:p>
        </p:txBody>
      </p:sp>
    </p:spTree>
    <p:extLst>
      <p:ext uri="{BB962C8B-B14F-4D97-AF65-F5344CB8AC3E}">
        <p14:creationId xmlns:p14="http://schemas.microsoft.com/office/powerpoint/2010/main" val="73716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8FB1-F94A-3E43-BA91-4881C3256D5F}" type="slidenum">
              <a:rPr lang="en-US"/>
              <a:pPr/>
              <a:t>61</a:t>
            </a:fld>
            <a:endParaRPr lang="en-US"/>
          </a:p>
        </p:txBody>
      </p:sp>
      <p:sp>
        <p:nvSpPr>
          <p:cNvPr id="23367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Review: Spatial Data Structures</a:t>
            </a:r>
          </a:p>
        </p:txBody>
      </p:sp>
      <p:sp>
        <p:nvSpPr>
          <p:cNvPr id="2336771" name="Text Box 3"/>
          <p:cNvSpPr txBox="1">
            <a:spLocks noChangeArrowheads="1"/>
          </p:cNvSpPr>
          <p:nvPr/>
        </p:nvSpPr>
        <p:spPr bwMode="auto">
          <a:xfrm>
            <a:off x="-66675" y="990600"/>
            <a:ext cx="53244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en-US">
                <a:latin typeface="Arial" charset="0"/>
              </a:rPr>
              <a:t>uniform grids</a:t>
            </a:r>
          </a:p>
          <a:p>
            <a:pPr algn="ctr">
              <a:lnSpc>
                <a:spcPct val="100000"/>
              </a:lnSpc>
              <a:buClrTx/>
            </a:pPr>
            <a:endParaRPr lang="en-US">
              <a:latin typeface="Arial" charset="0"/>
            </a:endParaRPr>
          </a:p>
          <a:p>
            <a:pPr algn="ctr">
              <a:lnSpc>
                <a:spcPct val="100000"/>
              </a:lnSpc>
              <a:buClrTx/>
            </a:pPr>
            <a:endParaRPr lang="en-US">
              <a:latin typeface="Arial" charset="0"/>
            </a:endParaRPr>
          </a:p>
          <a:p>
            <a:pPr algn="ctr">
              <a:lnSpc>
                <a:spcPct val="100000"/>
              </a:lnSpc>
              <a:buClrTx/>
            </a:pPr>
            <a:endParaRPr lang="en-US">
              <a:latin typeface="Arial" charset="0"/>
            </a:endParaRPr>
          </a:p>
          <a:p>
            <a:pPr algn="ctr">
              <a:lnSpc>
                <a:spcPct val="100000"/>
              </a:lnSpc>
              <a:buClrTx/>
            </a:pPr>
            <a:endParaRPr lang="en-US">
              <a:latin typeface="Arial" charset="0"/>
            </a:endParaRPr>
          </a:p>
          <a:p>
            <a:pPr algn="ctr">
              <a:lnSpc>
                <a:spcPct val="100000"/>
              </a:lnSpc>
              <a:buClrTx/>
            </a:pPr>
            <a:r>
              <a:rPr lang="en-US">
                <a:latin typeface="Arial" charset="0"/>
              </a:rPr>
              <a:t>bounding volume hierarchies</a:t>
            </a:r>
          </a:p>
          <a:p>
            <a:pPr algn="ctr">
              <a:lnSpc>
                <a:spcPct val="100000"/>
              </a:lnSpc>
              <a:buClrTx/>
            </a:pPr>
            <a:endParaRPr lang="en-US">
              <a:latin typeface="Arial" charset="0"/>
            </a:endParaRPr>
          </a:p>
          <a:p>
            <a:pPr algn="ctr">
              <a:lnSpc>
                <a:spcPct val="100000"/>
              </a:lnSpc>
              <a:buClrTx/>
            </a:pPr>
            <a:endParaRPr lang="en-US">
              <a:latin typeface="Arial" charset="0"/>
            </a:endParaRPr>
          </a:p>
          <a:p>
            <a:pPr algn="ctr">
              <a:lnSpc>
                <a:spcPct val="100000"/>
              </a:lnSpc>
              <a:buClrTx/>
            </a:pPr>
            <a:endParaRPr lang="en-US">
              <a:latin typeface="Arial" charset="0"/>
            </a:endParaRPr>
          </a:p>
          <a:p>
            <a:pPr algn="ctr">
              <a:lnSpc>
                <a:spcPct val="100000"/>
              </a:lnSpc>
              <a:buClrTx/>
            </a:pPr>
            <a:endParaRPr lang="en-US">
              <a:latin typeface="Arial" charset="0"/>
            </a:endParaRPr>
          </a:p>
          <a:p>
            <a:pPr algn="ctr">
              <a:lnSpc>
                <a:spcPct val="100000"/>
              </a:lnSpc>
              <a:buClrTx/>
            </a:pPr>
            <a:r>
              <a:rPr lang="en-US">
                <a:latin typeface="Arial" charset="0"/>
              </a:rPr>
              <a:t>octrees</a:t>
            </a:r>
          </a:p>
        </p:txBody>
      </p:sp>
      <p:sp>
        <p:nvSpPr>
          <p:cNvPr id="2336772" name="Text Box 4"/>
          <p:cNvSpPr txBox="1">
            <a:spLocks noChangeArrowheads="1"/>
          </p:cNvSpPr>
          <p:nvPr/>
        </p:nvSpPr>
        <p:spPr bwMode="auto">
          <a:xfrm>
            <a:off x="3810000" y="990600"/>
            <a:ext cx="53244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buClrTx/>
            </a:pPr>
            <a:r>
              <a:rPr lang="en-US">
                <a:latin typeface="Arial" charset="0"/>
              </a:rPr>
              <a:t>BSP trees</a:t>
            </a:r>
          </a:p>
          <a:p>
            <a:pPr algn="ctr">
              <a:lnSpc>
                <a:spcPct val="100000"/>
              </a:lnSpc>
              <a:buClrTx/>
            </a:pPr>
            <a:endParaRPr lang="en-US">
              <a:latin typeface="Arial" charset="0"/>
            </a:endParaRPr>
          </a:p>
          <a:p>
            <a:pPr algn="ctr">
              <a:lnSpc>
                <a:spcPct val="100000"/>
              </a:lnSpc>
              <a:buClrTx/>
            </a:pPr>
            <a:endParaRPr lang="en-US">
              <a:latin typeface="Arial" charset="0"/>
            </a:endParaRPr>
          </a:p>
          <a:p>
            <a:pPr algn="ctr">
              <a:lnSpc>
                <a:spcPct val="100000"/>
              </a:lnSpc>
              <a:buClrTx/>
            </a:pPr>
            <a:endParaRPr lang="en-US">
              <a:latin typeface="Arial" charset="0"/>
            </a:endParaRPr>
          </a:p>
          <a:p>
            <a:pPr algn="ctr">
              <a:lnSpc>
                <a:spcPct val="100000"/>
              </a:lnSpc>
              <a:buClrTx/>
            </a:pPr>
            <a:endParaRPr lang="en-US">
              <a:latin typeface="Arial" charset="0"/>
            </a:endParaRPr>
          </a:p>
          <a:p>
            <a:pPr algn="ctr">
              <a:lnSpc>
                <a:spcPct val="100000"/>
              </a:lnSpc>
              <a:buClrTx/>
            </a:pPr>
            <a:r>
              <a:rPr lang="en-US">
                <a:latin typeface="Arial" charset="0"/>
              </a:rPr>
              <a:t>kd-trees</a:t>
            </a:r>
          </a:p>
          <a:p>
            <a:pPr algn="ctr">
              <a:lnSpc>
                <a:spcPct val="100000"/>
              </a:lnSpc>
              <a:buClrTx/>
            </a:pPr>
            <a:endParaRPr lang="en-US">
              <a:latin typeface="Arial" charset="0"/>
            </a:endParaRPr>
          </a:p>
          <a:p>
            <a:pPr algn="ctr">
              <a:lnSpc>
                <a:spcPct val="100000"/>
              </a:lnSpc>
              <a:buClrTx/>
            </a:pPr>
            <a:endParaRPr lang="en-US">
              <a:latin typeface="Arial" charset="0"/>
            </a:endParaRPr>
          </a:p>
          <a:p>
            <a:pPr algn="ctr">
              <a:lnSpc>
                <a:spcPct val="100000"/>
              </a:lnSpc>
              <a:buClrTx/>
            </a:pPr>
            <a:endParaRPr lang="en-US">
              <a:latin typeface="Arial" charset="0"/>
            </a:endParaRPr>
          </a:p>
          <a:p>
            <a:pPr algn="ctr">
              <a:lnSpc>
                <a:spcPct val="100000"/>
              </a:lnSpc>
              <a:buClrTx/>
            </a:pPr>
            <a:endParaRPr lang="en-US">
              <a:latin typeface="Arial" charset="0"/>
            </a:endParaRPr>
          </a:p>
          <a:p>
            <a:pPr algn="ctr">
              <a:lnSpc>
                <a:spcPct val="100000"/>
              </a:lnSpc>
              <a:buClrTx/>
            </a:pPr>
            <a:r>
              <a:rPr lang="en-US">
                <a:latin typeface="Arial" charset="0"/>
              </a:rPr>
              <a:t>OBB trees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84866" y="4354287"/>
            <a:ext cx="3300021" cy="2205718"/>
            <a:chOff x="1598613" y="2286000"/>
            <a:chExt cx="6122987" cy="4092575"/>
          </a:xfrm>
        </p:grpSpPr>
        <p:pic>
          <p:nvPicPr>
            <p:cNvPr id="29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613" y="2286000"/>
              <a:ext cx="6122987" cy="409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3"/>
            <p:cNvSpPr>
              <a:spLocks/>
            </p:cNvSpPr>
            <p:nvPr/>
          </p:nvSpPr>
          <p:spPr bwMode="auto">
            <a:xfrm>
              <a:off x="4414838" y="5483225"/>
              <a:ext cx="1216025" cy="612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Rectangle 4"/>
            <p:cNvSpPr>
              <a:spLocks/>
            </p:cNvSpPr>
            <p:nvPr/>
          </p:nvSpPr>
          <p:spPr bwMode="auto">
            <a:xfrm rot="16860000">
              <a:off x="3740944" y="4569619"/>
              <a:ext cx="1214437" cy="612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Rectangle 5"/>
            <p:cNvSpPr>
              <a:spLocks/>
            </p:cNvSpPr>
            <p:nvPr/>
          </p:nvSpPr>
          <p:spPr bwMode="auto">
            <a:xfrm rot="1439999">
              <a:off x="4724400" y="4113213"/>
              <a:ext cx="1214438" cy="612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Rectangle 6"/>
            <p:cNvSpPr>
              <a:spLocks/>
            </p:cNvSpPr>
            <p:nvPr/>
          </p:nvSpPr>
          <p:spPr bwMode="auto">
            <a:xfrm rot="20580001">
              <a:off x="5640388" y="4878388"/>
              <a:ext cx="534987" cy="612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Rectangle 7"/>
            <p:cNvSpPr>
              <a:spLocks/>
            </p:cNvSpPr>
            <p:nvPr/>
          </p:nvSpPr>
          <p:spPr bwMode="auto">
            <a:xfrm rot="2940000">
              <a:off x="4543425" y="4170363"/>
              <a:ext cx="1830387" cy="10048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Rectangle 8"/>
            <p:cNvSpPr>
              <a:spLocks/>
            </p:cNvSpPr>
            <p:nvPr/>
          </p:nvSpPr>
          <p:spPr bwMode="auto">
            <a:xfrm rot="2579999">
              <a:off x="3656013" y="4746625"/>
              <a:ext cx="2165350" cy="1143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Rectangle 9"/>
            <p:cNvSpPr>
              <a:spLocks/>
            </p:cNvSpPr>
            <p:nvPr/>
          </p:nvSpPr>
          <p:spPr bwMode="auto">
            <a:xfrm>
              <a:off x="3963988" y="3963988"/>
              <a:ext cx="2206625" cy="228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" name="Slide Number Placeholder 3"/>
          <p:cNvSpPr txBox="1">
            <a:spLocks/>
          </p:cNvSpPr>
          <p:nvPr/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sz="3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sz="3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sz="3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sz="3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defRPr/>
            </a:pPr>
            <a:fld id="{11E6CD47-890E-1E40-BF81-4F87E5FB09C8}" type="slidenum">
              <a:rPr lang="en-US" smtClean="0"/>
              <a:pPr algn="l">
                <a:defRPr/>
              </a:pPr>
              <a:t>61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8404" y="2366974"/>
            <a:ext cx="3558886" cy="2378742"/>
            <a:chOff x="1598613" y="2286000"/>
            <a:chExt cx="6122987" cy="4092575"/>
          </a:xfrm>
        </p:grpSpPr>
        <p:pic>
          <p:nvPicPr>
            <p:cNvPr id="32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613" y="2286000"/>
              <a:ext cx="6122987" cy="409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Oval 2"/>
            <p:cNvSpPr>
              <a:spLocks noChangeArrowheads="1"/>
            </p:cNvSpPr>
            <p:nvPr/>
          </p:nvSpPr>
          <p:spPr bwMode="auto">
            <a:xfrm>
              <a:off x="3822700" y="3911600"/>
              <a:ext cx="2362200" cy="2362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indent="3175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4635500" y="3873500"/>
              <a:ext cx="787400" cy="787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indent="3175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5257800" y="4203700"/>
              <a:ext cx="787400" cy="787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indent="3175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5435600" y="4800600"/>
              <a:ext cx="787400" cy="787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indent="3175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4965700" y="5422900"/>
              <a:ext cx="787400" cy="787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indent="3175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4292600" y="5397500"/>
              <a:ext cx="787400" cy="787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indent="3175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" name="Oval 12"/>
            <p:cNvSpPr>
              <a:spLocks noChangeArrowheads="1"/>
            </p:cNvSpPr>
            <p:nvPr/>
          </p:nvSpPr>
          <p:spPr bwMode="auto">
            <a:xfrm>
              <a:off x="3835400" y="4813300"/>
              <a:ext cx="787400" cy="787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indent="3175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0" name="Oval 13"/>
            <p:cNvSpPr>
              <a:spLocks noChangeArrowheads="1"/>
            </p:cNvSpPr>
            <p:nvPr/>
          </p:nvSpPr>
          <p:spPr bwMode="auto">
            <a:xfrm>
              <a:off x="4013200" y="4203700"/>
              <a:ext cx="787400" cy="787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indent="3175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26759" y="1435396"/>
            <a:ext cx="2102529" cy="1405320"/>
            <a:chOff x="1598613" y="2286000"/>
            <a:chExt cx="6122987" cy="4092575"/>
          </a:xfrm>
        </p:grpSpPr>
        <p:pic>
          <p:nvPicPr>
            <p:cNvPr id="42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613" y="2286000"/>
              <a:ext cx="6122987" cy="409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2555875" y="2492375"/>
              <a:ext cx="3603625" cy="3600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indent="3175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 flipH="1">
              <a:off x="4914900" y="2505075"/>
              <a:ext cx="1028700" cy="15589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 flipV="1">
              <a:off x="4140200" y="4330700"/>
              <a:ext cx="635000" cy="17621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2895600" y="2492375"/>
              <a:ext cx="2578100" cy="36004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5283200" y="4330700"/>
              <a:ext cx="857250" cy="889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4914900" y="5664200"/>
              <a:ext cx="647700" cy="4286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flipH="1">
              <a:off x="4679950" y="5310188"/>
              <a:ext cx="1460500" cy="46831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3606800" y="5105400"/>
              <a:ext cx="984250" cy="4429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4591050" y="3708400"/>
              <a:ext cx="1549400" cy="16017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5336042" y="3211285"/>
            <a:ext cx="2404272" cy="1607004"/>
            <a:chOff x="1598613" y="2286000"/>
            <a:chExt cx="6122987" cy="4092575"/>
          </a:xfrm>
        </p:grpSpPr>
        <p:pic>
          <p:nvPicPr>
            <p:cNvPr id="53" name="Picture 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613" y="2286000"/>
              <a:ext cx="6122987" cy="409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ectangle 5"/>
            <p:cNvSpPr>
              <a:spLocks noChangeArrowheads="1"/>
            </p:cNvSpPr>
            <p:nvPr/>
          </p:nvSpPr>
          <p:spPr bwMode="auto">
            <a:xfrm>
              <a:off x="2555875" y="2492375"/>
              <a:ext cx="3600450" cy="3600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indent="3175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 flipH="1">
              <a:off x="3917950" y="3859213"/>
              <a:ext cx="22225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>
              <a:off x="3917950" y="5310188"/>
              <a:ext cx="5524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 flipH="1">
              <a:off x="3930650" y="4419600"/>
              <a:ext cx="10795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 flipH="1">
              <a:off x="5010150" y="4878388"/>
              <a:ext cx="11303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 flipH="1">
              <a:off x="5588000" y="5211763"/>
              <a:ext cx="5524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4460875" y="4992688"/>
              <a:ext cx="9525" cy="11001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 flipV="1">
              <a:off x="3917950" y="4970463"/>
              <a:ext cx="2238375" cy="222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 flipH="1">
              <a:off x="3930650" y="5541963"/>
              <a:ext cx="1657350" cy="63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3917950" y="2492375"/>
              <a:ext cx="0" cy="3606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378450" y="3868738"/>
              <a:ext cx="0" cy="11239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/>
            <p:nvPr/>
          </p:nvCxnSpPr>
          <p:spPr bwMode="auto">
            <a:xfrm flipH="1">
              <a:off x="5588000" y="4970463"/>
              <a:ext cx="6350" cy="112236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4591050" y="5541963"/>
              <a:ext cx="0" cy="55086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5010150" y="3859213"/>
              <a:ext cx="0" cy="11112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5010150" y="5548313"/>
              <a:ext cx="0" cy="54451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4679950" y="3859213"/>
              <a:ext cx="0" cy="56038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349750" y="4421188"/>
              <a:ext cx="0" cy="5492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1598614" y="5080002"/>
            <a:ext cx="2349984" cy="1570718"/>
            <a:chOff x="1598613" y="2286000"/>
            <a:chExt cx="6122987" cy="4092575"/>
          </a:xfrm>
        </p:grpSpPr>
        <p:pic>
          <p:nvPicPr>
            <p:cNvPr id="72" name="Picture 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613" y="2286000"/>
              <a:ext cx="6122987" cy="409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Rectangle 1"/>
            <p:cNvSpPr>
              <a:spLocks noChangeArrowheads="1"/>
            </p:cNvSpPr>
            <p:nvPr/>
          </p:nvSpPr>
          <p:spPr bwMode="auto">
            <a:xfrm>
              <a:off x="2555875" y="2492375"/>
              <a:ext cx="3600450" cy="3600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indent="3175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flipH="1">
              <a:off x="4356100" y="2924175"/>
              <a:ext cx="18002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 flipH="1">
              <a:off x="4356100" y="3403600"/>
              <a:ext cx="18002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 flipH="1">
              <a:off x="2555875" y="4322763"/>
              <a:ext cx="36004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 flipH="1">
              <a:off x="2555875" y="5211763"/>
              <a:ext cx="36004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 flipH="1">
              <a:off x="4356100" y="3862388"/>
              <a:ext cx="8763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 flipH="1">
              <a:off x="3917950" y="5437188"/>
              <a:ext cx="8763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 flipH="1">
              <a:off x="3917950" y="4535488"/>
              <a:ext cx="8763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>
              <a:off x="3429000" y="4764088"/>
              <a:ext cx="27273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/>
            <p:nvPr/>
          </p:nvCxnSpPr>
          <p:spPr bwMode="auto">
            <a:xfrm flipH="1">
              <a:off x="5280025" y="4535488"/>
              <a:ext cx="8763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 flipH="1">
              <a:off x="4356100" y="5881688"/>
              <a:ext cx="13589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5264150" y="5440363"/>
              <a:ext cx="8763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 flipH="1">
              <a:off x="4794250" y="4078288"/>
              <a:ext cx="4381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/>
            <p:nvPr/>
          </p:nvCxnSpPr>
          <p:spPr bwMode="auto">
            <a:xfrm flipH="1">
              <a:off x="5718175" y="4992688"/>
              <a:ext cx="4381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 flipH="1">
              <a:off x="3917950" y="4970463"/>
              <a:ext cx="4381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/>
            <p:cNvCxnSpPr/>
            <p:nvPr/>
          </p:nvCxnSpPr>
          <p:spPr bwMode="auto">
            <a:xfrm flipH="1">
              <a:off x="3429000" y="5656263"/>
              <a:ext cx="27273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4356100" y="2519363"/>
              <a:ext cx="0" cy="3606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5251450" y="2492375"/>
              <a:ext cx="0" cy="3606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3429000" y="4322763"/>
              <a:ext cx="0" cy="180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3905250" y="4310063"/>
              <a:ext cx="0" cy="180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4800600" y="3403600"/>
              <a:ext cx="0" cy="26892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4121150" y="4322763"/>
              <a:ext cx="0" cy="1333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5937250" y="4325938"/>
              <a:ext cx="0" cy="13335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5480050" y="5211763"/>
              <a:ext cx="0" cy="88106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4591050" y="5211763"/>
              <a:ext cx="0" cy="88106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4591050" y="4325938"/>
              <a:ext cx="0" cy="4381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5010150" y="3859213"/>
              <a:ext cx="0" cy="4381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5016500" y="5662613"/>
              <a:ext cx="0" cy="4381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5480050" y="4325938"/>
              <a:ext cx="0" cy="4381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5715000" y="4325938"/>
              <a:ext cx="3175" cy="176688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1489757" y="1415142"/>
            <a:ext cx="2404272" cy="1607004"/>
            <a:chOff x="1598613" y="2286000"/>
            <a:chExt cx="6122987" cy="4092575"/>
          </a:xfrm>
        </p:grpSpPr>
        <p:pic>
          <p:nvPicPr>
            <p:cNvPr id="104" name="Picture 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613" y="2286000"/>
              <a:ext cx="6122987" cy="409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5" name="Straight Connector 104"/>
            <p:cNvCxnSpPr/>
            <p:nvPr/>
          </p:nvCxnSpPr>
          <p:spPr bwMode="auto">
            <a:xfrm>
              <a:off x="5724525" y="2492375"/>
              <a:ext cx="0" cy="3606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6156325" y="2492375"/>
              <a:ext cx="0" cy="3606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5232400" y="2492375"/>
              <a:ext cx="0" cy="3606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4787900" y="2492375"/>
              <a:ext cx="0" cy="3606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4356100" y="2492375"/>
              <a:ext cx="0" cy="3606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3898900" y="2492375"/>
              <a:ext cx="0" cy="3606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3006725" y="2492375"/>
              <a:ext cx="0" cy="3606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2543175" y="2492375"/>
              <a:ext cx="0" cy="3606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3432175" y="2492375"/>
              <a:ext cx="0" cy="3606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Connector 113"/>
            <p:cNvCxnSpPr/>
            <p:nvPr/>
          </p:nvCxnSpPr>
          <p:spPr bwMode="auto">
            <a:xfrm flipH="1">
              <a:off x="2555875" y="2492375"/>
              <a:ext cx="36004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/>
            <p:cNvCxnSpPr/>
            <p:nvPr/>
          </p:nvCxnSpPr>
          <p:spPr bwMode="auto">
            <a:xfrm flipH="1">
              <a:off x="2555875" y="2924175"/>
              <a:ext cx="36004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Connector 115"/>
            <p:cNvCxnSpPr/>
            <p:nvPr/>
          </p:nvCxnSpPr>
          <p:spPr bwMode="auto">
            <a:xfrm flipH="1">
              <a:off x="2555875" y="3382963"/>
              <a:ext cx="36004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Straight Connector 116"/>
            <p:cNvCxnSpPr/>
            <p:nvPr/>
          </p:nvCxnSpPr>
          <p:spPr bwMode="auto">
            <a:xfrm flipH="1">
              <a:off x="2555875" y="3860800"/>
              <a:ext cx="36004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Connector 117"/>
            <p:cNvCxnSpPr/>
            <p:nvPr/>
          </p:nvCxnSpPr>
          <p:spPr bwMode="auto">
            <a:xfrm flipH="1">
              <a:off x="2530475" y="4292600"/>
              <a:ext cx="36004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Straight Connector 118"/>
            <p:cNvCxnSpPr/>
            <p:nvPr/>
          </p:nvCxnSpPr>
          <p:spPr bwMode="auto">
            <a:xfrm flipH="1">
              <a:off x="2530475" y="4724400"/>
              <a:ext cx="36004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Connector 119"/>
            <p:cNvCxnSpPr/>
            <p:nvPr/>
          </p:nvCxnSpPr>
          <p:spPr bwMode="auto">
            <a:xfrm flipH="1">
              <a:off x="2530475" y="5216525"/>
              <a:ext cx="36004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Connector 120"/>
            <p:cNvCxnSpPr/>
            <p:nvPr/>
          </p:nvCxnSpPr>
          <p:spPr bwMode="auto">
            <a:xfrm flipH="1">
              <a:off x="2555875" y="5661025"/>
              <a:ext cx="36004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Straight Connector 121"/>
            <p:cNvCxnSpPr/>
            <p:nvPr/>
          </p:nvCxnSpPr>
          <p:spPr bwMode="auto">
            <a:xfrm flipH="1">
              <a:off x="2543175" y="6092825"/>
              <a:ext cx="360045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9253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762000"/>
          </a:xfrm>
        </p:spPr>
        <p:txBody>
          <a:bodyPr/>
          <a:lstStyle/>
          <a:p>
            <a:r>
              <a:rPr lang="en-US" dirty="0" smtClean="0"/>
              <a:t>Hidden Surfaces / Picking / Blending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41E-9158-794A-B001-15B0ED5CCE23}" type="slidenum">
              <a:rPr lang="en-US" smtClean="0">
                <a:solidFill>
                  <a:srgbClr val="000000"/>
                </a:solidFill>
              </a:rPr>
              <a:pPr/>
              <a:t>62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0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8E8E-C435-5A41-ACF9-AA652D430A6B}" type="slidenum">
              <a:rPr lang="en-US"/>
              <a:pPr/>
              <a:t>63</a:t>
            </a:fld>
            <a:endParaRPr lang="en-US"/>
          </a:p>
        </p:txBody>
      </p:sp>
      <p:sp>
        <p:nvSpPr>
          <p:cNvPr id="229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152400"/>
            <a:ext cx="9142412" cy="762000"/>
          </a:xfrm>
        </p:spPr>
        <p:txBody>
          <a:bodyPr/>
          <a:lstStyle/>
          <a:p>
            <a:r>
              <a:rPr lang="en-US"/>
              <a:t>Review: Z-Buffer Algorithm</a:t>
            </a:r>
          </a:p>
        </p:txBody>
      </p:sp>
      <p:sp>
        <p:nvSpPr>
          <p:cNvPr id="229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augment color </a:t>
            </a:r>
            <a:r>
              <a:rPr lang="en-US" dirty="0" err="1"/>
              <a:t>framebuffer</a:t>
            </a:r>
            <a:r>
              <a:rPr lang="en-US" dirty="0"/>
              <a:t> with </a:t>
            </a:r>
            <a:r>
              <a:rPr lang="en-US" dirty="0">
                <a:solidFill>
                  <a:schemeClr val="hlink"/>
                </a:solidFill>
              </a:rPr>
              <a:t>Z-buffer</a:t>
            </a:r>
            <a:r>
              <a:rPr lang="en-US" dirty="0"/>
              <a:t> or </a:t>
            </a:r>
            <a:r>
              <a:rPr lang="en-US" dirty="0">
                <a:solidFill>
                  <a:schemeClr val="hlink"/>
                </a:solidFill>
              </a:rPr>
              <a:t>depth buffer</a:t>
            </a:r>
            <a:r>
              <a:rPr lang="en-US" dirty="0"/>
              <a:t> which stores Z value at each pixel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at frame beginning, initialize all pixel depths to </a:t>
            </a:r>
            <a:r>
              <a:rPr lang="en-US" dirty="0">
                <a:sym typeface="Symbol" charset="0"/>
              </a:rPr>
              <a:t>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0"/>
              </a:rPr>
              <a:t>when rasterizing, interpolate depth (Z) across polygon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0"/>
              </a:rPr>
              <a:t>check Z-buffer before storing pixel color in </a:t>
            </a:r>
            <a:r>
              <a:rPr lang="en-US" dirty="0" err="1">
                <a:sym typeface="Symbol" charset="0"/>
              </a:rPr>
              <a:t>framebuffer</a:t>
            </a:r>
            <a:r>
              <a:rPr lang="en-US" dirty="0">
                <a:sym typeface="Symbol" charset="0"/>
              </a:rPr>
              <a:t> and storing depth in Z-buffer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don</a:t>
            </a:r>
            <a:r>
              <a:rPr lang="en-CA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write pixel if its Z value is more distant than the Z value already stored there</a:t>
            </a:r>
          </a:p>
        </p:txBody>
      </p:sp>
    </p:spTree>
    <p:extLst>
      <p:ext uri="{BB962C8B-B14F-4D97-AF65-F5344CB8AC3E}">
        <p14:creationId xmlns:p14="http://schemas.microsoft.com/office/powerpoint/2010/main" val="215226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2AE66-8D8C-B94E-B580-A0C7E308A84C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76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Review: Depth </a:t>
            </a:r>
            <a:r>
              <a:rPr lang="en-US" dirty="0" smtClean="0"/>
              <a:t>Test Precision</a:t>
            </a:r>
          </a:p>
        </p:txBody>
      </p:sp>
      <p:sp>
        <p:nvSpPr>
          <p:cNvPr id="176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6025"/>
            <a:ext cx="8585200" cy="5362575"/>
          </a:xfrm>
        </p:spPr>
        <p:txBody>
          <a:bodyPr>
            <a:normAutofit lnSpcReduction="10000"/>
          </a:bodyPr>
          <a:lstStyle/>
          <a:p>
            <a:pPr marL="457200" lvl="1" indent="-342900" eaLnBrk="1" hangingPunct="1">
              <a:lnSpc>
                <a:spcPct val="90000"/>
              </a:lnSpc>
              <a:defRPr/>
            </a:pPr>
            <a:r>
              <a:rPr lang="en-US" dirty="0" smtClean="0"/>
              <a:t>reminder: perspective transformation maps eye-space (</a:t>
            </a:r>
            <a:r>
              <a:rPr lang="en-US" dirty="0" smtClean="0">
                <a:solidFill>
                  <a:srgbClr val="FF0000"/>
                </a:solidFill>
              </a:rPr>
              <a:t>VCS</a:t>
            </a:r>
            <a:r>
              <a:rPr lang="en-US" dirty="0" smtClean="0"/>
              <a:t>) </a:t>
            </a:r>
            <a:r>
              <a:rPr lang="en-US" i="1" dirty="0" smtClean="0"/>
              <a:t>z</a:t>
            </a:r>
            <a:r>
              <a:rPr lang="en-US" dirty="0" smtClean="0"/>
              <a:t> to NDC </a:t>
            </a:r>
            <a:r>
              <a:rPr lang="en-US" i="1" dirty="0" smtClean="0"/>
              <a:t>z</a:t>
            </a:r>
            <a:endParaRPr lang="en-US" dirty="0" smtClean="0"/>
          </a:p>
          <a:p>
            <a:pPr marL="457200" lvl="1" indent="-342900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457200" lvl="1" indent="-342900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457200" lvl="1" indent="-342900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457200" lvl="1" indent="-342900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514350" lvl="2" indent="0">
              <a:lnSpc>
                <a:spcPct val="90000"/>
              </a:lnSpc>
              <a:buNone/>
              <a:defRPr/>
            </a:pPr>
            <a:endParaRPr lang="en-US" dirty="0"/>
          </a:p>
          <a:p>
            <a:pPr marL="514350" lvl="2" indent="0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marL="514350" lvl="2" indent="0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marL="514350" lvl="2" indent="0">
              <a:lnSpc>
                <a:spcPct val="90000"/>
              </a:lnSpc>
              <a:buNone/>
              <a:defRPr/>
            </a:pPr>
            <a:endParaRPr lang="en-US" dirty="0"/>
          </a:p>
          <a:p>
            <a:pPr marL="514350" lvl="2" indent="0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marL="457200" lvl="1" indent="-342900">
              <a:lnSpc>
                <a:spcPct val="90000"/>
              </a:lnSpc>
              <a:defRPr/>
            </a:pPr>
            <a:r>
              <a:rPr lang="en-US" dirty="0" smtClean="0"/>
              <a:t>thus: depth </a:t>
            </a:r>
            <a:r>
              <a:rPr lang="en-US" dirty="0"/>
              <a:t>buffer essentially stores 1/</a:t>
            </a:r>
            <a:r>
              <a:rPr lang="en-US" dirty="0" smtClean="0"/>
              <a:t>z </a:t>
            </a:r>
            <a:r>
              <a:rPr lang="en-US" dirty="0" smtClean="0">
                <a:solidFill>
                  <a:srgbClr val="FF0000"/>
                </a:solidFill>
              </a:rPr>
              <a:t>(for </a:t>
            </a:r>
            <a:r>
              <a:rPr lang="en-US" dirty="0" err="1" smtClean="0">
                <a:solidFill>
                  <a:srgbClr val="FF0000"/>
                </a:solidFill>
              </a:rPr>
              <a:t>VCSz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/>
            </a:r>
            <a:endParaRPr lang="en-US" dirty="0"/>
          </a:p>
          <a:p>
            <a:pPr marL="1314450" lvl="3" indent="-342900">
              <a:lnSpc>
                <a:spcPct val="90000"/>
              </a:lnSpc>
              <a:defRPr/>
            </a:pPr>
            <a:r>
              <a:rPr lang="en-US" dirty="0"/>
              <a:t>high precision for near, low precision for </a:t>
            </a:r>
            <a:r>
              <a:rPr lang="en-US" dirty="0" smtClean="0"/>
              <a:t>distant</a:t>
            </a:r>
            <a:endParaRPr lang="en-US" dirty="0"/>
          </a:p>
        </p:txBody>
      </p:sp>
      <p:graphicFrame>
        <p:nvGraphicFramePr>
          <p:cNvPr id="7168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501081"/>
              </p:ext>
            </p:extLst>
          </p:nvPr>
        </p:nvGraphicFramePr>
        <p:xfrm>
          <a:off x="901700" y="1550988"/>
          <a:ext cx="7232650" cy="341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Equation" r:id="rId4" imgW="3467100" imgH="1638300" progId="Equation.3">
                  <p:embed/>
                </p:oleObj>
              </mc:Choice>
              <mc:Fallback>
                <p:oleObj name="Equation" r:id="rId4" imgW="3467100" imgH="163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550988"/>
                        <a:ext cx="7232650" cy="341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796867"/>
              </p:ext>
            </p:extLst>
          </p:nvPr>
        </p:nvGraphicFramePr>
        <p:xfrm>
          <a:off x="570706" y="4446588"/>
          <a:ext cx="2490788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name="Equation" r:id="rId6" imgW="1155700" imgH="482600" progId="Equation.3">
                  <p:embed/>
                </p:oleObj>
              </mc:Choice>
              <mc:Fallback>
                <p:oleObj name="Equation" r:id="rId6" imgW="1155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" y="4446588"/>
                        <a:ext cx="2490788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6335712" y="3560763"/>
            <a:ext cx="1563688" cy="1074737"/>
          </a:xfrm>
          <a:prstGeom prst="rect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indent="3175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902948"/>
              </p:ext>
            </p:extLst>
          </p:nvPr>
        </p:nvGraphicFramePr>
        <p:xfrm>
          <a:off x="2313971" y="3560763"/>
          <a:ext cx="3907441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name="Equation" r:id="rId8" imgW="2108200" imgH="1104900" progId="Equation.3">
                  <p:embed/>
                </p:oleObj>
              </mc:Choice>
              <mc:Fallback>
                <p:oleObj name="Equation" r:id="rId8" imgW="2108200" imgH="1104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13971" y="3560763"/>
                        <a:ext cx="3907441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115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9D425-41A3-6B43-9CC7-0FBA6F607387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1770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Review: Integer </a:t>
            </a:r>
            <a:r>
              <a:rPr lang="en-US" dirty="0"/>
              <a:t>Depth Buffer</a:t>
            </a:r>
          </a:p>
        </p:txBody>
      </p:sp>
      <p:sp>
        <p:nvSpPr>
          <p:cNvPr id="17705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reminder from viewing discussion</a:t>
            </a:r>
            <a:r>
              <a:rPr lang="en-US" sz="2800" dirty="0" smtClean="0">
                <a:solidFill>
                  <a:srgbClr val="FF0000"/>
                </a:solidFill>
              </a:rPr>
              <a:t>: depth ranges</a:t>
            </a:r>
            <a:endParaRPr lang="en-US" sz="28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VCS range [</a:t>
            </a:r>
            <a:r>
              <a:rPr lang="en-US" sz="2600" dirty="0" err="1" smtClean="0">
                <a:solidFill>
                  <a:srgbClr val="FF0000"/>
                </a:solidFill>
              </a:rPr>
              <a:t>zNear</a:t>
            </a:r>
            <a:r>
              <a:rPr lang="en-US" sz="2600" dirty="0" smtClean="0">
                <a:solidFill>
                  <a:srgbClr val="FF0000"/>
                </a:solidFill>
              </a:rPr>
              <a:t>, </a:t>
            </a:r>
            <a:r>
              <a:rPr lang="en-US" sz="2600" dirty="0" err="1" smtClean="0">
                <a:solidFill>
                  <a:srgbClr val="FF0000"/>
                </a:solidFill>
              </a:rPr>
              <a:t>zFar</a:t>
            </a:r>
            <a:r>
              <a:rPr lang="en-US" sz="2600" dirty="0" smtClean="0">
                <a:solidFill>
                  <a:srgbClr val="FF0000"/>
                </a:solidFill>
              </a:rPr>
              <a:t>], NDCS </a:t>
            </a:r>
            <a:r>
              <a:rPr lang="en-US" sz="2600" dirty="0" smtClean="0"/>
              <a:t>range [-1,1], </a:t>
            </a:r>
            <a:r>
              <a:rPr lang="en-US" sz="2600" dirty="0" smtClean="0">
                <a:solidFill>
                  <a:srgbClr val="FF0000"/>
                </a:solidFill>
              </a:rPr>
              <a:t>DCS</a:t>
            </a:r>
            <a:r>
              <a:rPr lang="en-US" sz="2600" dirty="0" smtClean="0"/>
              <a:t> </a:t>
            </a:r>
            <a:r>
              <a:rPr lang="en-US" sz="2600" dirty="0"/>
              <a:t>z range [0,1]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convert fractional real number to integer format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multiply </a:t>
            </a:r>
            <a:r>
              <a:rPr lang="en-US" sz="2400" dirty="0"/>
              <a:t>by 2^</a:t>
            </a:r>
            <a:r>
              <a:rPr lang="en-US" sz="2400" dirty="0" smtClean="0"/>
              <a:t>n </a:t>
            </a:r>
            <a:r>
              <a:rPr lang="en-US" sz="2400" dirty="0"/>
              <a:t>then round to nearest </a:t>
            </a:r>
            <a:r>
              <a:rPr lang="en-US" sz="2400" dirty="0" err="1"/>
              <a:t>int</a:t>
            </a:r>
            <a:endParaRPr lang="en-US" sz="2400" dirty="0"/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where n = number of bits in depth buffer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24 bit depth buffer = 2^24 = 16,777,216 possible values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small numbers near, large numbers far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consider </a:t>
            </a:r>
            <a:r>
              <a:rPr lang="en-US" sz="2800" dirty="0" smtClean="0"/>
              <a:t>VCS depth: </a:t>
            </a:r>
            <a:r>
              <a:rPr lang="en-US" sz="2800" dirty="0" err="1" smtClean="0">
                <a:solidFill>
                  <a:srgbClr val="FF0000"/>
                </a:solidFill>
              </a:rPr>
              <a:t>z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DCS</a:t>
            </a:r>
            <a:r>
              <a:rPr lang="en-US" sz="2800" dirty="0" smtClean="0">
                <a:solidFill>
                  <a:srgbClr val="FF0000"/>
                </a:solidFill>
              </a:rPr>
              <a:t> =</a:t>
            </a:r>
            <a:r>
              <a:rPr lang="en-US" sz="2800" dirty="0" smtClean="0"/>
              <a:t> (</a:t>
            </a:r>
            <a:r>
              <a:rPr lang="en-US" sz="2800" dirty="0"/>
              <a:t>1&lt;&lt;N</a:t>
            </a:r>
            <a:r>
              <a:rPr lang="en-US" sz="2800" dirty="0" smtClean="0"/>
              <a:t>)*( </a:t>
            </a:r>
            <a:r>
              <a:rPr lang="en-US" sz="2800" dirty="0"/>
              <a:t>a + b / </a:t>
            </a:r>
            <a:r>
              <a:rPr lang="en-US" sz="2800" dirty="0" err="1" smtClean="0"/>
              <a:t>z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VCS</a:t>
            </a:r>
            <a:r>
              <a:rPr lang="en-US" sz="2800" dirty="0" smtClean="0"/>
              <a:t> </a:t>
            </a:r>
            <a:r>
              <a:rPr lang="en-US" sz="2800" dirty="0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N = number of bits of Z </a:t>
            </a:r>
            <a:r>
              <a:rPr lang="en-US" sz="2600" dirty="0" smtClean="0"/>
              <a:t>precision</a:t>
            </a:r>
            <a:r>
              <a:rPr lang="en-US" sz="2600" dirty="0" smtClean="0">
                <a:solidFill>
                  <a:srgbClr val="FF0000"/>
                </a:solidFill>
              </a:rPr>
              <a:t>, 1&lt;&lt;N </a:t>
            </a:r>
            <a:r>
              <a:rPr lang="en-US" sz="2600" dirty="0" err="1" smtClean="0">
                <a:solidFill>
                  <a:srgbClr val="FF0000"/>
                </a:solidFill>
              </a:rPr>
              <a:t>bitshift</a:t>
            </a:r>
            <a:r>
              <a:rPr lang="en-US" sz="2600" dirty="0" smtClean="0">
                <a:solidFill>
                  <a:srgbClr val="FF0000"/>
                </a:solidFill>
              </a:rPr>
              <a:t> = 2</a:t>
            </a:r>
            <a:r>
              <a:rPr lang="en-US" sz="3600" baseline="30000" dirty="0" smtClean="0">
                <a:solidFill>
                  <a:srgbClr val="FF0000"/>
                </a:solidFill>
              </a:rPr>
              <a:t>n</a:t>
            </a:r>
            <a:endParaRPr lang="en-US" sz="3600" baseline="300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a = </a:t>
            </a:r>
            <a:r>
              <a:rPr lang="en-US" sz="2600" dirty="0" err="1"/>
              <a:t>zFar</a:t>
            </a:r>
            <a:r>
              <a:rPr lang="en-US" sz="2600" dirty="0"/>
              <a:t> / ( </a:t>
            </a:r>
            <a:r>
              <a:rPr lang="en-US" sz="2600" dirty="0" err="1"/>
              <a:t>zFar</a:t>
            </a:r>
            <a:r>
              <a:rPr lang="en-US" sz="2600" dirty="0"/>
              <a:t> - </a:t>
            </a:r>
            <a:r>
              <a:rPr lang="en-US" sz="2600" dirty="0" err="1"/>
              <a:t>zNear</a:t>
            </a:r>
            <a:r>
              <a:rPr lang="en-US" sz="2600" dirty="0"/>
              <a:t> 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b = </a:t>
            </a:r>
            <a:r>
              <a:rPr lang="en-US" sz="2600" dirty="0" err="1"/>
              <a:t>zFar</a:t>
            </a:r>
            <a:r>
              <a:rPr lang="en-US" sz="2600" dirty="0"/>
              <a:t> * </a:t>
            </a:r>
            <a:r>
              <a:rPr lang="en-US" sz="2600" dirty="0" err="1"/>
              <a:t>zNear</a:t>
            </a:r>
            <a:r>
              <a:rPr lang="en-US" sz="2600" dirty="0"/>
              <a:t> / ( </a:t>
            </a:r>
            <a:r>
              <a:rPr lang="en-US" sz="2600" dirty="0" err="1"/>
              <a:t>zNear</a:t>
            </a:r>
            <a:r>
              <a:rPr lang="en-US" sz="2600" dirty="0"/>
              <a:t> - </a:t>
            </a:r>
            <a:r>
              <a:rPr lang="en-US" sz="2600" dirty="0" err="1"/>
              <a:t>zFar</a:t>
            </a:r>
            <a:r>
              <a:rPr lang="en-US" sz="2600" dirty="0"/>
              <a:t> 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 err="1" smtClean="0"/>
              <a:t>z</a:t>
            </a:r>
            <a:r>
              <a:rPr lang="en-US" sz="2400" baseline="-25000" dirty="0" err="1">
                <a:solidFill>
                  <a:srgbClr val="FF0000"/>
                </a:solidFill>
              </a:rPr>
              <a:t>VCS</a:t>
            </a:r>
            <a:r>
              <a:rPr lang="en-US" sz="2600" dirty="0" smtClean="0"/>
              <a:t> </a:t>
            </a:r>
            <a:r>
              <a:rPr lang="en-US" sz="2600" dirty="0"/>
              <a:t>= distance from the eye to the object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12616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Full derivation at https</a:t>
            </a:r>
            <a:r>
              <a:rPr lang="en-US" dirty="0">
                <a:solidFill>
                  <a:srgbClr val="FF0000"/>
                </a:solidFill>
              </a:rPr>
              <a:t>://</a:t>
            </a:r>
            <a:r>
              <a:rPr lang="en-US" dirty="0" err="1">
                <a:solidFill>
                  <a:srgbClr val="FF0000"/>
                </a:solidFill>
              </a:rPr>
              <a:t>www.opengl.org</a:t>
            </a:r>
            <a:r>
              <a:rPr lang="en-US" dirty="0">
                <a:solidFill>
                  <a:srgbClr val="FF0000"/>
                </a:solidFill>
              </a:rPr>
              <a:t>/archives/resources/</a:t>
            </a:r>
            <a:r>
              <a:rPr lang="en-US" dirty="0" err="1">
                <a:solidFill>
                  <a:srgbClr val="FF0000"/>
                </a:solidFill>
              </a:rPr>
              <a:t>faq</a:t>
            </a:r>
            <a:r>
              <a:rPr lang="en-US" dirty="0">
                <a:solidFill>
                  <a:srgbClr val="FF0000"/>
                </a:solidFill>
              </a:rPr>
              <a:t>/technical/</a:t>
            </a:r>
            <a:r>
              <a:rPr lang="en-US" dirty="0" err="1">
                <a:solidFill>
                  <a:srgbClr val="FF0000"/>
                </a:solidFill>
              </a:rPr>
              <a:t>depthbuffer.htm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5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D4C4B-CBB0-B443-95EB-CC78347A1366}" type="slidenum">
              <a:rPr lang="en-US"/>
              <a:pPr/>
              <a:t>66</a:t>
            </a:fld>
            <a:endParaRPr lang="en-US"/>
          </a:p>
        </p:txBody>
      </p:sp>
      <p:sp>
        <p:nvSpPr>
          <p:cNvPr id="233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Picking Methods</a:t>
            </a:r>
          </a:p>
        </p:txBody>
      </p:sp>
      <p:sp>
        <p:nvSpPr>
          <p:cNvPr id="233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raycaster</a:t>
            </a:r>
            <a:r>
              <a:rPr lang="en-US" dirty="0" smtClean="0"/>
              <a:t> intersection support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 err="1" smtClean="0"/>
              <a:t>offscreen</a:t>
            </a:r>
            <a:r>
              <a:rPr lang="en-US" dirty="0" smtClean="0"/>
              <a:t> buffer color coding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bounding extents</a:t>
            </a:r>
            <a:endParaRPr lang="en-US" dirty="0"/>
          </a:p>
        </p:txBody>
      </p:sp>
      <p:grpSp>
        <p:nvGrpSpPr>
          <p:cNvPr id="2330628" name="Group 4"/>
          <p:cNvGrpSpPr>
            <a:grpSpLocks/>
          </p:cNvGrpSpPr>
          <p:nvPr/>
        </p:nvGrpSpPr>
        <p:grpSpPr bwMode="auto">
          <a:xfrm>
            <a:off x="6019800" y="962025"/>
            <a:ext cx="2819400" cy="1795463"/>
            <a:chOff x="1358" y="2543"/>
            <a:chExt cx="2599" cy="1656"/>
          </a:xfrm>
        </p:grpSpPr>
        <p:sp>
          <p:nvSpPr>
            <p:cNvPr id="2330629" name="Line 5"/>
            <p:cNvSpPr>
              <a:spLocks noChangeShapeType="1"/>
            </p:cNvSpPr>
            <p:nvPr/>
          </p:nvSpPr>
          <p:spPr bwMode="auto">
            <a:xfrm flipV="1">
              <a:off x="1765" y="2551"/>
              <a:ext cx="1774" cy="105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0630" name="Line 6"/>
            <p:cNvSpPr>
              <a:spLocks noChangeShapeType="1"/>
            </p:cNvSpPr>
            <p:nvPr/>
          </p:nvSpPr>
          <p:spPr bwMode="auto">
            <a:xfrm flipV="1">
              <a:off x="1760" y="3006"/>
              <a:ext cx="2197" cy="6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0631" name="Line 7"/>
            <p:cNvSpPr>
              <a:spLocks noChangeShapeType="1"/>
            </p:cNvSpPr>
            <p:nvPr/>
          </p:nvSpPr>
          <p:spPr bwMode="auto">
            <a:xfrm>
              <a:off x="1751" y="3623"/>
              <a:ext cx="2191" cy="13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0632" name="Line 8"/>
            <p:cNvSpPr>
              <a:spLocks noChangeShapeType="1"/>
            </p:cNvSpPr>
            <p:nvPr/>
          </p:nvSpPr>
          <p:spPr bwMode="auto">
            <a:xfrm flipV="1">
              <a:off x="3945" y="2991"/>
              <a:ext cx="9" cy="76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0633" name="Line 9"/>
            <p:cNvSpPr>
              <a:spLocks noChangeShapeType="1"/>
            </p:cNvSpPr>
            <p:nvPr/>
          </p:nvSpPr>
          <p:spPr bwMode="auto">
            <a:xfrm flipH="1" flipV="1">
              <a:off x="3535" y="2553"/>
              <a:ext cx="410" cy="44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0634" name="Line 10"/>
            <p:cNvSpPr>
              <a:spLocks noChangeShapeType="1"/>
            </p:cNvSpPr>
            <p:nvPr/>
          </p:nvSpPr>
          <p:spPr bwMode="auto">
            <a:xfrm flipV="1">
              <a:off x="3525" y="2543"/>
              <a:ext cx="9" cy="77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0635" name="Line 11"/>
            <p:cNvSpPr>
              <a:spLocks noChangeShapeType="1"/>
            </p:cNvSpPr>
            <p:nvPr/>
          </p:nvSpPr>
          <p:spPr bwMode="auto">
            <a:xfrm flipH="1" flipV="1">
              <a:off x="3525" y="3330"/>
              <a:ext cx="411" cy="42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0636" name="Line 12"/>
            <p:cNvSpPr>
              <a:spLocks noChangeShapeType="1"/>
            </p:cNvSpPr>
            <p:nvPr/>
          </p:nvSpPr>
          <p:spPr bwMode="auto">
            <a:xfrm flipH="1" flipV="1">
              <a:off x="3089" y="3234"/>
              <a:ext cx="6" cy="48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0637" name="Line 13"/>
            <p:cNvSpPr>
              <a:spLocks noChangeShapeType="1"/>
            </p:cNvSpPr>
            <p:nvPr/>
          </p:nvSpPr>
          <p:spPr bwMode="auto">
            <a:xfrm flipH="1" flipV="1">
              <a:off x="2833" y="2967"/>
              <a:ext cx="253" cy="28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0638" name="Line 14"/>
            <p:cNvSpPr>
              <a:spLocks noChangeShapeType="1"/>
            </p:cNvSpPr>
            <p:nvPr/>
          </p:nvSpPr>
          <p:spPr bwMode="auto">
            <a:xfrm>
              <a:off x="2831" y="3443"/>
              <a:ext cx="255" cy="28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0639" name="Line 15"/>
            <p:cNvSpPr>
              <a:spLocks noChangeShapeType="1"/>
            </p:cNvSpPr>
            <p:nvPr/>
          </p:nvSpPr>
          <p:spPr bwMode="auto">
            <a:xfrm flipV="1">
              <a:off x="2821" y="2965"/>
              <a:ext cx="24" cy="48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0640" name="Line 16"/>
            <p:cNvSpPr>
              <a:spLocks noChangeShapeType="1"/>
            </p:cNvSpPr>
            <p:nvPr/>
          </p:nvSpPr>
          <p:spPr bwMode="auto">
            <a:xfrm flipV="1">
              <a:off x="1751" y="3330"/>
              <a:ext cx="1801" cy="28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0641" name="Line 17"/>
            <p:cNvSpPr>
              <a:spLocks noChangeShapeType="1"/>
            </p:cNvSpPr>
            <p:nvPr/>
          </p:nvSpPr>
          <p:spPr bwMode="auto">
            <a:xfrm flipV="1">
              <a:off x="1765" y="3380"/>
              <a:ext cx="0" cy="24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0642" name="Line 18"/>
            <p:cNvSpPr>
              <a:spLocks noChangeShapeType="1"/>
            </p:cNvSpPr>
            <p:nvPr/>
          </p:nvSpPr>
          <p:spPr bwMode="auto">
            <a:xfrm flipH="1">
              <a:off x="1550" y="3604"/>
              <a:ext cx="210" cy="8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0643" name="Line 19"/>
            <p:cNvSpPr>
              <a:spLocks noChangeShapeType="1"/>
            </p:cNvSpPr>
            <p:nvPr/>
          </p:nvSpPr>
          <p:spPr bwMode="auto">
            <a:xfrm>
              <a:off x="1751" y="3613"/>
              <a:ext cx="175" cy="219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0644" name="Text Box 20"/>
            <p:cNvSpPr txBox="1">
              <a:spLocks noChangeArrowheads="1"/>
            </p:cNvSpPr>
            <p:nvPr/>
          </p:nvSpPr>
          <p:spPr bwMode="auto">
            <a:xfrm>
              <a:off x="1614" y="3861"/>
              <a:ext cx="613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</a:pPr>
              <a:r>
                <a:rPr lang="en-US" sz="1800" b="1"/>
                <a:t>x</a:t>
              </a:r>
            </a:p>
          </p:txBody>
        </p:sp>
        <p:sp>
          <p:nvSpPr>
            <p:cNvPr id="2330645" name="Text Box 21"/>
            <p:cNvSpPr txBox="1">
              <a:spLocks noChangeArrowheads="1"/>
            </p:cNvSpPr>
            <p:nvPr/>
          </p:nvSpPr>
          <p:spPr bwMode="auto">
            <a:xfrm>
              <a:off x="1358" y="3742"/>
              <a:ext cx="613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</a:pPr>
              <a:r>
                <a:rPr lang="en-US" sz="1800" b="1">
                  <a:solidFill>
                    <a:schemeClr val="hlink"/>
                  </a:solidFill>
                </a:rPr>
                <a:t>VCS</a:t>
              </a:r>
            </a:p>
          </p:txBody>
        </p:sp>
        <p:sp>
          <p:nvSpPr>
            <p:cNvPr id="2330646" name="Text Box 22"/>
            <p:cNvSpPr txBox="1">
              <a:spLocks noChangeArrowheads="1"/>
            </p:cNvSpPr>
            <p:nvPr/>
          </p:nvSpPr>
          <p:spPr bwMode="auto">
            <a:xfrm>
              <a:off x="1395" y="3197"/>
              <a:ext cx="611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</a:pPr>
              <a:r>
                <a:rPr lang="en-US" sz="1800" b="1"/>
                <a:t>y</a:t>
              </a:r>
            </a:p>
          </p:txBody>
        </p:sp>
        <p:sp>
          <p:nvSpPr>
            <p:cNvPr id="2330647" name="Freeform 23"/>
            <p:cNvSpPr>
              <a:spLocks/>
            </p:cNvSpPr>
            <p:nvPr/>
          </p:nvSpPr>
          <p:spPr bwMode="auto">
            <a:xfrm>
              <a:off x="2870" y="3303"/>
              <a:ext cx="215" cy="192"/>
            </a:xfrm>
            <a:custGeom>
              <a:avLst/>
              <a:gdLst>
                <a:gd name="T0" fmla="*/ 137 w 215"/>
                <a:gd name="T1" fmla="*/ 0 h 192"/>
                <a:gd name="T2" fmla="*/ 64 w 215"/>
                <a:gd name="T3" fmla="*/ 55 h 192"/>
                <a:gd name="T4" fmla="*/ 18 w 215"/>
                <a:gd name="T5" fmla="*/ 100 h 192"/>
                <a:gd name="T6" fmla="*/ 0 w 215"/>
                <a:gd name="T7" fmla="*/ 119 h 192"/>
                <a:gd name="T8" fmla="*/ 91 w 215"/>
                <a:gd name="T9" fmla="*/ 173 h 192"/>
                <a:gd name="T10" fmla="*/ 146 w 215"/>
                <a:gd name="T11" fmla="*/ 192 h 192"/>
                <a:gd name="T12" fmla="*/ 164 w 215"/>
                <a:gd name="T13" fmla="*/ 45 h 192"/>
                <a:gd name="T14" fmla="*/ 137 w 215"/>
                <a:gd name="T1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192">
                  <a:moveTo>
                    <a:pt x="137" y="0"/>
                  </a:moveTo>
                  <a:cubicBezTo>
                    <a:pt x="61" y="50"/>
                    <a:pt x="102" y="17"/>
                    <a:pt x="64" y="55"/>
                  </a:cubicBezTo>
                  <a:cubicBezTo>
                    <a:pt x="49" y="70"/>
                    <a:pt x="33" y="85"/>
                    <a:pt x="18" y="100"/>
                  </a:cubicBezTo>
                  <a:cubicBezTo>
                    <a:pt x="12" y="106"/>
                    <a:pt x="0" y="119"/>
                    <a:pt x="0" y="119"/>
                  </a:cubicBezTo>
                  <a:cubicBezTo>
                    <a:pt x="18" y="172"/>
                    <a:pt x="43" y="160"/>
                    <a:pt x="91" y="173"/>
                  </a:cubicBezTo>
                  <a:cubicBezTo>
                    <a:pt x="110" y="178"/>
                    <a:pt x="146" y="192"/>
                    <a:pt x="146" y="192"/>
                  </a:cubicBezTo>
                  <a:cubicBezTo>
                    <a:pt x="215" y="169"/>
                    <a:pt x="180" y="190"/>
                    <a:pt x="164" y="45"/>
                  </a:cubicBezTo>
                  <a:cubicBezTo>
                    <a:pt x="161" y="21"/>
                    <a:pt x="123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30648" name="Freeform 24"/>
            <p:cNvSpPr>
              <a:spLocks/>
            </p:cNvSpPr>
            <p:nvPr/>
          </p:nvSpPr>
          <p:spPr bwMode="auto">
            <a:xfrm>
              <a:off x="3272" y="3056"/>
              <a:ext cx="457" cy="486"/>
            </a:xfrm>
            <a:custGeom>
              <a:avLst/>
              <a:gdLst>
                <a:gd name="T0" fmla="*/ 411 w 457"/>
                <a:gd name="T1" fmla="*/ 0 h 486"/>
                <a:gd name="T2" fmla="*/ 110 w 457"/>
                <a:gd name="T3" fmla="*/ 192 h 486"/>
                <a:gd name="T4" fmla="*/ 36 w 457"/>
                <a:gd name="T5" fmla="*/ 283 h 486"/>
                <a:gd name="T6" fmla="*/ 0 w 457"/>
                <a:gd name="T7" fmla="*/ 338 h 486"/>
                <a:gd name="T8" fmla="*/ 283 w 457"/>
                <a:gd name="T9" fmla="*/ 448 h 486"/>
                <a:gd name="T10" fmla="*/ 375 w 457"/>
                <a:gd name="T11" fmla="*/ 475 h 486"/>
                <a:gd name="T12" fmla="*/ 402 w 457"/>
                <a:gd name="T13" fmla="*/ 484 h 486"/>
                <a:gd name="T14" fmla="*/ 439 w 457"/>
                <a:gd name="T15" fmla="*/ 475 h 486"/>
                <a:gd name="T16" fmla="*/ 457 w 457"/>
                <a:gd name="T17" fmla="*/ 402 h 486"/>
                <a:gd name="T18" fmla="*/ 430 w 457"/>
                <a:gd name="T19" fmla="*/ 228 h 486"/>
                <a:gd name="T20" fmla="*/ 411 w 457"/>
                <a:gd name="T21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7" h="486">
                  <a:moveTo>
                    <a:pt x="411" y="0"/>
                  </a:moveTo>
                  <a:cubicBezTo>
                    <a:pt x="318" y="30"/>
                    <a:pt x="169" y="116"/>
                    <a:pt x="110" y="192"/>
                  </a:cubicBezTo>
                  <a:cubicBezTo>
                    <a:pt x="86" y="223"/>
                    <a:pt x="58" y="251"/>
                    <a:pt x="36" y="283"/>
                  </a:cubicBezTo>
                  <a:cubicBezTo>
                    <a:pt x="23" y="301"/>
                    <a:pt x="0" y="338"/>
                    <a:pt x="0" y="338"/>
                  </a:cubicBezTo>
                  <a:cubicBezTo>
                    <a:pt x="82" y="400"/>
                    <a:pt x="183" y="427"/>
                    <a:pt x="283" y="448"/>
                  </a:cubicBezTo>
                  <a:cubicBezTo>
                    <a:pt x="322" y="456"/>
                    <a:pt x="333" y="461"/>
                    <a:pt x="375" y="475"/>
                  </a:cubicBezTo>
                  <a:cubicBezTo>
                    <a:pt x="384" y="478"/>
                    <a:pt x="402" y="484"/>
                    <a:pt x="402" y="484"/>
                  </a:cubicBezTo>
                  <a:cubicBezTo>
                    <a:pt x="414" y="481"/>
                    <a:pt x="432" y="486"/>
                    <a:pt x="439" y="475"/>
                  </a:cubicBezTo>
                  <a:cubicBezTo>
                    <a:pt x="453" y="454"/>
                    <a:pt x="457" y="402"/>
                    <a:pt x="457" y="402"/>
                  </a:cubicBezTo>
                  <a:cubicBezTo>
                    <a:pt x="446" y="344"/>
                    <a:pt x="439" y="286"/>
                    <a:pt x="430" y="228"/>
                  </a:cubicBezTo>
                  <a:cubicBezTo>
                    <a:pt x="419" y="24"/>
                    <a:pt x="436" y="98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30649" name="Line 25"/>
            <p:cNvSpPr>
              <a:spLocks noChangeShapeType="1"/>
            </p:cNvSpPr>
            <p:nvPr/>
          </p:nvSpPr>
          <p:spPr bwMode="auto">
            <a:xfrm flipV="1">
              <a:off x="3037" y="3249"/>
              <a:ext cx="539" cy="10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30650" name="Line 26"/>
            <p:cNvSpPr>
              <a:spLocks noChangeShapeType="1"/>
            </p:cNvSpPr>
            <p:nvPr/>
          </p:nvSpPr>
          <p:spPr bwMode="auto">
            <a:xfrm flipV="1">
              <a:off x="1778" y="3368"/>
              <a:ext cx="1216" cy="243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30651" name="Line 27"/>
            <p:cNvSpPr>
              <a:spLocks noChangeShapeType="1"/>
            </p:cNvSpPr>
            <p:nvPr/>
          </p:nvSpPr>
          <p:spPr bwMode="auto">
            <a:xfrm flipV="1">
              <a:off x="3682" y="3193"/>
              <a:ext cx="130" cy="2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30652" name="Oval 28"/>
            <p:cNvSpPr>
              <a:spLocks noChangeArrowheads="1"/>
            </p:cNvSpPr>
            <p:nvPr/>
          </p:nvSpPr>
          <p:spPr bwMode="auto">
            <a:xfrm>
              <a:off x="2880" y="3118"/>
              <a:ext cx="56" cy="16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30653" name="Oval 29"/>
            <p:cNvSpPr>
              <a:spLocks noChangeArrowheads="1"/>
            </p:cNvSpPr>
            <p:nvPr/>
          </p:nvSpPr>
          <p:spPr bwMode="auto">
            <a:xfrm>
              <a:off x="3310" y="2871"/>
              <a:ext cx="201" cy="228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30654" name="Group 30"/>
          <p:cNvGrpSpPr>
            <a:grpSpLocks/>
          </p:cNvGrpSpPr>
          <p:nvPr/>
        </p:nvGrpSpPr>
        <p:grpSpPr bwMode="auto">
          <a:xfrm>
            <a:off x="6270557" y="5108575"/>
            <a:ext cx="2514600" cy="1247775"/>
            <a:chOff x="1994" y="1723"/>
            <a:chExt cx="2130" cy="1057"/>
          </a:xfrm>
        </p:grpSpPr>
        <p:sp>
          <p:nvSpPr>
            <p:cNvPr id="2330655" name="Freeform 31"/>
            <p:cNvSpPr>
              <a:spLocks/>
            </p:cNvSpPr>
            <p:nvPr/>
          </p:nvSpPr>
          <p:spPr bwMode="auto">
            <a:xfrm rot="806721">
              <a:off x="2768" y="1758"/>
              <a:ext cx="1257" cy="606"/>
            </a:xfrm>
            <a:custGeom>
              <a:avLst/>
              <a:gdLst>
                <a:gd name="T0" fmla="*/ 627 w 2623"/>
                <a:gd name="T1" fmla="*/ 468 h 1263"/>
                <a:gd name="T2" fmla="*/ 618 w 2623"/>
                <a:gd name="T3" fmla="*/ 440 h 1263"/>
                <a:gd name="T4" fmla="*/ 563 w 2623"/>
                <a:gd name="T5" fmla="*/ 422 h 1263"/>
                <a:gd name="T6" fmla="*/ 471 w 2623"/>
                <a:gd name="T7" fmla="*/ 477 h 1263"/>
                <a:gd name="T8" fmla="*/ 435 w 2623"/>
                <a:gd name="T9" fmla="*/ 532 h 1263"/>
                <a:gd name="T10" fmla="*/ 380 w 2623"/>
                <a:gd name="T11" fmla="*/ 550 h 1263"/>
                <a:gd name="T12" fmla="*/ 142 w 2623"/>
                <a:gd name="T13" fmla="*/ 477 h 1263"/>
                <a:gd name="T14" fmla="*/ 5 w 2623"/>
                <a:gd name="T15" fmla="*/ 596 h 1263"/>
                <a:gd name="T16" fmla="*/ 124 w 2623"/>
                <a:gd name="T17" fmla="*/ 843 h 1263"/>
                <a:gd name="T18" fmla="*/ 252 w 2623"/>
                <a:gd name="T19" fmla="*/ 852 h 1263"/>
                <a:gd name="T20" fmla="*/ 526 w 2623"/>
                <a:gd name="T21" fmla="*/ 888 h 1263"/>
                <a:gd name="T22" fmla="*/ 673 w 2623"/>
                <a:gd name="T23" fmla="*/ 879 h 1263"/>
                <a:gd name="T24" fmla="*/ 746 w 2623"/>
                <a:gd name="T25" fmla="*/ 833 h 1263"/>
                <a:gd name="T26" fmla="*/ 855 w 2623"/>
                <a:gd name="T27" fmla="*/ 788 h 1263"/>
                <a:gd name="T28" fmla="*/ 993 w 2623"/>
                <a:gd name="T29" fmla="*/ 815 h 1263"/>
                <a:gd name="T30" fmla="*/ 1267 w 2623"/>
                <a:gd name="T31" fmla="*/ 1108 h 1263"/>
                <a:gd name="T32" fmla="*/ 1395 w 2623"/>
                <a:gd name="T33" fmla="*/ 1153 h 1263"/>
                <a:gd name="T34" fmla="*/ 1486 w 2623"/>
                <a:gd name="T35" fmla="*/ 1208 h 1263"/>
                <a:gd name="T36" fmla="*/ 1614 w 2623"/>
                <a:gd name="T37" fmla="*/ 1236 h 1263"/>
                <a:gd name="T38" fmla="*/ 1687 w 2623"/>
                <a:gd name="T39" fmla="*/ 1254 h 1263"/>
                <a:gd name="T40" fmla="*/ 1724 w 2623"/>
                <a:gd name="T41" fmla="*/ 1263 h 1263"/>
                <a:gd name="T42" fmla="*/ 2282 w 2623"/>
                <a:gd name="T43" fmla="*/ 1236 h 1263"/>
                <a:gd name="T44" fmla="*/ 2428 w 2623"/>
                <a:gd name="T45" fmla="*/ 1217 h 1263"/>
                <a:gd name="T46" fmla="*/ 2483 w 2623"/>
                <a:gd name="T47" fmla="*/ 1181 h 1263"/>
                <a:gd name="T48" fmla="*/ 2574 w 2623"/>
                <a:gd name="T49" fmla="*/ 1062 h 1263"/>
                <a:gd name="T50" fmla="*/ 2593 w 2623"/>
                <a:gd name="T51" fmla="*/ 559 h 1263"/>
                <a:gd name="T52" fmla="*/ 2547 w 2623"/>
                <a:gd name="T53" fmla="*/ 331 h 1263"/>
                <a:gd name="T54" fmla="*/ 2519 w 2623"/>
                <a:gd name="T55" fmla="*/ 203 h 1263"/>
                <a:gd name="T56" fmla="*/ 2318 w 2623"/>
                <a:gd name="T57" fmla="*/ 56 h 1263"/>
                <a:gd name="T58" fmla="*/ 2190 w 2623"/>
                <a:gd name="T59" fmla="*/ 47 h 1263"/>
                <a:gd name="T60" fmla="*/ 1751 w 2623"/>
                <a:gd name="T61" fmla="*/ 38 h 1263"/>
                <a:gd name="T62" fmla="*/ 1623 w 2623"/>
                <a:gd name="T63" fmla="*/ 75 h 1263"/>
                <a:gd name="T64" fmla="*/ 1203 w 2623"/>
                <a:gd name="T65" fmla="*/ 358 h 1263"/>
                <a:gd name="T66" fmla="*/ 1075 w 2623"/>
                <a:gd name="T67" fmla="*/ 440 h 1263"/>
                <a:gd name="T68" fmla="*/ 910 w 2623"/>
                <a:gd name="T69" fmla="*/ 532 h 1263"/>
                <a:gd name="T70" fmla="*/ 865 w 2623"/>
                <a:gd name="T71" fmla="*/ 550 h 1263"/>
                <a:gd name="T72" fmla="*/ 810 w 2623"/>
                <a:gd name="T73" fmla="*/ 568 h 1263"/>
                <a:gd name="T74" fmla="*/ 663 w 2623"/>
                <a:gd name="T75" fmla="*/ 486 h 1263"/>
                <a:gd name="T76" fmla="*/ 599 w 2623"/>
                <a:gd name="T77" fmla="*/ 440 h 1263"/>
                <a:gd name="T78" fmla="*/ 627 w 2623"/>
                <a:gd name="T79" fmla="*/ 468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23" h="1263">
                  <a:moveTo>
                    <a:pt x="627" y="468"/>
                  </a:moveTo>
                  <a:cubicBezTo>
                    <a:pt x="624" y="459"/>
                    <a:pt x="626" y="446"/>
                    <a:pt x="618" y="440"/>
                  </a:cubicBezTo>
                  <a:cubicBezTo>
                    <a:pt x="602" y="429"/>
                    <a:pt x="563" y="422"/>
                    <a:pt x="563" y="422"/>
                  </a:cubicBezTo>
                  <a:cubicBezTo>
                    <a:pt x="496" y="435"/>
                    <a:pt x="528" y="420"/>
                    <a:pt x="471" y="477"/>
                  </a:cubicBezTo>
                  <a:cubicBezTo>
                    <a:pt x="456" y="492"/>
                    <a:pt x="456" y="525"/>
                    <a:pt x="435" y="532"/>
                  </a:cubicBezTo>
                  <a:cubicBezTo>
                    <a:pt x="417" y="538"/>
                    <a:pt x="398" y="544"/>
                    <a:pt x="380" y="550"/>
                  </a:cubicBezTo>
                  <a:cubicBezTo>
                    <a:pt x="292" y="533"/>
                    <a:pt x="225" y="509"/>
                    <a:pt x="142" y="477"/>
                  </a:cubicBezTo>
                  <a:cubicBezTo>
                    <a:pt x="59" y="491"/>
                    <a:pt x="31" y="515"/>
                    <a:pt x="5" y="596"/>
                  </a:cubicBezTo>
                  <a:cubicBezTo>
                    <a:pt x="11" y="686"/>
                    <a:pt x="0" y="828"/>
                    <a:pt x="124" y="843"/>
                  </a:cubicBezTo>
                  <a:cubicBezTo>
                    <a:pt x="166" y="848"/>
                    <a:pt x="209" y="849"/>
                    <a:pt x="252" y="852"/>
                  </a:cubicBezTo>
                  <a:cubicBezTo>
                    <a:pt x="344" y="867"/>
                    <a:pt x="436" y="865"/>
                    <a:pt x="526" y="888"/>
                  </a:cubicBezTo>
                  <a:cubicBezTo>
                    <a:pt x="575" y="885"/>
                    <a:pt x="624" y="886"/>
                    <a:pt x="673" y="879"/>
                  </a:cubicBezTo>
                  <a:cubicBezTo>
                    <a:pt x="728" y="871"/>
                    <a:pt x="708" y="860"/>
                    <a:pt x="746" y="833"/>
                  </a:cubicBezTo>
                  <a:cubicBezTo>
                    <a:pt x="775" y="812"/>
                    <a:pt x="822" y="801"/>
                    <a:pt x="855" y="788"/>
                  </a:cubicBezTo>
                  <a:cubicBezTo>
                    <a:pt x="892" y="792"/>
                    <a:pt x="957" y="793"/>
                    <a:pt x="993" y="815"/>
                  </a:cubicBezTo>
                  <a:cubicBezTo>
                    <a:pt x="1098" y="878"/>
                    <a:pt x="1135" y="1062"/>
                    <a:pt x="1267" y="1108"/>
                  </a:cubicBezTo>
                  <a:cubicBezTo>
                    <a:pt x="1310" y="1123"/>
                    <a:pt x="1353" y="1136"/>
                    <a:pt x="1395" y="1153"/>
                  </a:cubicBezTo>
                  <a:cubicBezTo>
                    <a:pt x="1428" y="1166"/>
                    <a:pt x="1452" y="1197"/>
                    <a:pt x="1486" y="1208"/>
                  </a:cubicBezTo>
                  <a:cubicBezTo>
                    <a:pt x="1527" y="1222"/>
                    <a:pt x="1571" y="1226"/>
                    <a:pt x="1614" y="1236"/>
                  </a:cubicBezTo>
                  <a:cubicBezTo>
                    <a:pt x="1638" y="1242"/>
                    <a:pt x="1663" y="1248"/>
                    <a:pt x="1687" y="1254"/>
                  </a:cubicBezTo>
                  <a:cubicBezTo>
                    <a:pt x="1699" y="1257"/>
                    <a:pt x="1724" y="1263"/>
                    <a:pt x="1724" y="1263"/>
                  </a:cubicBezTo>
                  <a:cubicBezTo>
                    <a:pt x="1915" y="1258"/>
                    <a:pt x="2093" y="1248"/>
                    <a:pt x="2282" y="1236"/>
                  </a:cubicBezTo>
                  <a:cubicBezTo>
                    <a:pt x="2331" y="1230"/>
                    <a:pt x="2381" y="1230"/>
                    <a:pt x="2428" y="1217"/>
                  </a:cubicBezTo>
                  <a:cubicBezTo>
                    <a:pt x="2449" y="1211"/>
                    <a:pt x="2483" y="1181"/>
                    <a:pt x="2483" y="1181"/>
                  </a:cubicBezTo>
                  <a:cubicBezTo>
                    <a:pt x="2512" y="1141"/>
                    <a:pt x="2545" y="1102"/>
                    <a:pt x="2574" y="1062"/>
                  </a:cubicBezTo>
                  <a:cubicBezTo>
                    <a:pt x="2623" y="808"/>
                    <a:pt x="2608" y="943"/>
                    <a:pt x="2593" y="559"/>
                  </a:cubicBezTo>
                  <a:cubicBezTo>
                    <a:pt x="2589" y="450"/>
                    <a:pt x="2589" y="415"/>
                    <a:pt x="2547" y="331"/>
                  </a:cubicBezTo>
                  <a:cubicBezTo>
                    <a:pt x="2538" y="288"/>
                    <a:pt x="2532" y="245"/>
                    <a:pt x="2519" y="203"/>
                  </a:cubicBezTo>
                  <a:cubicBezTo>
                    <a:pt x="2503" y="151"/>
                    <a:pt x="2368" y="65"/>
                    <a:pt x="2318" y="56"/>
                  </a:cubicBezTo>
                  <a:cubicBezTo>
                    <a:pt x="2276" y="48"/>
                    <a:pt x="2233" y="50"/>
                    <a:pt x="2190" y="47"/>
                  </a:cubicBezTo>
                  <a:cubicBezTo>
                    <a:pt x="2047" y="0"/>
                    <a:pt x="1897" y="28"/>
                    <a:pt x="1751" y="38"/>
                  </a:cubicBezTo>
                  <a:cubicBezTo>
                    <a:pt x="1708" y="49"/>
                    <a:pt x="1666" y="63"/>
                    <a:pt x="1623" y="75"/>
                  </a:cubicBezTo>
                  <a:cubicBezTo>
                    <a:pt x="1478" y="162"/>
                    <a:pt x="1348" y="269"/>
                    <a:pt x="1203" y="358"/>
                  </a:cubicBezTo>
                  <a:cubicBezTo>
                    <a:pt x="1160" y="384"/>
                    <a:pt x="1122" y="424"/>
                    <a:pt x="1075" y="440"/>
                  </a:cubicBezTo>
                  <a:cubicBezTo>
                    <a:pt x="1022" y="476"/>
                    <a:pt x="970" y="510"/>
                    <a:pt x="910" y="532"/>
                  </a:cubicBezTo>
                  <a:cubicBezTo>
                    <a:pt x="895" y="538"/>
                    <a:pt x="880" y="545"/>
                    <a:pt x="865" y="550"/>
                  </a:cubicBezTo>
                  <a:cubicBezTo>
                    <a:pt x="847" y="557"/>
                    <a:pt x="810" y="568"/>
                    <a:pt x="810" y="568"/>
                  </a:cubicBezTo>
                  <a:cubicBezTo>
                    <a:pt x="751" y="549"/>
                    <a:pt x="716" y="520"/>
                    <a:pt x="663" y="486"/>
                  </a:cubicBezTo>
                  <a:cubicBezTo>
                    <a:pt x="659" y="483"/>
                    <a:pt x="612" y="427"/>
                    <a:pt x="599" y="440"/>
                  </a:cubicBezTo>
                  <a:cubicBezTo>
                    <a:pt x="590" y="449"/>
                    <a:pt x="618" y="459"/>
                    <a:pt x="627" y="468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30656" name="Rectangle 32"/>
            <p:cNvSpPr>
              <a:spLocks noChangeArrowheads="1"/>
            </p:cNvSpPr>
            <p:nvPr/>
          </p:nvSpPr>
          <p:spPr bwMode="auto">
            <a:xfrm>
              <a:off x="2775" y="1824"/>
              <a:ext cx="1262" cy="646"/>
            </a:xfrm>
            <a:prstGeom prst="rect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330657" name="Group 33"/>
            <p:cNvGrpSpPr>
              <a:grpSpLocks/>
            </p:cNvGrpSpPr>
            <p:nvPr/>
          </p:nvGrpSpPr>
          <p:grpSpPr bwMode="auto">
            <a:xfrm>
              <a:off x="2044" y="2145"/>
              <a:ext cx="601" cy="417"/>
              <a:chOff x="813" y="2880"/>
              <a:chExt cx="1253" cy="869"/>
            </a:xfrm>
          </p:grpSpPr>
          <p:sp>
            <p:nvSpPr>
              <p:cNvPr id="2330658" name="Freeform 34"/>
              <p:cNvSpPr>
                <a:spLocks/>
              </p:cNvSpPr>
              <p:nvPr/>
            </p:nvSpPr>
            <p:spPr bwMode="auto">
              <a:xfrm>
                <a:off x="813" y="2880"/>
                <a:ext cx="1235" cy="859"/>
              </a:xfrm>
              <a:custGeom>
                <a:avLst/>
                <a:gdLst>
                  <a:gd name="T0" fmla="*/ 101 w 1235"/>
                  <a:gd name="T1" fmla="*/ 247 h 859"/>
                  <a:gd name="T2" fmla="*/ 165 w 1235"/>
                  <a:gd name="T3" fmla="*/ 238 h 859"/>
                  <a:gd name="T4" fmla="*/ 229 w 1235"/>
                  <a:gd name="T5" fmla="*/ 192 h 859"/>
                  <a:gd name="T6" fmla="*/ 403 w 1235"/>
                  <a:gd name="T7" fmla="*/ 64 h 859"/>
                  <a:gd name="T8" fmla="*/ 494 w 1235"/>
                  <a:gd name="T9" fmla="*/ 101 h 859"/>
                  <a:gd name="T10" fmla="*/ 513 w 1235"/>
                  <a:gd name="T11" fmla="*/ 128 h 859"/>
                  <a:gd name="T12" fmla="*/ 568 w 1235"/>
                  <a:gd name="T13" fmla="*/ 146 h 859"/>
                  <a:gd name="T14" fmla="*/ 705 w 1235"/>
                  <a:gd name="T15" fmla="*/ 119 h 859"/>
                  <a:gd name="T16" fmla="*/ 851 w 1235"/>
                  <a:gd name="T17" fmla="*/ 46 h 859"/>
                  <a:gd name="T18" fmla="*/ 933 w 1235"/>
                  <a:gd name="T19" fmla="*/ 27 h 859"/>
                  <a:gd name="T20" fmla="*/ 970 w 1235"/>
                  <a:gd name="T21" fmla="*/ 18 h 859"/>
                  <a:gd name="T22" fmla="*/ 1125 w 1235"/>
                  <a:gd name="T23" fmla="*/ 37 h 859"/>
                  <a:gd name="T24" fmla="*/ 1217 w 1235"/>
                  <a:gd name="T25" fmla="*/ 174 h 859"/>
                  <a:gd name="T26" fmla="*/ 1235 w 1235"/>
                  <a:gd name="T27" fmla="*/ 247 h 859"/>
                  <a:gd name="T28" fmla="*/ 1208 w 1235"/>
                  <a:gd name="T29" fmla="*/ 375 h 859"/>
                  <a:gd name="T30" fmla="*/ 1125 w 1235"/>
                  <a:gd name="T31" fmla="*/ 585 h 859"/>
                  <a:gd name="T32" fmla="*/ 1043 w 1235"/>
                  <a:gd name="T33" fmla="*/ 731 h 859"/>
                  <a:gd name="T34" fmla="*/ 1034 w 1235"/>
                  <a:gd name="T35" fmla="*/ 759 h 859"/>
                  <a:gd name="T36" fmla="*/ 869 w 1235"/>
                  <a:gd name="T37" fmla="*/ 859 h 859"/>
                  <a:gd name="T38" fmla="*/ 796 w 1235"/>
                  <a:gd name="T39" fmla="*/ 841 h 859"/>
                  <a:gd name="T40" fmla="*/ 677 w 1235"/>
                  <a:gd name="T41" fmla="*/ 677 h 859"/>
                  <a:gd name="T42" fmla="*/ 558 w 1235"/>
                  <a:gd name="T43" fmla="*/ 457 h 859"/>
                  <a:gd name="T44" fmla="*/ 412 w 1235"/>
                  <a:gd name="T45" fmla="*/ 283 h 859"/>
                  <a:gd name="T46" fmla="*/ 366 w 1235"/>
                  <a:gd name="T47" fmla="*/ 293 h 859"/>
                  <a:gd name="T48" fmla="*/ 330 w 1235"/>
                  <a:gd name="T49" fmla="*/ 347 h 859"/>
                  <a:gd name="T50" fmla="*/ 302 w 1235"/>
                  <a:gd name="T51" fmla="*/ 503 h 859"/>
                  <a:gd name="T52" fmla="*/ 394 w 1235"/>
                  <a:gd name="T53" fmla="*/ 549 h 859"/>
                  <a:gd name="T54" fmla="*/ 440 w 1235"/>
                  <a:gd name="T55" fmla="*/ 549 h 859"/>
                  <a:gd name="T56" fmla="*/ 467 w 1235"/>
                  <a:gd name="T57" fmla="*/ 631 h 859"/>
                  <a:gd name="T58" fmla="*/ 449 w 1235"/>
                  <a:gd name="T59" fmla="*/ 686 h 859"/>
                  <a:gd name="T60" fmla="*/ 229 w 1235"/>
                  <a:gd name="T61" fmla="*/ 786 h 859"/>
                  <a:gd name="T62" fmla="*/ 19 w 1235"/>
                  <a:gd name="T63" fmla="*/ 549 h 859"/>
                  <a:gd name="T64" fmla="*/ 19 w 1235"/>
                  <a:gd name="T65" fmla="*/ 457 h 859"/>
                  <a:gd name="T66" fmla="*/ 56 w 1235"/>
                  <a:gd name="T67" fmla="*/ 421 h 859"/>
                  <a:gd name="T68" fmla="*/ 83 w 1235"/>
                  <a:gd name="T69" fmla="*/ 366 h 859"/>
                  <a:gd name="T70" fmla="*/ 101 w 1235"/>
                  <a:gd name="T71" fmla="*/ 247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35" h="859">
                    <a:moveTo>
                      <a:pt x="101" y="247"/>
                    </a:moveTo>
                    <a:cubicBezTo>
                      <a:pt x="122" y="244"/>
                      <a:pt x="144" y="244"/>
                      <a:pt x="165" y="238"/>
                    </a:cubicBezTo>
                    <a:cubicBezTo>
                      <a:pt x="206" y="227"/>
                      <a:pt x="199" y="216"/>
                      <a:pt x="229" y="192"/>
                    </a:cubicBezTo>
                    <a:cubicBezTo>
                      <a:pt x="283" y="148"/>
                      <a:pt x="341" y="94"/>
                      <a:pt x="403" y="64"/>
                    </a:cubicBezTo>
                    <a:cubicBezTo>
                      <a:pt x="457" y="73"/>
                      <a:pt x="457" y="64"/>
                      <a:pt x="494" y="101"/>
                    </a:cubicBezTo>
                    <a:cubicBezTo>
                      <a:pt x="502" y="109"/>
                      <a:pt x="504" y="122"/>
                      <a:pt x="513" y="128"/>
                    </a:cubicBezTo>
                    <a:cubicBezTo>
                      <a:pt x="529" y="138"/>
                      <a:pt x="568" y="146"/>
                      <a:pt x="568" y="146"/>
                    </a:cubicBezTo>
                    <a:cubicBezTo>
                      <a:pt x="620" y="140"/>
                      <a:pt x="656" y="131"/>
                      <a:pt x="705" y="119"/>
                    </a:cubicBezTo>
                    <a:cubicBezTo>
                      <a:pt x="756" y="87"/>
                      <a:pt x="793" y="61"/>
                      <a:pt x="851" y="46"/>
                    </a:cubicBezTo>
                    <a:cubicBezTo>
                      <a:pt x="878" y="39"/>
                      <a:pt x="906" y="33"/>
                      <a:pt x="933" y="27"/>
                    </a:cubicBezTo>
                    <a:cubicBezTo>
                      <a:pt x="945" y="24"/>
                      <a:pt x="970" y="18"/>
                      <a:pt x="970" y="18"/>
                    </a:cubicBezTo>
                    <a:cubicBezTo>
                      <a:pt x="1022" y="22"/>
                      <a:pt x="1088" y="0"/>
                      <a:pt x="1125" y="37"/>
                    </a:cubicBezTo>
                    <a:cubicBezTo>
                      <a:pt x="1161" y="74"/>
                      <a:pt x="1193" y="127"/>
                      <a:pt x="1217" y="174"/>
                    </a:cubicBezTo>
                    <a:cubicBezTo>
                      <a:pt x="1222" y="199"/>
                      <a:pt x="1235" y="222"/>
                      <a:pt x="1235" y="247"/>
                    </a:cubicBezTo>
                    <a:cubicBezTo>
                      <a:pt x="1235" y="289"/>
                      <a:pt x="1220" y="335"/>
                      <a:pt x="1208" y="375"/>
                    </a:cubicBezTo>
                    <a:cubicBezTo>
                      <a:pt x="1186" y="448"/>
                      <a:pt x="1169" y="522"/>
                      <a:pt x="1125" y="585"/>
                    </a:cubicBezTo>
                    <a:cubicBezTo>
                      <a:pt x="1109" y="636"/>
                      <a:pt x="1081" y="693"/>
                      <a:pt x="1043" y="731"/>
                    </a:cubicBezTo>
                    <a:cubicBezTo>
                      <a:pt x="1040" y="740"/>
                      <a:pt x="1041" y="752"/>
                      <a:pt x="1034" y="759"/>
                    </a:cubicBezTo>
                    <a:cubicBezTo>
                      <a:pt x="1004" y="789"/>
                      <a:pt x="911" y="846"/>
                      <a:pt x="869" y="859"/>
                    </a:cubicBezTo>
                    <a:cubicBezTo>
                      <a:pt x="866" y="858"/>
                      <a:pt x="806" y="848"/>
                      <a:pt x="796" y="841"/>
                    </a:cubicBezTo>
                    <a:cubicBezTo>
                      <a:pt x="740" y="799"/>
                      <a:pt x="708" y="737"/>
                      <a:pt x="677" y="677"/>
                    </a:cubicBezTo>
                    <a:cubicBezTo>
                      <a:pt x="639" y="602"/>
                      <a:pt x="592" y="534"/>
                      <a:pt x="558" y="457"/>
                    </a:cubicBezTo>
                    <a:cubicBezTo>
                      <a:pt x="523" y="376"/>
                      <a:pt x="499" y="314"/>
                      <a:pt x="412" y="283"/>
                    </a:cubicBezTo>
                    <a:cubicBezTo>
                      <a:pt x="397" y="286"/>
                      <a:pt x="378" y="283"/>
                      <a:pt x="366" y="293"/>
                    </a:cubicBezTo>
                    <a:cubicBezTo>
                      <a:pt x="349" y="306"/>
                      <a:pt x="330" y="347"/>
                      <a:pt x="330" y="347"/>
                    </a:cubicBezTo>
                    <a:cubicBezTo>
                      <a:pt x="320" y="400"/>
                      <a:pt x="309" y="450"/>
                      <a:pt x="302" y="503"/>
                    </a:cubicBezTo>
                    <a:cubicBezTo>
                      <a:pt x="329" y="593"/>
                      <a:pt x="313" y="575"/>
                      <a:pt x="394" y="549"/>
                    </a:cubicBezTo>
                    <a:cubicBezTo>
                      <a:pt x="409" y="533"/>
                      <a:pt x="419" y="510"/>
                      <a:pt x="440" y="549"/>
                    </a:cubicBezTo>
                    <a:cubicBezTo>
                      <a:pt x="454" y="574"/>
                      <a:pt x="467" y="631"/>
                      <a:pt x="467" y="631"/>
                    </a:cubicBezTo>
                    <a:cubicBezTo>
                      <a:pt x="461" y="649"/>
                      <a:pt x="466" y="676"/>
                      <a:pt x="449" y="686"/>
                    </a:cubicBezTo>
                    <a:cubicBezTo>
                      <a:pt x="378" y="728"/>
                      <a:pt x="310" y="766"/>
                      <a:pt x="229" y="786"/>
                    </a:cubicBezTo>
                    <a:cubicBezTo>
                      <a:pt x="107" y="762"/>
                      <a:pt x="76" y="644"/>
                      <a:pt x="19" y="549"/>
                    </a:cubicBezTo>
                    <a:cubicBezTo>
                      <a:pt x="11" y="515"/>
                      <a:pt x="0" y="494"/>
                      <a:pt x="19" y="457"/>
                    </a:cubicBezTo>
                    <a:cubicBezTo>
                      <a:pt x="27" y="442"/>
                      <a:pt x="45" y="434"/>
                      <a:pt x="56" y="421"/>
                    </a:cubicBezTo>
                    <a:cubicBezTo>
                      <a:pt x="85" y="387"/>
                      <a:pt x="66" y="401"/>
                      <a:pt x="83" y="366"/>
                    </a:cubicBezTo>
                    <a:cubicBezTo>
                      <a:pt x="114" y="303"/>
                      <a:pt x="133" y="307"/>
                      <a:pt x="101" y="2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30659" name="Rectangle 35"/>
              <p:cNvSpPr>
                <a:spLocks noChangeArrowheads="1"/>
              </p:cNvSpPr>
              <p:nvPr/>
            </p:nvSpPr>
            <p:spPr bwMode="auto">
              <a:xfrm>
                <a:off x="814" y="2888"/>
                <a:ext cx="1252" cy="861"/>
              </a:xfrm>
              <a:prstGeom prst="rect">
                <a:avLst/>
              </a:prstGeom>
              <a:noFill/>
              <a:ln w="3810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330660" name="Rectangle 36"/>
            <p:cNvSpPr>
              <a:spLocks noChangeArrowheads="1"/>
            </p:cNvSpPr>
            <p:nvPr/>
          </p:nvSpPr>
          <p:spPr bwMode="auto">
            <a:xfrm>
              <a:off x="1994" y="1723"/>
              <a:ext cx="2130" cy="1057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2330661" name="Picture 37" descr="snowmen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25" y="3058459"/>
            <a:ext cx="2520950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30662" name="Group 38"/>
          <p:cNvGrpSpPr>
            <a:grpSpLocks/>
          </p:cNvGrpSpPr>
          <p:nvPr/>
        </p:nvGrpSpPr>
        <p:grpSpPr bwMode="auto">
          <a:xfrm>
            <a:off x="2714825" y="3847446"/>
            <a:ext cx="2767013" cy="1336675"/>
            <a:chOff x="192" y="1243"/>
            <a:chExt cx="5568" cy="2691"/>
          </a:xfrm>
        </p:grpSpPr>
        <p:sp>
          <p:nvSpPr>
            <p:cNvPr id="2330663" name="Rectangle 39"/>
            <p:cNvSpPr>
              <a:spLocks noChangeArrowheads="1"/>
            </p:cNvSpPr>
            <p:nvPr/>
          </p:nvSpPr>
          <p:spPr bwMode="auto">
            <a:xfrm>
              <a:off x="1106" y="1673"/>
              <a:ext cx="631" cy="51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30664" name="Rectangle 40"/>
            <p:cNvSpPr>
              <a:spLocks noChangeArrowheads="1"/>
            </p:cNvSpPr>
            <p:nvPr/>
          </p:nvSpPr>
          <p:spPr bwMode="auto">
            <a:xfrm>
              <a:off x="1330" y="2162"/>
              <a:ext cx="147" cy="30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30665" name="Rectangle 41"/>
            <p:cNvSpPr>
              <a:spLocks noChangeArrowheads="1"/>
            </p:cNvSpPr>
            <p:nvPr/>
          </p:nvSpPr>
          <p:spPr bwMode="auto">
            <a:xfrm>
              <a:off x="1056" y="2455"/>
              <a:ext cx="722" cy="112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30666" name="Rectangle 42"/>
            <p:cNvSpPr>
              <a:spLocks noChangeArrowheads="1"/>
            </p:cNvSpPr>
            <p:nvPr/>
          </p:nvSpPr>
          <p:spPr bwMode="auto">
            <a:xfrm rot="-2757296">
              <a:off x="1988" y="2382"/>
              <a:ext cx="229" cy="115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30667" name="Rectangle 43"/>
            <p:cNvSpPr>
              <a:spLocks noChangeArrowheads="1"/>
            </p:cNvSpPr>
            <p:nvPr/>
          </p:nvSpPr>
          <p:spPr bwMode="auto">
            <a:xfrm rot="2648673">
              <a:off x="694" y="2369"/>
              <a:ext cx="229" cy="115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30668" name="Rectangle 44"/>
            <p:cNvSpPr>
              <a:spLocks noChangeArrowheads="1"/>
            </p:cNvSpPr>
            <p:nvPr/>
          </p:nvSpPr>
          <p:spPr bwMode="auto">
            <a:xfrm>
              <a:off x="192" y="1243"/>
              <a:ext cx="2642" cy="2688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30669" name="Rectangle 45"/>
            <p:cNvSpPr>
              <a:spLocks noChangeArrowheads="1"/>
            </p:cNvSpPr>
            <p:nvPr/>
          </p:nvSpPr>
          <p:spPr bwMode="auto">
            <a:xfrm>
              <a:off x="4032" y="1676"/>
              <a:ext cx="631" cy="51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30670" name="Rectangle 46"/>
            <p:cNvSpPr>
              <a:spLocks noChangeArrowheads="1"/>
            </p:cNvSpPr>
            <p:nvPr/>
          </p:nvSpPr>
          <p:spPr bwMode="auto">
            <a:xfrm>
              <a:off x="4256" y="2165"/>
              <a:ext cx="147" cy="30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30671" name="Rectangle 47"/>
            <p:cNvSpPr>
              <a:spLocks noChangeArrowheads="1"/>
            </p:cNvSpPr>
            <p:nvPr/>
          </p:nvSpPr>
          <p:spPr bwMode="auto">
            <a:xfrm rot="-2757296">
              <a:off x="4914" y="2385"/>
              <a:ext cx="229" cy="11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30672" name="Rectangle 48"/>
            <p:cNvSpPr>
              <a:spLocks noChangeArrowheads="1"/>
            </p:cNvSpPr>
            <p:nvPr/>
          </p:nvSpPr>
          <p:spPr bwMode="auto">
            <a:xfrm rot="2648673">
              <a:off x="3620" y="2372"/>
              <a:ext cx="229" cy="11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30673" name="Rectangle 49"/>
            <p:cNvSpPr>
              <a:spLocks noChangeArrowheads="1"/>
            </p:cNvSpPr>
            <p:nvPr/>
          </p:nvSpPr>
          <p:spPr bwMode="auto">
            <a:xfrm>
              <a:off x="3118" y="1246"/>
              <a:ext cx="2642" cy="2688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30674" name="Rectangle 50"/>
            <p:cNvSpPr>
              <a:spLocks noChangeArrowheads="1"/>
            </p:cNvSpPr>
            <p:nvPr/>
          </p:nvSpPr>
          <p:spPr bwMode="auto">
            <a:xfrm>
              <a:off x="3982" y="2458"/>
              <a:ext cx="722" cy="11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30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02F-32FC-1847-92E3-372A12B909FA}" type="slidenum">
              <a:rPr lang="en-US"/>
              <a:pPr/>
              <a:t>67</a:t>
            </a:fld>
            <a:endParaRPr lang="en-US"/>
          </a:p>
        </p:txBody>
      </p:sp>
      <p:sp>
        <p:nvSpPr>
          <p:cNvPr id="229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152400"/>
            <a:ext cx="9142412" cy="762000"/>
          </a:xfrm>
        </p:spPr>
        <p:txBody>
          <a:bodyPr/>
          <a:lstStyle/>
          <a:p>
            <a:r>
              <a:rPr lang="en-US" dirty="0"/>
              <a:t>Review: </a:t>
            </a:r>
            <a:r>
              <a:rPr lang="en-US" dirty="0" smtClean="0"/>
              <a:t>Painter</a:t>
            </a:r>
            <a:r>
              <a:rPr lang="en-CA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Algorithm</a:t>
            </a:r>
          </a:p>
        </p:txBody>
      </p:sp>
      <p:sp>
        <p:nvSpPr>
          <p:cNvPr id="229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7600"/>
            <a:ext cx="8229600" cy="4525963"/>
          </a:xfrm>
        </p:spPr>
        <p:txBody>
          <a:bodyPr/>
          <a:lstStyle/>
          <a:p>
            <a:r>
              <a:rPr lang="en-US" dirty="0"/>
              <a:t>draw objects from back to front</a:t>
            </a:r>
          </a:p>
          <a:p>
            <a:r>
              <a:rPr lang="en-US" dirty="0"/>
              <a:t>problems: no valid visibility order for </a:t>
            </a:r>
          </a:p>
          <a:p>
            <a:pPr lvl="1"/>
            <a:r>
              <a:rPr lang="en-US" dirty="0"/>
              <a:t>intersecting polygons </a:t>
            </a:r>
          </a:p>
          <a:p>
            <a:pPr lvl="1"/>
            <a:r>
              <a:rPr lang="en-US" dirty="0"/>
              <a:t>cycles of non-intersecting polygons possible</a:t>
            </a:r>
            <a:endParaRPr lang="en-US" i="1" dirty="0"/>
          </a:p>
        </p:txBody>
      </p:sp>
      <p:sp>
        <p:nvSpPr>
          <p:cNvPr id="2293764" name="Freeform 4"/>
          <p:cNvSpPr>
            <a:spLocks/>
          </p:cNvSpPr>
          <p:nvPr/>
        </p:nvSpPr>
        <p:spPr bwMode="auto">
          <a:xfrm>
            <a:off x="2514600" y="3581400"/>
            <a:ext cx="2895600" cy="2590800"/>
          </a:xfrm>
          <a:custGeom>
            <a:avLst/>
            <a:gdLst>
              <a:gd name="T0" fmla="*/ 1296 w 1824"/>
              <a:gd name="T1" fmla="*/ 0 h 1632"/>
              <a:gd name="T2" fmla="*/ 1824 w 1824"/>
              <a:gd name="T3" fmla="*/ 720 h 1632"/>
              <a:gd name="T4" fmla="*/ 0 w 1824"/>
              <a:gd name="T5" fmla="*/ 1632 h 1632"/>
              <a:gd name="T6" fmla="*/ 1296 w 1824"/>
              <a:gd name="T7" fmla="*/ 0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4" h="1632">
                <a:moveTo>
                  <a:pt x="1296" y="0"/>
                </a:moveTo>
                <a:lnTo>
                  <a:pt x="1824" y="720"/>
                </a:lnTo>
                <a:lnTo>
                  <a:pt x="0" y="1632"/>
                </a:lnTo>
                <a:lnTo>
                  <a:pt x="12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765" name="Freeform 5"/>
          <p:cNvSpPr>
            <a:spLocks/>
          </p:cNvSpPr>
          <p:nvPr/>
        </p:nvSpPr>
        <p:spPr bwMode="auto">
          <a:xfrm>
            <a:off x="3733800" y="3657600"/>
            <a:ext cx="1412875" cy="2895600"/>
          </a:xfrm>
          <a:custGeom>
            <a:avLst/>
            <a:gdLst>
              <a:gd name="T0" fmla="*/ 0 w 890"/>
              <a:gd name="T1" fmla="*/ 0 h 1824"/>
              <a:gd name="T2" fmla="*/ 890 w 890"/>
              <a:gd name="T3" fmla="*/ 530 h 1824"/>
              <a:gd name="T4" fmla="*/ 720 w 890"/>
              <a:gd name="T5" fmla="*/ 1824 h 1824"/>
              <a:gd name="T6" fmla="*/ 0 w 890"/>
              <a:gd name="T7" fmla="*/ 0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0" h="1824">
                <a:moveTo>
                  <a:pt x="0" y="0"/>
                </a:moveTo>
                <a:lnTo>
                  <a:pt x="890" y="530"/>
                </a:lnTo>
                <a:lnTo>
                  <a:pt x="720" y="182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766" name="Freeform 6"/>
          <p:cNvSpPr>
            <a:spLocks/>
          </p:cNvSpPr>
          <p:nvPr/>
        </p:nvSpPr>
        <p:spPr bwMode="auto">
          <a:xfrm>
            <a:off x="2133600" y="4953000"/>
            <a:ext cx="3352800" cy="1447800"/>
          </a:xfrm>
          <a:custGeom>
            <a:avLst/>
            <a:gdLst>
              <a:gd name="T0" fmla="*/ 2112 w 2112"/>
              <a:gd name="T1" fmla="*/ 480 h 912"/>
              <a:gd name="T2" fmla="*/ 1920 w 2112"/>
              <a:gd name="T3" fmla="*/ 912 h 912"/>
              <a:gd name="T4" fmla="*/ 0 w 2112"/>
              <a:gd name="T5" fmla="*/ 0 h 912"/>
              <a:gd name="T6" fmla="*/ 2112 w 2112"/>
              <a:gd name="T7" fmla="*/ 48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2" h="912">
                <a:moveTo>
                  <a:pt x="2112" y="480"/>
                </a:moveTo>
                <a:lnTo>
                  <a:pt x="1920" y="912"/>
                </a:lnTo>
                <a:lnTo>
                  <a:pt x="0" y="0"/>
                </a:lnTo>
                <a:lnTo>
                  <a:pt x="2112" y="4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767" name="Freeform 7"/>
          <p:cNvSpPr>
            <a:spLocks/>
          </p:cNvSpPr>
          <p:nvPr/>
        </p:nvSpPr>
        <p:spPr bwMode="auto">
          <a:xfrm>
            <a:off x="2514600" y="4610100"/>
            <a:ext cx="1716088" cy="1562100"/>
          </a:xfrm>
          <a:custGeom>
            <a:avLst/>
            <a:gdLst>
              <a:gd name="T0" fmla="*/ 0 w 1081"/>
              <a:gd name="T1" fmla="*/ 984 h 984"/>
              <a:gd name="T2" fmla="*/ 785 w 1081"/>
              <a:gd name="T3" fmla="*/ 0 h 984"/>
              <a:gd name="T4" fmla="*/ 1081 w 1081"/>
              <a:gd name="T5" fmla="*/ 445 h 984"/>
              <a:gd name="T6" fmla="*/ 0 w 1081"/>
              <a:gd name="T7" fmla="*/ 984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1" h="984">
                <a:moveTo>
                  <a:pt x="0" y="984"/>
                </a:moveTo>
                <a:lnTo>
                  <a:pt x="785" y="0"/>
                </a:lnTo>
                <a:lnTo>
                  <a:pt x="1081" y="445"/>
                </a:lnTo>
                <a:lnTo>
                  <a:pt x="0" y="9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1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8C99-993B-6648-8FE4-460A9D6F931F}" type="slidenum">
              <a:rPr lang="en-US"/>
              <a:pPr/>
              <a:t>68</a:t>
            </a:fld>
            <a:endParaRPr lang="en-US"/>
          </a:p>
        </p:txBody>
      </p:sp>
      <p:sp>
        <p:nvSpPr>
          <p:cNvPr id="229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152400"/>
            <a:ext cx="9142412" cy="762000"/>
          </a:xfrm>
        </p:spPr>
        <p:txBody>
          <a:bodyPr/>
          <a:lstStyle/>
          <a:p>
            <a:r>
              <a:rPr lang="en-US"/>
              <a:t>Review: BSP Trees</a:t>
            </a:r>
          </a:p>
        </p:txBody>
      </p:sp>
      <p:sp>
        <p:nvSpPr>
          <p:cNvPr id="2294787" name="Line 3"/>
          <p:cNvSpPr>
            <a:spLocks noChangeAspect="1" noChangeShapeType="1"/>
          </p:cNvSpPr>
          <p:nvPr/>
        </p:nvSpPr>
        <p:spPr bwMode="auto">
          <a:xfrm flipH="1" flipV="1">
            <a:off x="1743075" y="3132138"/>
            <a:ext cx="657225" cy="16859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788" name="Line 4"/>
          <p:cNvSpPr>
            <a:spLocks noChangeAspect="1" noChangeShapeType="1"/>
          </p:cNvSpPr>
          <p:nvPr/>
        </p:nvSpPr>
        <p:spPr bwMode="auto">
          <a:xfrm>
            <a:off x="1857375" y="5032375"/>
            <a:ext cx="676275" cy="1520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789" name="Line 5"/>
          <p:cNvSpPr>
            <a:spLocks noChangeAspect="1" noChangeShapeType="1"/>
          </p:cNvSpPr>
          <p:nvPr/>
        </p:nvSpPr>
        <p:spPr bwMode="auto">
          <a:xfrm flipH="1" flipV="1">
            <a:off x="2335213" y="4846638"/>
            <a:ext cx="720725" cy="815975"/>
          </a:xfrm>
          <a:prstGeom prst="line">
            <a:avLst/>
          </a:prstGeom>
          <a:noFill/>
          <a:ln w="38100">
            <a:solidFill>
              <a:srgbClr val="CC343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790" name="Line 6"/>
          <p:cNvSpPr>
            <a:spLocks noChangeAspect="1" noChangeShapeType="1"/>
          </p:cNvSpPr>
          <p:nvPr/>
        </p:nvSpPr>
        <p:spPr bwMode="auto">
          <a:xfrm flipH="1">
            <a:off x="2003425" y="3794125"/>
            <a:ext cx="98107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791" name="Line 7"/>
          <p:cNvSpPr>
            <a:spLocks noChangeAspect="1" noChangeShapeType="1"/>
          </p:cNvSpPr>
          <p:nvPr/>
        </p:nvSpPr>
        <p:spPr bwMode="auto">
          <a:xfrm flipH="1">
            <a:off x="320675" y="4448175"/>
            <a:ext cx="1939925" cy="0"/>
          </a:xfrm>
          <a:prstGeom prst="line">
            <a:avLst/>
          </a:prstGeom>
          <a:noFill/>
          <a:ln w="38100">
            <a:solidFill>
              <a:srgbClr val="CC343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792" name="Line 8"/>
          <p:cNvSpPr>
            <a:spLocks noChangeAspect="1" noChangeShapeType="1"/>
          </p:cNvSpPr>
          <p:nvPr/>
        </p:nvSpPr>
        <p:spPr bwMode="auto">
          <a:xfrm flipV="1">
            <a:off x="2927350" y="3132138"/>
            <a:ext cx="120650" cy="1463675"/>
          </a:xfrm>
          <a:prstGeom prst="line">
            <a:avLst/>
          </a:prstGeom>
          <a:noFill/>
          <a:ln w="38100">
            <a:solidFill>
              <a:srgbClr val="CC343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793" name="Line 9"/>
          <p:cNvSpPr>
            <a:spLocks noChangeAspect="1" noChangeShapeType="1"/>
          </p:cNvSpPr>
          <p:nvPr/>
        </p:nvSpPr>
        <p:spPr bwMode="auto">
          <a:xfrm flipV="1">
            <a:off x="2533650" y="4179888"/>
            <a:ext cx="1409700" cy="23733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94794" name="Picture 10" descr="bunny"/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3132138"/>
            <a:ext cx="8445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795" name="Picture 11" descr="bunny"/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3786188"/>
            <a:ext cx="8445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796" name="Picture 12" descr="bunny"/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589338"/>
            <a:ext cx="8445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797" name="Picture 13" descr="bunny"/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5249863"/>
            <a:ext cx="8445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798" name="Picture 14" descr="bunny"/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64163"/>
            <a:ext cx="8445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799" name="Picture 15" descr="bunny"/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4676775"/>
            <a:ext cx="8445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800" name="Picture 16" descr="bunny"/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5249863"/>
            <a:ext cx="8445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801" name="Picture 17" descr="bunny"/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86188"/>
            <a:ext cx="84296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802" name="Picture 18" descr="bunny"/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448175"/>
            <a:ext cx="8445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4803" name="Line 19"/>
          <p:cNvSpPr>
            <a:spLocks noChangeAspect="1" noChangeShapeType="1"/>
          </p:cNvSpPr>
          <p:nvPr/>
        </p:nvSpPr>
        <p:spPr bwMode="auto">
          <a:xfrm flipV="1">
            <a:off x="815975" y="3933825"/>
            <a:ext cx="3721100" cy="15446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804" name="Line 20"/>
          <p:cNvSpPr>
            <a:spLocks noChangeShapeType="1"/>
          </p:cNvSpPr>
          <p:nvPr/>
        </p:nvSpPr>
        <p:spPr bwMode="auto">
          <a:xfrm>
            <a:off x="6862763" y="2479675"/>
            <a:ext cx="0" cy="4071938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805" name="Line 21"/>
          <p:cNvSpPr>
            <a:spLocks noChangeShapeType="1"/>
          </p:cNvSpPr>
          <p:nvPr/>
        </p:nvSpPr>
        <p:spPr bwMode="auto">
          <a:xfrm>
            <a:off x="5715000" y="3427413"/>
            <a:ext cx="0" cy="31242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806" name="Line 22"/>
          <p:cNvSpPr>
            <a:spLocks noChangeShapeType="1"/>
          </p:cNvSpPr>
          <p:nvPr/>
        </p:nvSpPr>
        <p:spPr bwMode="auto">
          <a:xfrm>
            <a:off x="8001000" y="3394075"/>
            <a:ext cx="0" cy="3157538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94807" name="AutoShape 23"/>
          <p:cNvCxnSpPr>
            <a:cxnSpLocks noChangeShapeType="1"/>
          </p:cNvCxnSpPr>
          <p:nvPr/>
        </p:nvCxnSpPr>
        <p:spPr bwMode="auto">
          <a:xfrm flipH="1">
            <a:off x="5811838" y="2454275"/>
            <a:ext cx="927100" cy="6937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4808" name="AutoShape 24"/>
          <p:cNvCxnSpPr>
            <a:cxnSpLocks noChangeShapeType="1"/>
          </p:cNvCxnSpPr>
          <p:nvPr/>
        </p:nvCxnSpPr>
        <p:spPr bwMode="auto">
          <a:xfrm>
            <a:off x="6954838" y="2454275"/>
            <a:ext cx="927100" cy="6937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294809" name="Picture 25" descr="bunny"/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3960813"/>
            <a:ext cx="4937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94810" name="AutoShape 26"/>
          <p:cNvCxnSpPr>
            <a:cxnSpLocks noChangeShapeType="1"/>
          </p:cNvCxnSpPr>
          <p:nvPr/>
        </p:nvCxnSpPr>
        <p:spPr bwMode="auto">
          <a:xfrm flipH="1">
            <a:off x="5221288" y="3368675"/>
            <a:ext cx="393700" cy="72707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4811" name="AutoShape 27"/>
          <p:cNvCxnSpPr>
            <a:cxnSpLocks noChangeShapeType="1"/>
          </p:cNvCxnSpPr>
          <p:nvPr/>
        </p:nvCxnSpPr>
        <p:spPr bwMode="auto">
          <a:xfrm>
            <a:off x="5830888" y="3368675"/>
            <a:ext cx="317500" cy="715963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4812" name="AutoShape 28"/>
          <p:cNvCxnSpPr>
            <a:cxnSpLocks noChangeShapeType="1"/>
          </p:cNvCxnSpPr>
          <p:nvPr/>
        </p:nvCxnSpPr>
        <p:spPr bwMode="auto">
          <a:xfrm flipH="1">
            <a:off x="7483475" y="3368675"/>
            <a:ext cx="393700" cy="72707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4813" name="AutoShape 29"/>
          <p:cNvCxnSpPr>
            <a:cxnSpLocks noChangeShapeType="1"/>
          </p:cNvCxnSpPr>
          <p:nvPr/>
        </p:nvCxnSpPr>
        <p:spPr bwMode="auto">
          <a:xfrm>
            <a:off x="8093075" y="3368675"/>
            <a:ext cx="484188" cy="592138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94814" name="Line 30"/>
          <p:cNvSpPr>
            <a:spLocks noChangeShapeType="1"/>
          </p:cNvSpPr>
          <p:nvPr/>
        </p:nvSpPr>
        <p:spPr bwMode="auto">
          <a:xfrm>
            <a:off x="5105400" y="4319588"/>
            <a:ext cx="0" cy="2232025"/>
          </a:xfrm>
          <a:prstGeom prst="line">
            <a:avLst/>
          </a:prstGeom>
          <a:noFill/>
          <a:ln w="28575">
            <a:solidFill>
              <a:srgbClr val="CC3434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815" name="Line 31"/>
          <p:cNvSpPr>
            <a:spLocks noChangeShapeType="1"/>
          </p:cNvSpPr>
          <p:nvPr/>
        </p:nvSpPr>
        <p:spPr bwMode="auto">
          <a:xfrm>
            <a:off x="6248400" y="4319588"/>
            <a:ext cx="0" cy="2232025"/>
          </a:xfrm>
          <a:prstGeom prst="line">
            <a:avLst/>
          </a:prstGeom>
          <a:noFill/>
          <a:ln w="28575">
            <a:solidFill>
              <a:srgbClr val="CC3434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816" name="Line 32"/>
          <p:cNvSpPr>
            <a:spLocks noChangeShapeType="1"/>
          </p:cNvSpPr>
          <p:nvPr/>
        </p:nvSpPr>
        <p:spPr bwMode="auto">
          <a:xfrm>
            <a:off x="7391400" y="4343400"/>
            <a:ext cx="0" cy="2208213"/>
          </a:xfrm>
          <a:prstGeom prst="line">
            <a:avLst/>
          </a:prstGeom>
          <a:noFill/>
          <a:ln w="28575">
            <a:solidFill>
              <a:srgbClr val="CC3434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94817" name="Picture 33" descr="bunny"/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91088"/>
            <a:ext cx="4937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818" name="Picture 34" descr="bunny"/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4891088"/>
            <a:ext cx="4937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819" name="Picture 35" descr="bunny"/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4891088"/>
            <a:ext cx="4937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820" name="Picture 36" descr="bunny"/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4897438"/>
            <a:ext cx="4937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821" name="Picture 37" descr="bunny"/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781675"/>
            <a:ext cx="4937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822" name="Picture 38" descr="bunny"/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5781675"/>
            <a:ext cx="4937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823" name="Picture 39" descr="bunny"/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81675"/>
            <a:ext cx="4937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824" name="Picture 40" descr="bunny"/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5781675"/>
            <a:ext cx="4937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94825" name="AutoShape 41"/>
          <p:cNvCxnSpPr>
            <a:cxnSpLocks noChangeShapeType="1"/>
          </p:cNvCxnSpPr>
          <p:nvPr/>
        </p:nvCxnSpPr>
        <p:spPr bwMode="auto">
          <a:xfrm flipH="1">
            <a:off x="4791075" y="4316413"/>
            <a:ext cx="177800" cy="574675"/>
          </a:xfrm>
          <a:prstGeom prst="straightConnector1">
            <a:avLst/>
          </a:prstGeom>
          <a:noFill/>
          <a:ln w="28575">
            <a:solidFill>
              <a:srgbClr val="CC343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4826" name="AutoShape 42"/>
          <p:cNvCxnSpPr>
            <a:cxnSpLocks noChangeShapeType="1"/>
          </p:cNvCxnSpPr>
          <p:nvPr/>
        </p:nvCxnSpPr>
        <p:spPr bwMode="auto">
          <a:xfrm>
            <a:off x="5184775" y="4316413"/>
            <a:ext cx="196850" cy="620712"/>
          </a:xfrm>
          <a:prstGeom prst="straightConnector1">
            <a:avLst/>
          </a:prstGeom>
          <a:noFill/>
          <a:ln w="28575">
            <a:solidFill>
              <a:srgbClr val="CC343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4827" name="AutoShape 43"/>
          <p:cNvCxnSpPr>
            <a:cxnSpLocks noChangeShapeType="1"/>
          </p:cNvCxnSpPr>
          <p:nvPr/>
        </p:nvCxnSpPr>
        <p:spPr bwMode="auto">
          <a:xfrm flipH="1">
            <a:off x="5262563" y="5202238"/>
            <a:ext cx="133350" cy="579437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4828" name="AutoShape 44"/>
          <p:cNvCxnSpPr>
            <a:cxnSpLocks noChangeShapeType="1"/>
          </p:cNvCxnSpPr>
          <p:nvPr/>
        </p:nvCxnSpPr>
        <p:spPr bwMode="auto">
          <a:xfrm>
            <a:off x="5395913" y="5202238"/>
            <a:ext cx="166687" cy="579437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4829" name="AutoShape 45"/>
          <p:cNvCxnSpPr>
            <a:cxnSpLocks noChangeShapeType="1"/>
          </p:cNvCxnSpPr>
          <p:nvPr/>
        </p:nvCxnSpPr>
        <p:spPr bwMode="auto">
          <a:xfrm flipH="1">
            <a:off x="5967413" y="4305300"/>
            <a:ext cx="138112" cy="585788"/>
          </a:xfrm>
          <a:prstGeom prst="straightConnector1">
            <a:avLst/>
          </a:prstGeom>
          <a:noFill/>
          <a:ln w="28575">
            <a:solidFill>
              <a:srgbClr val="CC343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4830" name="AutoShape 46"/>
          <p:cNvCxnSpPr>
            <a:cxnSpLocks noChangeShapeType="1"/>
          </p:cNvCxnSpPr>
          <p:nvPr/>
        </p:nvCxnSpPr>
        <p:spPr bwMode="auto">
          <a:xfrm>
            <a:off x="6321425" y="4305300"/>
            <a:ext cx="179388" cy="585788"/>
          </a:xfrm>
          <a:prstGeom prst="straightConnector1">
            <a:avLst/>
          </a:prstGeom>
          <a:noFill/>
          <a:ln w="28575">
            <a:solidFill>
              <a:srgbClr val="CC343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4831" name="AutoShape 47"/>
          <p:cNvCxnSpPr>
            <a:cxnSpLocks noChangeShapeType="1"/>
          </p:cNvCxnSpPr>
          <p:nvPr/>
        </p:nvCxnSpPr>
        <p:spPr bwMode="auto">
          <a:xfrm flipH="1">
            <a:off x="7110413" y="4316413"/>
            <a:ext cx="138112" cy="581025"/>
          </a:xfrm>
          <a:prstGeom prst="straightConnector1">
            <a:avLst/>
          </a:prstGeom>
          <a:noFill/>
          <a:ln w="28575">
            <a:solidFill>
              <a:srgbClr val="CC343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4832" name="AutoShape 48"/>
          <p:cNvCxnSpPr>
            <a:cxnSpLocks noChangeShapeType="1"/>
          </p:cNvCxnSpPr>
          <p:nvPr/>
        </p:nvCxnSpPr>
        <p:spPr bwMode="auto">
          <a:xfrm>
            <a:off x="7464425" y="4316413"/>
            <a:ext cx="196850" cy="620712"/>
          </a:xfrm>
          <a:prstGeom prst="straightConnector1">
            <a:avLst/>
          </a:prstGeom>
          <a:noFill/>
          <a:ln w="28575">
            <a:solidFill>
              <a:srgbClr val="CC343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4833" name="AutoShape 49"/>
          <p:cNvCxnSpPr>
            <a:cxnSpLocks noChangeShapeType="1"/>
          </p:cNvCxnSpPr>
          <p:nvPr/>
        </p:nvCxnSpPr>
        <p:spPr bwMode="auto">
          <a:xfrm flipH="1">
            <a:off x="7558088" y="5208588"/>
            <a:ext cx="133350" cy="573087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4834" name="AutoShape 50"/>
          <p:cNvCxnSpPr>
            <a:cxnSpLocks noChangeShapeType="1"/>
          </p:cNvCxnSpPr>
          <p:nvPr/>
        </p:nvCxnSpPr>
        <p:spPr bwMode="auto">
          <a:xfrm>
            <a:off x="7691438" y="5208588"/>
            <a:ext cx="166687" cy="573087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94835" name="Oval 51"/>
          <p:cNvSpPr>
            <a:spLocks noChangeArrowheads="1"/>
          </p:cNvSpPr>
          <p:nvPr/>
        </p:nvSpPr>
        <p:spPr bwMode="auto">
          <a:xfrm>
            <a:off x="6705600" y="2208213"/>
            <a:ext cx="304800" cy="271462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836" name="Oval 52"/>
          <p:cNvSpPr>
            <a:spLocks noChangeArrowheads="1"/>
          </p:cNvSpPr>
          <p:nvPr/>
        </p:nvSpPr>
        <p:spPr bwMode="auto">
          <a:xfrm>
            <a:off x="5562600" y="3122613"/>
            <a:ext cx="304800" cy="27146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837" name="Oval 53"/>
          <p:cNvSpPr>
            <a:spLocks noChangeArrowheads="1"/>
          </p:cNvSpPr>
          <p:nvPr/>
        </p:nvSpPr>
        <p:spPr bwMode="auto">
          <a:xfrm>
            <a:off x="7848600" y="3122613"/>
            <a:ext cx="304800" cy="27146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838" name="Oval 54"/>
          <p:cNvSpPr>
            <a:spLocks noChangeArrowheads="1"/>
          </p:cNvSpPr>
          <p:nvPr/>
        </p:nvSpPr>
        <p:spPr bwMode="auto">
          <a:xfrm>
            <a:off x="6096000" y="4059238"/>
            <a:ext cx="304800" cy="271462"/>
          </a:xfrm>
          <a:prstGeom prst="ellipse">
            <a:avLst/>
          </a:prstGeom>
          <a:solidFill>
            <a:srgbClr val="CC3434"/>
          </a:solidFill>
          <a:ln w="28575">
            <a:solidFill>
              <a:srgbClr val="CC343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839" name="Oval 55"/>
          <p:cNvSpPr>
            <a:spLocks noChangeArrowheads="1"/>
          </p:cNvSpPr>
          <p:nvPr/>
        </p:nvSpPr>
        <p:spPr bwMode="auto">
          <a:xfrm>
            <a:off x="7239000" y="4070350"/>
            <a:ext cx="304800" cy="271463"/>
          </a:xfrm>
          <a:prstGeom prst="ellipse">
            <a:avLst/>
          </a:prstGeom>
          <a:solidFill>
            <a:srgbClr val="CC3434"/>
          </a:solidFill>
          <a:ln w="28575">
            <a:solidFill>
              <a:srgbClr val="CC343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840" name="Oval 56"/>
          <p:cNvSpPr>
            <a:spLocks noChangeArrowheads="1"/>
          </p:cNvSpPr>
          <p:nvPr/>
        </p:nvSpPr>
        <p:spPr bwMode="auto">
          <a:xfrm>
            <a:off x="7543800" y="4951413"/>
            <a:ext cx="304800" cy="2714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841" name="Oval 57"/>
          <p:cNvSpPr>
            <a:spLocks noChangeArrowheads="1"/>
          </p:cNvSpPr>
          <p:nvPr/>
        </p:nvSpPr>
        <p:spPr bwMode="auto">
          <a:xfrm>
            <a:off x="5257800" y="4951413"/>
            <a:ext cx="304800" cy="2714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842" name="Oval 58"/>
          <p:cNvSpPr>
            <a:spLocks noChangeArrowheads="1"/>
          </p:cNvSpPr>
          <p:nvPr/>
        </p:nvSpPr>
        <p:spPr bwMode="auto">
          <a:xfrm>
            <a:off x="4953000" y="4070350"/>
            <a:ext cx="304800" cy="271463"/>
          </a:xfrm>
          <a:prstGeom prst="ellipse">
            <a:avLst/>
          </a:prstGeom>
          <a:solidFill>
            <a:srgbClr val="CC3434"/>
          </a:solidFill>
          <a:ln w="28575">
            <a:solidFill>
              <a:srgbClr val="CC343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843" name="Line 59"/>
          <p:cNvSpPr>
            <a:spLocks noChangeShapeType="1"/>
          </p:cNvSpPr>
          <p:nvPr/>
        </p:nvSpPr>
        <p:spPr bwMode="auto">
          <a:xfrm>
            <a:off x="5410200" y="5216525"/>
            <a:ext cx="0" cy="1335088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844" name="Line 60"/>
          <p:cNvSpPr>
            <a:spLocks noChangeShapeType="1"/>
          </p:cNvSpPr>
          <p:nvPr/>
        </p:nvSpPr>
        <p:spPr bwMode="auto">
          <a:xfrm>
            <a:off x="7696200" y="5222875"/>
            <a:ext cx="0" cy="1328738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845" name="Rectangle 6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preprocess: create binary tree</a:t>
            </a:r>
          </a:p>
          <a:p>
            <a:pPr lvl="1"/>
            <a:r>
              <a:rPr lang="en-US"/>
              <a:t>recursive spatial partition</a:t>
            </a:r>
          </a:p>
          <a:p>
            <a:pPr lvl="1"/>
            <a:r>
              <a:rPr lang="en-US"/>
              <a:t>viewpoint independent</a:t>
            </a:r>
          </a:p>
        </p:txBody>
      </p:sp>
    </p:spTree>
    <p:extLst>
      <p:ext uri="{BB962C8B-B14F-4D97-AF65-F5344CB8AC3E}">
        <p14:creationId xmlns:p14="http://schemas.microsoft.com/office/powerpoint/2010/main" val="35779690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4193D-412A-984A-89CE-5AD2DE6048E7}" type="slidenum">
              <a:rPr lang="en-US"/>
              <a:pPr/>
              <a:t>69</a:t>
            </a:fld>
            <a:endParaRPr lang="en-US"/>
          </a:p>
        </p:txBody>
      </p:sp>
      <p:sp>
        <p:nvSpPr>
          <p:cNvPr id="229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-74613"/>
            <a:ext cx="9142412" cy="762001"/>
          </a:xfrm>
        </p:spPr>
        <p:txBody>
          <a:bodyPr/>
          <a:lstStyle/>
          <a:p>
            <a:r>
              <a:rPr lang="en-US"/>
              <a:t>Review: BSP Trees</a:t>
            </a:r>
          </a:p>
        </p:txBody>
      </p:sp>
      <p:sp>
        <p:nvSpPr>
          <p:cNvPr id="229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36588"/>
            <a:ext cx="8915400" cy="5715000"/>
          </a:xfrm>
          <a:noFill/>
          <a:ln/>
        </p:spPr>
        <p:txBody>
          <a:bodyPr/>
          <a:lstStyle/>
          <a:p>
            <a:r>
              <a:rPr lang="en-US" sz="2800"/>
              <a:t>runtime: correctly traversing this tree enumerates objects from back to front</a:t>
            </a:r>
          </a:p>
          <a:p>
            <a:pPr lvl="1"/>
            <a:r>
              <a:rPr lang="en-US" sz="2600"/>
              <a:t>viewpoint dependent: check which side of plane viewpoint is on </a:t>
            </a:r>
            <a:r>
              <a:rPr lang="en-US" sz="2600" b="1"/>
              <a:t>at each node</a:t>
            </a:r>
            <a:endParaRPr lang="en-US" sz="2600"/>
          </a:p>
          <a:p>
            <a:pPr lvl="1"/>
            <a:r>
              <a:rPr lang="en-US" sz="2600"/>
              <a:t>draw far, draw object in question, </a:t>
            </a:r>
            <a:br>
              <a:rPr lang="en-US" sz="2600"/>
            </a:br>
            <a:r>
              <a:rPr lang="en-US" sz="2600"/>
              <a:t>draw near</a:t>
            </a:r>
          </a:p>
          <a:p>
            <a:endParaRPr lang="en-US" sz="2800"/>
          </a:p>
        </p:txBody>
      </p:sp>
      <p:grpSp>
        <p:nvGrpSpPr>
          <p:cNvPr id="2295812" name="Group 4"/>
          <p:cNvGrpSpPr>
            <a:grpSpLocks/>
          </p:cNvGrpSpPr>
          <p:nvPr/>
        </p:nvGrpSpPr>
        <p:grpSpPr bwMode="auto">
          <a:xfrm>
            <a:off x="103188" y="3178175"/>
            <a:ext cx="4216400" cy="3802063"/>
            <a:chOff x="219" y="1386"/>
            <a:chExt cx="2656" cy="2395"/>
          </a:xfrm>
        </p:grpSpPr>
        <p:sp>
          <p:nvSpPr>
            <p:cNvPr id="2295813" name="Line 5"/>
            <p:cNvSpPr>
              <a:spLocks noChangeAspect="1" noChangeShapeType="1"/>
            </p:cNvSpPr>
            <p:nvPr/>
          </p:nvSpPr>
          <p:spPr bwMode="auto">
            <a:xfrm flipH="1" flipV="1">
              <a:off x="1115" y="1626"/>
              <a:ext cx="414" cy="106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814" name="Line 6"/>
            <p:cNvSpPr>
              <a:spLocks noChangeAspect="1" noChangeShapeType="1"/>
            </p:cNvSpPr>
            <p:nvPr/>
          </p:nvSpPr>
          <p:spPr bwMode="auto">
            <a:xfrm>
              <a:off x="1187" y="2823"/>
              <a:ext cx="426" cy="95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815" name="Line 7"/>
            <p:cNvSpPr>
              <a:spLocks noChangeAspect="1" noChangeShapeType="1"/>
            </p:cNvSpPr>
            <p:nvPr/>
          </p:nvSpPr>
          <p:spPr bwMode="auto">
            <a:xfrm flipH="1" flipV="1">
              <a:off x="1488" y="2706"/>
              <a:ext cx="454" cy="51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816" name="Line 8"/>
            <p:cNvSpPr>
              <a:spLocks noChangeAspect="1" noChangeShapeType="1"/>
            </p:cNvSpPr>
            <p:nvPr/>
          </p:nvSpPr>
          <p:spPr bwMode="auto">
            <a:xfrm flipH="1">
              <a:off x="1279" y="2043"/>
              <a:ext cx="61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817" name="Line 9"/>
            <p:cNvSpPr>
              <a:spLocks noChangeAspect="1" noChangeShapeType="1"/>
            </p:cNvSpPr>
            <p:nvPr/>
          </p:nvSpPr>
          <p:spPr bwMode="auto">
            <a:xfrm flipH="1">
              <a:off x="219" y="2455"/>
              <a:ext cx="1222" cy="0"/>
            </a:xfrm>
            <a:prstGeom prst="line">
              <a:avLst/>
            </a:prstGeom>
            <a:noFill/>
            <a:ln w="38100">
              <a:solidFill>
                <a:srgbClr val="CC343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818" name="Line 10"/>
            <p:cNvSpPr>
              <a:spLocks noChangeAspect="1" noChangeShapeType="1"/>
            </p:cNvSpPr>
            <p:nvPr/>
          </p:nvSpPr>
          <p:spPr bwMode="auto">
            <a:xfrm flipV="1">
              <a:off x="1861" y="1626"/>
              <a:ext cx="76" cy="922"/>
            </a:xfrm>
            <a:prstGeom prst="line">
              <a:avLst/>
            </a:prstGeom>
            <a:noFill/>
            <a:ln w="38100">
              <a:solidFill>
                <a:srgbClr val="CC343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819" name="Line 11"/>
            <p:cNvSpPr>
              <a:spLocks noChangeAspect="1" noChangeShapeType="1"/>
            </p:cNvSpPr>
            <p:nvPr/>
          </p:nvSpPr>
          <p:spPr bwMode="auto">
            <a:xfrm flipV="1">
              <a:off x="1613" y="2286"/>
              <a:ext cx="888" cy="1495"/>
            </a:xfrm>
            <a:prstGeom prst="line">
              <a:avLst/>
            </a:prstGeom>
            <a:noFill/>
            <a:ln w="38100">
              <a:solidFill>
                <a:srgbClr val="CC343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95820" name="Picture 12" descr="bunny"/>
            <p:cNvPicPr>
              <a:picLocks noChangeAspect="1" noChangeArrowheads="1"/>
            </p:cNvPicPr>
            <p:nvPr/>
          </p:nvPicPr>
          <p:blipFill>
            <a:blip r:embed="rId2">
              <a:lum bright="18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1626"/>
              <a:ext cx="532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5821" name="Picture 13" descr="bunny"/>
            <p:cNvPicPr>
              <a:picLocks noChangeAspect="1" noChangeArrowheads="1"/>
            </p:cNvPicPr>
            <p:nvPr/>
          </p:nvPicPr>
          <p:blipFill>
            <a:blip r:embed="rId2">
              <a:lum bright="18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2038"/>
              <a:ext cx="532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5822" name="Picture 14" descr="bunny"/>
            <p:cNvPicPr>
              <a:picLocks noChangeAspect="1" noChangeArrowheads="1"/>
            </p:cNvPicPr>
            <p:nvPr/>
          </p:nvPicPr>
          <p:blipFill>
            <a:blip r:embed="rId2">
              <a:lum bright="18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" y="1914"/>
              <a:ext cx="487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295823" name="Picture 15" descr="bunny"/>
            <p:cNvPicPr>
              <a:picLocks noChangeAspect="1" noChangeArrowheads="1"/>
            </p:cNvPicPr>
            <p:nvPr/>
          </p:nvPicPr>
          <p:blipFill>
            <a:blip r:embed="rId2">
              <a:lum bright="18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2960"/>
              <a:ext cx="532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5824" name="Picture 16" descr="bunny"/>
            <p:cNvPicPr>
              <a:picLocks noChangeAspect="1" noChangeArrowheads="1"/>
            </p:cNvPicPr>
            <p:nvPr/>
          </p:nvPicPr>
          <p:blipFill>
            <a:blip r:embed="rId2">
              <a:lum bright="18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" y="3032"/>
              <a:ext cx="532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5825" name="Picture 17" descr="bunny"/>
            <p:cNvPicPr>
              <a:picLocks noChangeAspect="1" noChangeArrowheads="1"/>
            </p:cNvPicPr>
            <p:nvPr/>
          </p:nvPicPr>
          <p:blipFill>
            <a:blip r:embed="rId2">
              <a:lum bright="18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" y="2599"/>
              <a:ext cx="532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5826" name="Picture 18" descr="bunny"/>
            <p:cNvPicPr>
              <a:picLocks noChangeAspect="1" noChangeArrowheads="1"/>
            </p:cNvPicPr>
            <p:nvPr/>
          </p:nvPicPr>
          <p:blipFill>
            <a:blip r:embed="rId2">
              <a:lum bright="18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" y="2960"/>
              <a:ext cx="532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5827" name="Picture 19" descr="bunny"/>
            <p:cNvPicPr>
              <a:picLocks noChangeAspect="1" noChangeArrowheads="1"/>
            </p:cNvPicPr>
            <p:nvPr/>
          </p:nvPicPr>
          <p:blipFill>
            <a:blip r:embed="rId2">
              <a:lum bright="18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" y="2038"/>
              <a:ext cx="531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5828" name="Picture 20" descr="bunny"/>
            <p:cNvPicPr>
              <a:picLocks noChangeAspect="1" noChangeArrowheads="1"/>
            </p:cNvPicPr>
            <p:nvPr/>
          </p:nvPicPr>
          <p:blipFill>
            <a:blip r:embed="rId2">
              <a:lum bright="18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" y="2455"/>
              <a:ext cx="532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295829" name="Line 21"/>
            <p:cNvSpPr>
              <a:spLocks noChangeAspect="1" noChangeShapeType="1"/>
            </p:cNvSpPr>
            <p:nvPr/>
          </p:nvSpPr>
          <p:spPr bwMode="auto">
            <a:xfrm flipV="1">
              <a:off x="531" y="2131"/>
              <a:ext cx="2344" cy="97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95830" name="Group 22"/>
            <p:cNvGrpSpPr>
              <a:grpSpLocks noChangeAspect="1"/>
            </p:cNvGrpSpPr>
            <p:nvPr/>
          </p:nvGrpSpPr>
          <p:grpSpPr bwMode="auto">
            <a:xfrm>
              <a:off x="2246" y="2538"/>
              <a:ext cx="591" cy="489"/>
              <a:chOff x="1136" y="2894"/>
              <a:chExt cx="787" cy="651"/>
            </a:xfrm>
          </p:grpSpPr>
          <p:sp>
            <p:nvSpPr>
              <p:cNvPr id="2295831" name="Freeform 23"/>
              <p:cNvSpPr>
                <a:spLocks noChangeAspect="1"/>
              </p:cNvSpPr>
              <p:nvPr/>
            </p:nvSpPr>
            <p:spPr bwMode="auto">
              <a:xfrm>
                <a:off x="1157" y="3126"/>
                <a:ext cx="655" cy="411"/>
              </a:xfrm>
              <a:custGeom>
                <a:avLst/>
                <a:gdLst>
                  <a:gd name="T0" fmla="*/ 573 w 655"/>
                  <a:gd name="T1" fmla="*/ 213 h 411"/>
                  <a:gd name="T2" fmla="*/ 654 w 655"/>
                  <a:gd name="T3" fmla="*/ 176 h 411"/>
                  <a:gd name="T4" fmla="*/ 655 w 655"/>
                  <a:gd name="T5" fmla="*/ 92 h 411"/>
                  <a:gd name="T6" fmla="*/ 201 w 655"/>
                  <a:gd name="T7" fmla="*/ 167 h 411"/>
                  <a:gd name="T8" fmla="*/ 195 w 655"/>
                  <a:gd name="T9" fmla="*/ 0 h 411"/>
                  <a:gd name="T10" fmla="*/ 87 w 655"/>
                  <a:gd name="T11" fmla="*/ 21 h 411"/>
                  <a:gd name="T12" fmla="*/ 7 w 655"/>
                  <a:gd name="T13" fmla="*/ 180 h 411"/>
                  <a:gd name="T14" fmla="*/ 0 w 655"/>
                  <a:gd name="T15" fmla="*/ 375 h 411"/>
                  <a:gd name="T16" fmla="*/ 150 w 655"/>
                  <a:gd name="T17" fmla="*/ 411 h 411"/>
                  <a:gd name="T18" fmla="*/ 189 w 655"/>
                  <a:gd name="T19" fmla="*/ 357 h 411"/>
                  <a:gd name="T20" fmla="*/ 241 w 655"/>
                  <a:gd name="T21" fmla="*/ 350 h 411"/>
                  <a:gd name="T22" fmla="*/ 291 w 655"/>
                  <a:gd name="T23" fmla="*/ 350 h 411"/>
                  <a:gd name="T24" fmla="*/ 361 w 655"/>
                  <a:gd name="T25" fmla="*/ 326 h 411"/>
                  <a:gd name="T26" fmla="*/ 466 w 655"/>
                  <a:gd name="T27" fmla="*/ 275 h 411"/>
                  <a:gd name="T28" fmla="*/ 553 w 655"/>
                  <a:gd name="T29" fmla="*/ 231 h 411"/>
                  <a:gd name="T30" fmla="*/ 573 w 655"/>
                  <a:gd name="T31" fmla="*/ 213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5" h="411">
                    <a:moveTo>
                      <a:pt x="573" y="213"/>
                    </a:moveTo>
                    <a:lnTo>
                      <a:pt x="654" y="176"/>
                    </a:lnTo>
                    <a:lnTo>
                      <a:pt x="655" y="92"/>
                    </a:lnTo>
                    <a:lnTo>
                      <a:pt x="201" y="167"/>
                    </a:lnTo>
                    <a:lnTo>
                      <a:pt x="195" y="0"/>
                    </a:lnTo>
                    <a:lnTo>
                      <a:pt x="87" y="21"/>
                    </a:lnTo>
                    <a:lnTo>
                      <a:pt x="7" y="180"/>
                    </a:lnTo>
                    <a:lnTo>
                      <a:pt x="0" y="375"/>
                    </a:lnTo>
                    <a:lnTo>
                      <a:pt x="150" y="411"/>
                    </a:lnTo>
                    <a:lnTo>
                      <a:pt x="189" y="357"/>
                    </a:lnTo>
                    <a:lnTo>
                      <a:pt x="241" y="350"/>
                    </a:lnTo>
                    <a:lnTo>
                      <a:pt x="291" y="350"/>
                    </a:lnTo>
                    <a:lnTo>
                      <a:pt x="361" y="326"/>
                    </a:lnTo>
                    <a:lnTo>
                      <a:pt x="466" y="275"/>
                    </a:lnTo>
                    <a:lnTo>
                      <a:pt x="553" y="231"/>
                    </a:lnTo>
                    <a:lnTo>
                      <a:pt x="573" y="213"/>
                    </a:lnTo>
                    <a:close/>
                  </a:path>
                </a:pathLst>
              </a:custGeom>
              <a:solidFill>
                <a:srgbClr val="FFC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95832" name="Group 24"/>
              <p:cNvGrpSpPr>
                <a:grpSpLocks noChangeAspect="1"/>
              </p:cNvGrpSpPr>
              <p:nvPr/>
            </p:nvGrpSpPr>
            <p:grpSpPr bwMode="auto">
              <a:xfrm>
                <a:off x="1206" y="2994"/>
                <a:ext cx="653" cy="551"/>
                <a:chOff x="1206" y="2994"/>
                <a:chExt cx="653" cy="551"/>
              </a:xfrm>
            </p:grpSpPr>
            <p:grpSp>
              <p:nvGrpSpPr>
                <p:cNvPr id="2295833" name="Group 25"/>
                <p:cNvGrpSpPr>
                  <a:grpSpLocks noChangeAspect="1"/>
                </p:cNvGrpSpPr>
                <p:nvPr/>
              </p:nvGrpSpPr>
              <p:grpSpPr bwMode="auto">
                <a:xfrm>
                  <a:off x="1206" y="3171"/>
                  <a:ext cx="527" cy="374"/>
                  <a:chOff x="1206" y="3171"/>
                  <a:chExt cx="527" cy="374"/>
                </a:xfrm>
              </p:grpSpPr>
              <p:sp>
                <p:nvSpPr>
                  <p:cNvPr id="2295834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1255" y="3340"/>
                    <a:ext cx="478" cy="205"/>
                  </a:xfrm>
                  <a:custGeom>
                    <a:avLst/>
                    <a:gdLst>
                      <a:gd name="T0" fmla="*/ 0 w 1434"/>
                      <a:gd name="T1" fmla="*/ 462 h 615"/>
                      <a:gd name="T2" fmla="*/ 48 w 1434"/>
                      <a:gd name="T3" fmla="*/ 439 h 615"/>
                      <a:gd name="T4" fmla="*/ 85 w 1434"/>
                      <a:gd name="T5" fmla="*/ 399 h 615"/>
                      <a:gd name="T6" fmla="*/ 143 w 1434"/>
                      <a:gd name="T7" fmla="*/ 373 h 615"/>
                      <a:gd name="T8" fmla="*/ 194 w 1434"/>
                      <a:gd name="T9" fmla="*/ 366 h 615"/>
                      <a:gd name="T10" fmla="*/ 250 w 1434"/>
                      <a:gd name="T11" fmla="*/ 366 h 615"/>
                      <a:gd name="T12" fmla="*/ 312 w 1434"/>
                      <a:gd name="T13" fmla="*/ 377 h 615"/>
                      <a:gd name="T14" fmla="*/ 389 w 1434"/>
                      <a:gd name="T15" fmla="*/ 381 h 615"/>
                      <a:gd name="T16" fmla="*/ 491 w 1434"/>
                      <a:gd name="T17" fmla="*/ 388 h 615"/>
                      <a:gd name="T18" fmla="*/ 572 w 1434"/>
                      <a:gd name="T19" fmla="*/ 384 h 615"/>
                      <a:gd name="T20" fmla="*/ 671 w 1434"/>
                      <a:gd name="T21" fmla="*/ 358 h 615"/>
                      <a:gd name="T22" fmla="*/ 771 w 1434"/>
                      <a:gd name="T23" fmla="*/ 315 h 615"/>
                      <a:gd name="T24" fmla="*/ 887 w 1434"/>
                      <a:gd name="T25" fmla="*/ 256 h 615"/>
                      <a:gd name="T26" fmla="*/ 1013 w 1434"/>
                      <a:gd name="T27" fmla="*/ 190 h 615"/>
                      <a:gd name="T28" fmla="*/ 1152 w 1434"/>
                      <a:gd name="T29" fmla="*/ 121 h 615"/>
                      <a:gd name="T30" fmla="*/ 1268 w 1434"/>
                      <a:gd name="T31" fmla="*/ 66 h 615"/>
                      <a:gd name="T32" fmla="*/ 1379 w 1434"/>
                      <a:gd name="T33" fmla="*/ 22 h 615"/>
                      <a:gd name="T34" fmla="*/ 1434 w 1434"/>
                      <a:gd name="T35" fmla="*/ 0 h 615"/>
                      <a:gd name="T36" fmla="*/ 1401 w 1434"/>
                      <a:gd name="T37" fmla="*/ 29 h 615"/>
                      <a:gd name="T38" fmla="*/ 1390 w 1434"/>
                      <a:gd name="T39" fmla="*/ 55 h 615"/>
                      <a:gd name="T40" fmla="*/ 1394 w 1434"/>
                      <a:gd name="T41" fmla="*/ 70 h 615"/>
                      <a:gd name="T42" fmla="*/ 1346 w 1434"/>
                      <a:gd name="T43" fmla="*/ 103 h 615"/>
                      <a:gd name="T44" fmla="*/ 1320 w 1434"/>
                      <a:gd name="T45" fmla="*/ 118 h 615"/>
                      <a:gd name="T46" fmla="*/ 1265 w 1434"/>
                      <a:gd name="T47" fmla="*/ 132 h 615"/>
                      <a:gd name="T48" fmla="*/ 1203 w 1434"/>
                      <a:gd name="T49" fmla="*/ 157 h 615"/>
                      <a:gd name="T50" fmla="*/ 1163 w 1434"/>
                      <a:gd name="T51" fmla="*/ 186 h 615"/>
                      <a:gd name="T52" fmla="*/ 1155 w 1434"/>
                      <a:gd name="T53" fmla="*/ 201 h 615"/>
                      <a:gd name="T54" fmla="*/ 1155 w 1434"/>
                      <a:gd name="T55" fmla="*/ 220 h 615"/>
                      <a:gd name="T56" fmla="*/ 1170 w 1434"/>
                      <a:gd name="T57" fmla="*/ 234 h 615"/>
                      <a:gd name="T58" fmla="*/ 1159 w 1434"/>
                      <a:gd name="T59" fmla="*/ 245 h 615"/>
                      <a:gd name="T60" fmla="*/ 1133 w 1434"/>
                      <a:gd name="T61" fmla="*/ 249 h 615"/>
                      <a:gd name="T62" fmla="*/ 1085 w 1434"/>
                      <a:gd name="T63" fmla="*/ 260 h 615"/>
                      <a:gd name="T64" fmla="*/ 1013 w 1434"/>
                      <a:gd name="T65" fmla="*/ 279 h 615"/>
                      <a:gd name="T66" fmla="*/ 932 w 1434"/>
                      <a:gd name="T67" fmla="*/ 312 h 615"/>
                      <a:gd name="T68" fmla="*/ 826 w 1434"/>
                      <a:gd name="T69" fmla="*/ 355 h 615"/>
                      <a:gd name="T70" fmla="*/ 745 w 1434"/>
                      <a:gd name="T71" fmla="*/ 377 h 615"/>
                      <a:gd name="T72" fmla="*/ 671 w 1434"/>
                      <a:gd name="T73" fmla="*/ 395 h 615"/>
                      <a:gd name="T74" fmla="*/ 612 w 1434"/>
                      <a:gd name="T75" fmla="*/ 421 h 615"/>
                      <a:gd name="T76" fmla="*/ 579 w 1434"/>
                      <a:gd name="T77" fmla="*/ 436 h 615"/>
                      <a:gd name="T78" fmla="*/ 466 w 1434"/>
                      <a:gd name="T79" fmla="*/ 436 h 615"/>
                      <a:gd name="T80" fmla="*/ 411 w 1434"/>
                      <a:gd name="T81" fmla="*/ 436 h 615"/>
                      <a:gd name="T82" fmla="*/ 363 w 1434"/>
                      <a:gd name="T83" fmla="*/ 443 h 615"/>
                      <a:gd name="T84" fmla="*/ 316 w 1434"/>
                      <a:gd name="T85" fmla="*/ 464 h 615"/>
                      <a:gd name="T86" fmla="*/ 261 w 1434"/>
                      <a:gd name="T87" fmla="*/ 497 h 615"/>
                      <a:gd name="T88" fmla="*/ 220 w 1434"/>
                      <a:gd name="T89" fmla="*/ 538 h 615"/>
                      <a:gd name="T90" fmla="*/ 187 w 1434"/>
                      <a:gd name="T91" fmla="*/ 571 h 615"/>
                      <a:gd name="T92" fmla="*/ 147 w 1434"/>
                      <a:gd name="T93" fmla="*/ 615 h 615"/>
                      <a:gd name="T94" fmla="*/ 172 w 1434"/>
                      <a:gd name="T95" fmla="*/ 564 h 615"/>
                      <a:gd name="T96" fmla="*/ 187 w 1434"/>
                      <a:gd name="T97" fmla="*/ 534 h 615"/>
                      <a:gd name="T98" fmla="*/ 198 w 1434"/>
                      <a:gd name="T99" fmla="*/ 505 h 615"/>
                      <a:gd name="T100" fmla="*/ 198 w 1434"/>
                      <a:gd name="T101" fmla="*/ 475 h 615"/>
                      <a:gd name="T102" fmla="*/ 183 w 1434"/>
                      <a:gd name="T103" fmla="*/ 454 h 615"/>
                      <a:gd name="T104" fmla="*/ 150 w 1434"/>
                      <a:gd name="T105" fmla="*/ 439 h 615"/>
                      <a:gd name="T106" fmla="*/ 110 w 1434"/>
                      <a:gd name="T107" fmla="*/ 432 h 615"/>
                      <a:gd name="T108" fmla="*/ 81 w 1434"/>
                      <a:gd name="T109" fmla="*/ 436 h 615"/>
                      <a:gd name="T110" fmla="*/ 59 w 1434"/>
                      <a:gd name="T111" fmla="*/ 451 h 615"/>
                      <a:gd name="T112" fmla="*/ 0 w 1434"/>
                      <a:gd name="T113" fmla="*/ 462 h 6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434" h="615">
                        <a:moveTo>
                          <a:pt x="0" y="462"/>
                        </a:moveTo>
                        <a:lnTo>
                          <a:pt x="48" y="439"/>
                        </a:lnTo>
                        <a:lnTo>
                          <a:pt x="85" y="399"/>
                        </a:lnTo>
                        <a:lnTo>
                          <a:pt x="143" y="373"/>
                        </a:lnTo>
                        <a:lnTo>
                          <a:pt x="194" y="366"/>
                        </a:lnTo>
                        <a:lnTo>
                          <a:pt x="250" y="366"/>
                        </a:lnTo>
                        <a:lnTo>
                          <a:pt x="312" y="377"/>
                        </a:lnTo>
                        <a:lnTo>
                          <a:pt x="389" y="381"/>
                        </a:lnTo>
                        <a:lnTo>
                          <a:pt x="491" y="388"/>
                        </a:lnTo>
                        <a:lnTo>
                          <a:pt x="572" y="384"/>
                        </a:lnTo>
                        <a:lnTo>
                          <a:pt x="671" y="358"/>
                        </a:lnTo>
                        <a:lnTo>
                          <a:pt x="771" y="315"/>
                        </a:lnTo>
                        <a:lnTo>
                          <a:pt x="887" y="256"/>
                        </a:lnTo>
                        <a:lnTo>
                          <a:pt x="1013" y="190"/>
                        </a:lnTo>
                        <a:lnTo>
                          <a:pt x="1152" y="121"/>
                        </a:lnTo>
                        <a:lnTo>
                          <a:pt x="1268" y="66"/>
                        </a:lnTo>
                        <a:lnTo>
                          <a:pt x="1379" y="22"/>
                        </a:lnTo>
                        <a:lnTo>
                          <a:pt x="1434" y="0"/>
                        </a:lnTo>
                        <a:lnTo>
                          <a:pt x="1401" y="29"/>
                        </a:lnTo>
                        <a:lnTo>
                          <a:pt x="1390" y="55"/>
                        </a:lnTo>
                        <a:lnTo>
                          <a:pt x="1394" y="70"/>
                        </a:lnTo>
                        <a:lnTo>
                          <a:pt x="1346" y="103"/>
                        </a:lnTo>
                        <a:lnTo>
                          <a:pt x="1320" y="118"/>
                        </a:lnTo>
                        <a:lnTo>
                          <a:pt x="1265" y="132"/>
                        </a:lnTo>
                        <a:lnTo>
                          <a:pt x="1203" y="157"/>
                        </a:lnTo>
                        <a:lnTo>
                          <a:pt x="1163" y="186"/>
                        </a:lnTo>
                        <a:lnTo>
                          <a:pt x="1155" y="201"/>
                        </a:lnTo>
                        <a:lnTo>
                          <a:pt x="1155" y="220"/>
                        </a:lnTo>
                        <a:lnTo>
                          <a:pt x="1170" y="234"/>
                        </a:lnTo>
                        <a:lnTo>
                          <a:pt x="1159" y="245"/>
                        </a:lnTo>
                        <a:lnTo>
                          <a:pt x="1133" y="249"/>
                        </a:lnTo>
                        <a:lnTo>
                          <a:pt x="1085" y="260"/>
                        </a:lnTo>
                        <a:lnTo>
                          <a:pt x="1013" y="279"/>
                        </a:lnTo>
                        <a:lnTo>
                          <a:pt x="932" y="312"/>
                        </a:lnTo>
                        <a:lnTo>
                          <a:pt x="826" y="355"/>
                        </a:lnTo>
                        <a:lnTo>
                          <a:pt x="745" y="377"/>
                        </a:lnTo>
                        <a:lnTo>
                          <a:pt x="671" y="395"/>
                        </a:lnTo>
                        <a:lnTo>
                          <a:pt x="612" y="421"/>
                        </a:lnTo>
                        <a:lnTo>
                          <a:pt x="579" y="436"/>
                        </a:lnTo>
                        <a:lnTo>
                          <a:pt x="466" y="436"/>
                        </a:lnTo>
                        <a:lnTo>
                          <a:pt x="411" y="436"/>
                        </a:lnTo>
                        <a:lnTo>
                          <a:pt x="363" y="443"/>
                        </a:lnTo>
                        <a:lnTo>
                          <a:pt x="316" y="464"/>
                        </a:lnTo>
                        <a:lnTo>
                          <a:pt x="261" y="497"/>
                        </a:lnTo>
                        <a:lnTo>
                          <a:pt x="220" y="538"/>
                        </a:lnTo>
                        <a:lnTo>
                          <a:pt x="187" y="571"/>
                        </a:lnTo>
                        <a:lnTo>
                          <a:pt x="147" y="615"/>
                        </a:lnTo>
                        <a:lnTo>
                          <a:pt x="172" y="564"/>
                        </a:lnTo>
                        <a:lnTo>
                          <a:pt x="187" y="534"/>
                        </a:lnTo>
                        <a:lnTo>
                          <a:pt x="198" y="505"/>
                        </a:lnTo>
                        <a:lnTo>
                          <a:pt x="198" y="475"/>
                        </a:lnTo>
                        <a:lnTo>
                          <a:pt x="183" y="454"/>
                        </a:lnTo>
                        <a:lnTo>
                          <a:pt x="150" y="439"/>
                        </a:lnTo>
                        <a:lnTo>
                          <a:pt x="110" y="432"/>
                        </a:lnTo>
                        <a:lnTo>
                          <a:pt x="81" y="436"/>
                        </a:lnTo>
                        <a:lnTo>
                          <a:pt x="59" y="451"/>
                        </a:lnTo>
                        <a:lnTo>
                          <a:pt x="0" y="462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5835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1339" y="3351"/>
                    <a:ext cx="156" cy="40"/>
                  </a:xfrm>
                  <a:custGeom>
                    <a:avLst/>
                    <a:gdLst>
                      <a:gd name="T0" fmla="*/ 11 w 467"/>
                      <a:gd name="T1" fmla="*/ 0 h 121"/>
                      <a:gd name="T2" fmla="*/ 33 w 467"/>
                      <a:gd name="T3" fmla="*/ 6 h 121"/>
                      <a:gd name="T4" fmla="*/ 63 w 467"/>
                      <a:gd name="T5" fmla="*/ 21 h 121"/>
                      <a:gd name="T6" fmla="*/ 91 w 467"/>
                      <a:gd name="T7" fmla="*/ 38 h 121"/>
                      <a:gd name="T8" fmla="*/ 128 w 467"/>
                      <a:gd name="T9" fmla="*/ 56 h 121"/>
                      <a:gd name="T10" fmla="*/ 164 w 467"/>
                      <a:gd name="T11" fmla="*/ 69 h 121"/>
                      <a:gd name="T12" fmla="*/ 200 w 467"/>
                      <a:gd name="T13" fmla="*/ 75 h 121"/>
                      <a:gd name="T14" fmla="*/ 234 w 467"/>
                      <a:gd name="T15" fmla="*/ 76 h 121"/>
                      <a:gd name="T16" fmla="*/ 280 w 467"/>
                      <a:gd name="T17" fmla="*/ 69 h 121"/>
                      <a:gd name="T18" fmla="*/ 328 w 467"/>
                      <a:gd name="T19" fmla="*/ 60 h 121"/>
                      <a:gd name="T20" fmla="*/ 364 w 467"/>
                      <a:gd name="T21" fmla="*/ 49 h 121"/>
                      <a:gd name="T22" fmla="*/ 402 w 467"/>
                      <a:gd name="T23" fmla="*/ 43 h 121"/>
                      <a:gd name="T24" fmla="*/ 467 w 467"/>
                      <a:gd name="T25" fmla="*/ 34 h 121"/>
                      <a:gd name="T26" fmla="*/ 443 w 467"/>
                      <a:gd name="T27" fmla="*/ 54 h 121"/>
                      <a:gd name="T28" fmla="*/ 423 w 467"/>
                      <a:gd name="T29" fmla="*/ 72 h 121"/>
                      <a:gd name="T30" fmla="*/ 420 w 467"/>
                      <a:gd name="T31" fmla="*/ 91 h 121"/>
                      <a:gd name="T32" fmla="*/ 428 w 467"/>
                      <a:gd name="T33" fmla="*/ 114 h 121"/>
                      <a:gd name="T34" fmla="*/ 438 w 467"/>
                      <a:gd name="T35" fmla="*/ 121 h 121"/>
                      <a:gd name="T36" fmla="*/ 420 w 467"/>
                      <a:gd name="T37" fmla="*/ 114 h 121"/>
                      <a:gd name="T38" fmla="*/ 397 w 467"/>
                      <a:gd name="T39" fmla="*/ 108 h 121"/>
                      <a:gd name="T40" fmla="*/ 382 w 467"/>
                      <a:gd name="T41" fmla="*/ 104 h 121"/>
                      <a:gd name="T42" fmla="*/ 353 w 467"/>
                      <a:gd name="T43" fmla="*/ 100 h 121"/>
                      <a:gd name="T44" fmla="*/ 321 w 467"/>
                      <a:gd name="T45" fmla="*/ 100 h 121"/>
                      <a:gd name="T46" fmla="*/ 273 w 467"/>
                      <a:gd name="T47" fmla="*/ 103 h 121"/>
                      <a:gd name="T48" fmla="*/ 229 w 467"/>
                      <a:gd name="T49" fmla="*/ 103 h 121"/>
                      <a:gd name="T50" fmla="*/ 198 w 467"/>
                      <a:gd name="T51" fmla="*/ 103 h 121"/>
                      <a:gd name="T52" fmla="*/ 165 w 467"/>
                      <a:gd name="T53" fmla="*/ 99 h 121"/>
                      <a:gd name="T54" fmla="*/ 130 w 467"/>
                      <a:gd name="T55" fmla="*/ 93 h 121"/>
                      <a:gd name="T56" fmla="*/ 99 w 467"/>
                      <a:gd name="T57" fmla="*/ 83 h 121"/>
                      <a:gd name="T58" fmla="*/ 70 w 467"/>
                      <a:gd name="T59" fmla="*/ 72 h 121"/>
                      <a:gd name="T60" fmla="*/ 40 w 467"/>
                      <a:gd name="T61" fmla="*/ 56 h 121"/>
                      <a:gd name="T62" fmla="*/ 15 w 467"/>
                      <a:gd name="T63" fmla="*/ 41 h 121"/>
                      <a:gd name="T64" fmla="*/ 0 w 467"/>
                      <a:gd name="T65" fmla="*/ 29 h 121"/>
                      <a:gd name="T66" fmla="*/ 11 w 467"/>
                      <a:gd name="T67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67" h="121">
                        <a:moveTo>
                          <a:pt x="11" y="0"/>
                        </a:moveTo>
                        <a:lnTo>
                          <a:pt x="33" y="6"/>
                        </a:lnTo>
                        <a:lnTo>
                          <a:pt x="63" y="21"/>
                        </a:lnTo>
                        <a:lnTo>
                          <a:pt x="91" y="38"/>
                        </a:lnTo>
                        <a:lnTo>
                          <a:pt x="128" y="56"/>
                        </a:lnTo>
                        <a:lnTo>
                          <a:pt x="164" y="69"/>
                        </a:lnTo>
                        <a:lnTo>
                          <a:pt x="200" y="75"/>
                        </a:lnTo>
                        <a:lnTo>
                          <a:pt x="234" y="76"/>
                        </a:lnTo>
                        <a:lnTo>
                          <a:pt x="280" y="69"/>
                        </a:lnTo>
                        <a:lnTo>
                          <a:pt x="328" y="60"/>
                        </a:lnTo>
                        <a:lnTo>
                          <a:pt x="364" y="49"/>
                        </a:lnTo>
                        <a:lnTo>
                          <a:pt x="402" y="43"/>
                        </a:lnTo>
                        <a:lnTo>
                          <a:pt x="467" y="34"/>
                        </a:lnTo>
                        <a:lnTo>
                          <a:pt x="443" y="54"/>
                        </a:lnTo>
                        <a:lnTo>
                          <a:pt x="423" y="72"/>
                        </a:lnTo>
                        <a:lnTo>
                          <a:pt x="420" y="91"/>
                        </a:lnTo>
                        <a:lnTo>
                          <a:pt x="428" y="114"/>
                        </a:lnTo>
                        <a:lnTo>
                          <a:pt x="438" y="121"/>
                        </a:lnTo>
                        <a:lnTo>
                          <a:pt x="420" y="114"/>
                        </a:lnTo>
                        <a:lnTo>
                          <a:pt x="397" y="108"/>
                        </a:lnTo>
                        <a:lnTo>
                          <a:pt x="382" y="104"/>
                        </a:lnTo>
                        <a:lnTo>
                          <a:pt x="353" y="100"/>
                        </a:lnTo>
                        <a:lnTo>
                          <a:pt x="321" y="100"/>
                        </a:lnTo>
                        <a:lnTo>
                          <a:pt x="273" y="103"/>
                        </a:lnTo>
                        <a:lnTo>
                          <a:pt x="229" y="103"/>
                        </a:lnTo>
                        <a:lnTo>
                          <a:pt x="198" y="103"/>
                        </a:lnTo>
                        <a:lnTo>
                          <a:pt x="165" y="99"/>
                        </a:lnTo>
                        <a:lnTo>
                          <a:pt x="130" y="93"/>
                        </a:lnTo>
                        <a:lnTo>
                          <a:pt x="99" y="83"/>
                        </a:lnTo>
                        <a:lnTo>
                          <a:pt x="70" y="72"/>
                        </a:lnTo>
                        <a:lnTo>
                          <a:pt x="40" y="56"/>
                        </a:lnTo>
                        <a:lnTo>
                          <a:pt x="15" y="41"/>
                        </a:lnTo>
                        <a:lnTo>
                          <a:pt x="0" y="29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5836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1358" y="3279"/>
                    <a:ext cx="303" cy="76"/>
                  </a:xfrm>
                  <a:custGeom>
                    <a:avLst/>
                    <a:gdLst>
                      <a:gd name="T0" fmla="*/ 17 w 909"/>
                      <a:gd name="T1" fmla="*/ 124 h 228"/>
                      <a:gd name="T2" fmla="*/ 30 w 909"/>
                      <a:gd name="T3" fmla="*/ 115 h 228"/>
                      <a:gd name="T4" fmla="*/ 22 w 909"/>
                      <a:gd name="T5" fmla="*/ 139 h 228"/>
                      <a:gd name="T6" fmla="*/ 33 w 909"/>
                      <a:gd name="T7" fmla="*/ 152 h 228"/>
                      <a:gd name="T8" fmla="*/ 83 w 909"/>
                      <a:gd name="T9" fmla="*/ 168 h 228"/>
                      <a:gd name="T10" fmla="*/ 164 w 909"/>
                      <a:gd name="T11" fmla="*/ 184 h 228"/>
                      <a:gd name="T12" fmla="*/ 244 w 909"/>
                      <a:gd name="T13" fmla="*/ 195 h 228"/>
                      <a:gd name="T14" fmla="*/ 340 w 909"/>
                      <a:gd name="T15" fmla="*/ 192 h 228"/>
                      <a:gd name="T16" fmla="*/ 449 w 909"/>
                      <a:gd name="T17" fmla="*/ 176 h 228"/>
                      <a:gd name="T18" fmla="*/ 564 w 909"/>
                      <a:gd name="T19" fmla="*/ 156 h 228"/>
                      <a:gd name="T20" fmla="*/ 667 w 909"/>
                      <a:gd name="T21" fmla="*/ 135 h 228"/>
                      <a:gd name="T22" fmla="*/ 706 w 909"/>
                      <a:gd name="T23" fmla="*/ 124 h 228"/>
                      <a:gd name="T24" fmla="*/ 759 w 909"/>
                      <a:gd name="T25" fmla="*/ 102 h 228"/>
                      <a:gd name="T26" fmla="*/ 814 w 909"/>
                      <a:gd name="T27" fmla="*/ 71 h 228"/>
                      <a:gd name="T28" fmla="*/ 865 w 909"/>
                      <a:gd name="T29" fmla="*/ 41 h 228"/>
                      <a:gd name="T30" fmla="*/ 909 w 909"/>
                      <a:gd name="T31" fmla="*/ 0 h 228"/>
                      <a:gd name="T32" fmla="*/ 894 w 909"/>
                      <a:gd name="T33" fmla="*/ 48 h 228"/>
                      <a:gd name="T34" fmla="*/ 859 w 909"/>
                      <a:gd name="T35" fmla="*/ 80 h 228"/>
                      <a:gd name="T36" fmla="*/ 798 w 909"/>
                      <a:gd name="T37" fmla="*/ 113 h 228"/>
                      <a:gd name="T38" fmla="*/ 728 w 909"/>
                      <a:gd name="T39" fmla="*/ 146 h 228"/>
                      <a:gd name="T40" fmla="*/ 652 w 909"/>
                      <a:gd name="T41" fmla="*/ 167 h 228"/>
                      <a:gd name="T42" fmla="*/ 567 w 909"/>
                      <a:gd name="T43" fmla="*/ 185 h 228"/>
                      <a:gd name="T44" fmla="*/ 480 w 909"/>
                      <a:gd name="T45" fmla="*/ 205 h 228"/>
                      <a:gd name="T46" fmla="*/ 417 w 909"/>
                      <a:gd name="T47" fmla="*/ 216 h 228"/>
                      <a:gd name="T48" fmla="*/ 360 w 909"/>
                      <a:gd name="T49" fmla="*/ 225 h 228"/>
                      <a:gd name="T50" fmla="*/ 285 w 909"/>
                      <a:gd name="T51" fmla="*/ 228 h 228"/>
                      <a:gd name="T52" fmla="*/ 195 w 909"/>
                      <a:gd name="T53" fmla="*/ 221 h 228"/>
                      <a:gd name="T54" fmla="*/ 114 w 909"/>
                      <a:gd name="T55" fmla="*/ 210 h 228"/>
                      <a:gd name="T56" fmla="*/ 57 w 909"/>
                      <a:gd name="T57" fmla="*/ 193 h 228"/>
                      <a:gd name="T58" fmla="*/ 14 w 909"/>
                      <a:gd name="T59" fmla="*/ 170 h 228"/>
                      <a:gd name="T60" fmla="*/ 0 w 909"/>
                      <a:gd name="T61" fmla="*/ 150 h 228"/>
                      <a:gd name="T62" fmla="*/ 17 w 909"/>
                      <a:gd name="T63" fmla="*/ 124 h 2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909" h="228">
                        <a:moveTo>
                          <a:pt x="17" y="124"/>
                        </a:moveTo>
                        <a:lnTo>
                          <a:pt x="30" y="115"/>
                        </a:lnTo>
                        <a:lnTo>
                          <a:pt x="22" y="139"/>
                        </a:lnTo>
                        <a:lnTo>
                          <a:pt x="33" y="152"/>
                        </a:lnTo>
                        <a:lnTo>
                          <a:pt x="83" y="168"/>
                        </a:lnTo>
                        <a:lnTo>
                          <a:pt x="164" y="184"/>
                        </a:lnTo>
                        <a:lnTo>
                          <a:pt x="244" y="195"/>
                        </a:lnTo>
                        <a:lnTo>
                          <a:pt x="340" y="192"/>
                        </a:lnTo>
                        <a:lnTo>
                          <a:pt x="449" y="176"/>
                        </a:lnTo>
                        <a:lnTo>
                          <a:pt x="564" y="156"/>
                        </a:lnTo>
                        <a:lnTo>
                          <a:pt x="667" y="135"/>
                        </a:lnTo>
                        <a:lnTo>
                          <a:pt x="706" y="124"/>
                        </a:lnTo>
                        <a:lnTo>
                          <a:pt x="759" y="102"/>
                        </a:lnTo>
                        <a:lnTo>
                          <a:pt x="814" y="71"/>
                        </a:lnTo>
                        <a:lnTo>
                          <a:pt x="865" y="41"/>
                        </a:lnTo>
                        <a:lnTo>
                          <a:pt x="909" y="0"/>
                        </a:lnTo>
                        <a:lnTo>
                          <a:pt x="894" y="48"/>
                        </a:lnTo>
                        <a:lnTo>
                          <a:pt x="859" y="80"/>
                        </a:lnTo>
                        <a:lnTo>
                          <a:pt x="798" y="113"/>
                        </a:lnTo>
                        <a:lnTo>
                          <a:pt x="728" y="146"/>
                        </a:lnTo>
                        <a:lnTo>
                          <a:pt x="652" y="167"/>
                        </a:lnTo>
                        <a:lnTo>
                          <a:pt x="567" y="185"/>
                        </a:lnTo>
                        <a:lnTo>
                          <a:pt x="480" y="205"/>
                        </a:lnTo>
                        <a:lnTo>
                          <a:pt x="417" y="216"/>
                        </a:lnTo>
                        <a:lnTo>
                          <a:pt x="360" y="225"/>
                        </a:lnTo>
                        <a:lnTo>
                          <a:pt x="285" y="228"/>
                        </a:lnTo>
                        <a:lnTo>
                          <a:pt x="195" y="221"/>
                        </a:lnTo>
                        <a:lnTo>
                          <a:pt x="114" y="210"/>
                        </a:lnTo>
                        <a:lnTo>
                          <a:pt x="57" y="193"/>
                        </a:lnTo>
                        <a:lnTo>
                          <a:pt x="14" y="170"/>
                        </a:lnTo>
                        <a:lnTo>
                          <a:pt x="0" y="150"/>
                        </a:lnTo>
                        <a:lnTo>
                          <a:pt x="17" y="124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295837" name="Group 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06" y="3171"/>
                    <a:ext cx="106" cy="153"/>
                    <a:chOff x="1206" y="3171"/>
                    <a:chExt cx="106" cy="153"/>
                  </a:xfrm>
                </p:grpSpPr>
                <p:sp>
                  <p:nvSpPr>
                    <p:cNvPr id="2295838" name="Freeform 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06" y="3305"/>
                      <a:ext cx="53" cy="19"/>
                    </a:xfrm>
                    <a:custGeom>
                      <a:avLst/>
                      <a:gdLst>
                        <a:gd name="T0" fmla="*/ 157 w 157"/>
                        <a:gd name="T1" fmla="*/ 2 h 56"/>
                        <a:gd name="T2" fmla="*/ 156 w 157"/>
                        <a:gd name="T3" fmla="*/ 7 h 56"/>
                        <a:gd name="T4" fmla="*/ 154 w 157"/>
                        <a:gd name="T5" fmla="*/ 9 h 56"/>
                        <a:gd name="T6" fmla="*/ 153 w 157"/>
                        <a:gd name="T7" fmla="*/ 11 h 56"/>
                        <a:gd name="T8" fmla="*/ 150 w 157"/>
                        <a:gd name="T9" fmla="*/ 20 h 56"/>
                        <a:gd name="T10" fmla="*/ 127 w 157"/>
                        <a:gd name="T11" fmla="*/ 35 h 56"/>
                        <a:gd name="T12" fmla="*/ 16 w 157"/>
                        <a:gd name="T13" fmla="*/ 56 h 56"/>
                        <a:gd name="T14" fmla="*/ 0 w 157"/>
                        <a:gd name="T15" fmla="*/ 53 h 56"/>
                        <a:gd name="T16" fmla="*/ 24 w 157"/>
                        <a:gd name="T17" fmla="*/ 43 h 56"/>
                        <a:gd name="T18" fmla="*/ 52 w 157"/>
                        <a:gd name="T19" fmla="*/ 27 h 56"/>
                        <a:gd name="T20" fmla="*/ 85 w 157"/>
                        <a:gd name="T21" fmla="*/ 3 h 56"/>
                        <a:gd name="T22" fmla="*/ 114 w 157"/>
                        <a:gd name="T23" fmla="*/ 0 h 56"/>
                        <a:gd name="T24" fmla="*/ 157 w 157"/>
                        <a:gd name="T25" fmla="*/ 2 h 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57" h="56">
                          <a:moveTo>
                            <a:pt x="157" y="2"/>
                          </a:moveTo>
                          <a:lnTo>
                            <a:pt x="156" y="7"/>
                          </a:lnTo>
                          <a:lnTo>
                            <a:pt x="154" y="9"/>
                          </a:lnTo>
                          <a:lnTo>
                            <a:pt x="153" y="11"/>
                          </a:lnTo>
                          <a:lnTo>
                            <a:pt x="150" y="20"/>
                          </a:lnTo>
                          <a:lnTo>
                            <a:pt x="127" y="35"/>
                          </a:lnTo>
                          <a:lnTo>
                            <a:pt x="16" y="56"/>
                          </a:lnTo>
                          <a:lnTo>
                            <a:pt x="0" y="53"/>
                          </a:lnTo>
                          <a:lnTo>
                            <a:pt x="24" y="43"/>
                          </a:lnTo>
                          <a:lnTo>
                            <a:pt x="52" y="27"/>
                          </a:lnTo>
                          <a:lnTo>
                            <a:pt x="85" y="3"/>
                          </a:lnTo>
                          <a:lnTo>
                            <a:pt x="114" y="0"/>
                          </a:lnTo>
                          <a:lnTo>
                            <a:pt x="157" y="2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95839" name="Freeform 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17" y="3273"/>
                      <a:ext cx="55" cy="21"/>
                    </a:xfrm>
                    <a:custGeom>
                      <a:avLst/>
                      <a:gdLst>
                        <a:gd name="T0" fmla="*/ 0 w 164"/>
                        <a:gd name="T1" fmla="*/ 65 h 65"/>
                        <a:gd name="T2" fmla="*/ 63 w 164"/>
                        <a:gd name="T3" fmla="*/ 43 h 65"/>
                        <a:gd name="T4" fmla="*/ 138 w 164"/>
                        <a:gd name="T5" fmla="*/ 54 h 65"/>
                        <a:gd name="T6" fmla="*/ 164 w 164"/>
                        <a:gd name="T7" fmla="*/ 13 h 65"/>
                        <a:gd name="T8" fmla="*/ 155 w 164"/>
                        <a:gd name="T9" fmla="*/ 0 h 65"/>
                        <a:gd name="T10" fmla="*/ 113 w 164"/>
                        <a:gd name="T11" fmla="*/ 5 h 65"/>
                        <a:gd name="T12" fmla="*/ 68 w 164"/>
                        <a:gd name="T13" fmla="*/ 7 h 65"/>
                        <a:gd name="T14" fmla="*/ 21 w 164"/>
                        <a:gd name="T15" fmla="*/ 19 h 65"/>
                        <a:gd name="T16" fmla="*/ 0 w 164"/>
                        <a:gd name="T17" fmla="*/ 65 h 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64" h="65">
                          <a:moveTo>
                            <a:pt x="0" y="65"/>
                          </a:moveTo>
                          <a:lnTo>
                            <a:pt x="63" y="43"/>
                          </a:lnTo>
                          <a:lnTo>
                            <a:pt x="138" y="54"/>
                          </a:lnTo>
                          <a:lnTo>
                            <a:pt x="164" y="13"/>
                          </a:lnTo>
                          <a:lnTo>
                            <a:pt x="155" y="0"/>
                          </a:lnTo>
                          <a:lnTo>
                            <a:pt x="113" y="5"/>
                          </a:lnTo>
                          <a:lnTo>
                            <a:pt x="68" y="7"/>
                          </a:lnTo>
                          <a:lnTo>
                            <a:pt x="21" y="19"/>
                          </a:lnTo>
                          <a:lnTo>
                            <a:pt x="0" y="65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95840" name="Freeform 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33" y="3229"/>
                      <a:ext cx="54" cy="28"/>
                    </a:xfrm>
                    <a:custGeom>
                      <a:avLst/>
                      <a:gdLst>
                        <a:gd name="T0" fmla="*/ 161 w 161"/>
                        <a:gd name="T1" fmla="*/ 49 h 83"/>
                        <a:gd name="T2" fmla="*/ 142 w 161"/>
                        <a:gd name="T3" fmla="*/ 83 h 83"/>
                        <a:gd name="T4" fmla="*/ 15 w 161"/>
                        <a:gd name="T5" fmla="*/ 48 h 83"/>
                        <a:gd name="T6" fmla="*/ 0 w 161"/>
                        <a:gd name="T7" fmla="*/ 29 h 83"/>
                        <a:gd name="T8" fmla="*/ 8 w 161"/>
                        <a:gd name="T9" fmla="*/ 0 h 83"/>
                        <a:gd name="T10" fmla="*/ 19 w 161"/>
                        <a:gd name="T11" fmla="*/ 17 h 83"/>
                        <a:gd name="T12" fmla="*/ 58 w 161"/>
                        <a:gd name="T13" fmla="*/ 23 h 83"/>
                        <a:gd name="T14" fmla="*/ 130 w 161"/>
                        <a:gd name="T15" fmla="*/ 47 h 83"/>
                        <a:gd name="T16" fmla="*/ 161 w 161"/>
                        <a:gd name="T17" fmla="*/ 49 h 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61" h="83">
                          <a:moveTo>
                            <a:pt x="161" y="49"/>
                          </a:moveTo>
                          <a:lnTo>
                            <a:pt x="142" y="83"/>
                          </a:lnTo>
                          <a:lnTo>
                            <a:pt x="15" y="48"/>
                          </a:lnTo>
                          <a:lnTo>
                            <a:pt x="0" y="29"/>
                          </a:lnTo>
                          <a:lnTo>
                            <a:pt x="8" y="0"/>
                          </a:lnTo>
                          <a:lnTo>
                            <a:pt x="19" y="17"/>
                          </a:lnTo>
                          <a:lnTo>
                            <a:pt x="58" y="23"/>
                          </a:lnTo>
                          <a:lnTo>
                            <a:pt x="130" y="47"/>
                          </a:lnTo>
                          <a:lnTo>
                            <a:pt x="161" y="49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95841" name="Freeform 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49" y="3202"/>
                      <a:ext cx="58" cy="23"/>
                    </a:xfrm>
                    <a:custGeom>
                      <a:avLst/>
                      <a:gdLst>
                        <a:gd name="T0" fmla="*/ 7 w 175"/>
                        <a:gd name="T1" fmla="*/ 0 h 69"/>
                        <a:gd name="T2" fmla="*/ 116 w 175"/>
                        <a:gd name="T3" fmla="*/ 29 h 69"/>
                        <a:gd name="T4" fmla="*/ 143 w 175"/>
                        <a:gd name="T5" fmla="*/ 29 h 69"/>
                        <a:gd name="T6" fmla="*/ 175 w 175"/>
                        <a:gd name="T7" fmla="*/ 26 h 69"/>
                        <a:gd name="T8" fmla="*/ 151 w 175"/>
                        <a:gd name="T9" fmla="*/ 58 h 69"/>
                        <a:gd name="T10" fmla="*/ 94 w 175"/>
                        <a:gd name="T11" fmla="*/ 69 h 69"/>
                        <a:gd name="T12" fmla="*/ 28 w 175"/>
                        <a:gd name="T13" fmla="*/ 48 h 69"/>
                        <a:gd name="T14" fmla="*/ 0 w 175"/>
                        <a:gd name="T15" fmla="*/ 32 h 69"/>
                        <a:gd name="T16" fmla="*/ 7 w 175"/>
                        <a:gd name="T17" fmla="*/ 0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75" h="69">
                          <a:moveTo>
                            <a:pt x="7" y="0"/>
                          </a:moveTo>
                          <a:lnTo>
                            <a:pt x="116" y="29"/>
                          </a:lnTo>
                          <a:lnTo>
                            <a:pt x="143" y="29"/>
                          </a:lnTo>
                          <a:lnTo>
                            <a:pt x="175" y="26"/>
                          </a:lnTo>
                          <a:lnTo>
                            <a:pt x="151" y="58"/>
                          </a:lnTo>
                          <a:lnTo>
                            <a:pt x="94" y="69"/>
                          </a:lnTo>
                          <a:lnTo>
                            <a:pt x="28" y="48"/>
                          </a:lnTo>
                          <a:lnTo>
                            <a:pt x="0" y="32"/>
                          </a:ln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95842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60" y="3171"/>
                      <a:ext cx="52" cy="20"/>
                    </a:xfrm>
                    <a:custGeom>
                      <a:avLst/>
                      <a:gdLst>
                        <a:gd name="T0" fmla="*/ 2 w 156"/>
                        <a:gd name="T1" fmla="*/ 35 h 60"/>
                        <a:gd name="T2" fmla="*/ 0 w 156"/>
                        <a:gd name="T3" fmla="*/ 60 h 60"/>
                        <a:gd name="T4" fmla="*/ 92 w 156"/>
                        <a:gd name="T5" fmla="*/ 60 h 60"/>
                        <a:gd name="T6" fmla="*/ 156 w 156"/>
                        <a:gd name="T7" fmla="*/ 30 h 60"/>
                        <a:gd name="T8" fmla="*/ 156 w 156"/>
                        <a:gd name="T9" fmla="*/ 0 h 60"/>
                        <a:gd name="T10" fmla="*/ 122 w 156"/>
                        <a:gd name="T11" fmla="*/ 17 h 60"/>
                        <a:gd name="T12" fmla="*/ 58 w 156"/>
                        <a:gd name="T13" fmla="*/ 35 h 60"/>
                        <a:gd name="T14" fmla="*/ 2 w 156"/>
                        <a:gd name="T15" fmla="*/ 35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56" h="60">
                          <a:moveTo>
                            <a:pt x="2" y="35"/>
                          </a:moveTo>
                          <a:lnTo>
                            <a:pt x="0" y="60"/>
                          </a:lnTo>
                          <a:lnTo>
                            <a:pt x="92" y="60"/>
                          </a:lnTo>
                          <a:lnTo>
                            <a:pt x="156" y="30"/>
                          </a:lnTo>
                          <a:lnTo>
                            <a:pt x="156" y="0"/>
                          </a:lnTo>
                          <a:lnTo>
                            <a:pt x="122" y="17"/>
                          </a:lnTo>
                          <a:lnTo>
                            <a:pt x="58" y="35"/>
                          </a:lnTo>
                          <a:lnTo>
                            <a:pt x="2" y="35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295843" name="Freeform 35"/>
                <p:cNvSpPr>
                  <a:spLocks noChangeAspect="1"/>
                </p:cNvSpPr>
                <p:nvPr/>
              </p:nvSpPr>
              <p:spPr bwMode="auto">
                <a:xfrm>
                  <a:off x="1269" y="2994"/>
                  <a:ext cx="590" cy="350"/>
                </a:xfrm>
                <a:custGeom>
                  <a:avLst/>
                  <a:gdLst>
                    <a:gd name="T0" fmla="*/ 0 w 1768"/>
                    <a:gd name="T1" fmla="*/ 521 h 1051"/>
                    <a:gd name="T2" fmla="*/ 80 w 1768"/>
                    <a:gd name="T3" fmla="*/ 373 h 1051"/>
                    <a:gd name="T4" fmla="*/ 220 w 1768"/>
                    <a:gd name="T5" fmla="*/ 225 h 1051"/>
                    <a:gd name="T6" fmla="*/ 440 w 1768"/>
                    <a:gd name="T7" fmla="*/ 92 h 1051"/>
                    <a:gd name="T8" fmla="*/ 631 w 1768"/>
                    <a:gd name="T9" fmla="*/ 26 h 1051"/>
                    <a:gd name="T10" fmla="*/ 814 w 1768"/>
                    <a:gd name="T11" fmla="*/ 4 h 1051"/>
                    <a:gd name="T12" fmla="*/ 1042 w 1768"/>
                    <a:gd name="T13" fmla="*/ 7 h 1051"/>
                    <a:gd name="T14" fmla="*/ 1247 w 1768"/>
                    <a:gd name="T15" fmla="*/ 85 h 1051"/>
                    <a:gd name="T16" fmla="*/ 1401 w 1768"/>
                    <a:gd name="T17" fmla="*/ 195 h 1051"/>
                    <a:gd name="T18" fmla="*/ 1489 w 1768"/>
                    <a:gd name="T19" fmla="*/ 300 h 1051"/>
                    <a:gd name="T20" fmla="*/ 1493 w 1768"/>
                    <a:gd name="T21" fmla="*/ 414 h 1051"/>
                    <a:gd name="T22" fmla="*/ 1591 w 1768"/>
                    <a:gd name="T23" fmla="*/ 429 h 1051"/>
                    <a:gd name="T24" fmla="*/ 1577 w 1768"/>
                    <a:gd name="T25" fmla="*/ 499 h 1051"/>
                    <a:gd name="T26" fmla="*/ 1614 w 1768"/>
                    <a:gd name="T27" fmla="*/ 572 h 1051"/>
                    <a:gd name="T28" fmla="*/ 1720 w 1768"/>
                    <a:gd name="T29" fmla="*/ 624 h 1051"/>
                    <a:gd name="T30" fmla="*/ 1724 w 1768"/>
                    <a:gd name="T31" fmla="*/ 704 h 1051"/>
                    <a:gd name="T32" fmla="*/ 1687 w 1768"/>
                    <a:gd name="T33" fmla="*/ 795 h 1051"/>
                    <a:gd name="T34" fmla="*/ 1665 w 1768"/>
                    <a:gd name="T35" fmla="*/ 905 h 1051"/>
                    <a:gd name="T36" fmla="*/ 1628 w 1768"/>
                    <a:gd name="T37" fmla="*/ 979 h 1051"/>
                    <a:gd name="T38" fmla="*/ 1541 w 1768"/>
                    <a:gd name="T39" fmla="*/ 1033 h 1051"/>
                    <a:gd name="T40" fmla="*/ 1577 w 1768"/>
                    <a:gd name="T41" fmla="*/ 960 h 1051"/>
                    <a:gd name="T42" fmla="*/ 1588 w 1768"/>
                    <a:gd name="T43" fmla="*/ 857 h 1051"/>
                    <a:gd name="T44" fmla="*/ 1584 w 1768"/>
                    <a:gd name="T45" fmla="*/ 806 h 1051"/>
                    <a:gd name="T46" fmla="*/ 1541 w 1768"/>
                    <a:gd name="T47" fmla="*/ 791 h 1051"/>
                    <a:gd name="T48" fmla="*/ 1401 w 1768"/>
                    <a:gd name="T49" fmla="*/ 809 h 1051"/>
                    <a:gd name="T50" fmla="*/ 1306 w 1768"/>
                    <a:gd name="T51" fmla="*/ 820 h 1051"/>
                    <a:gd name="T52" fmla="*/ 1218 w 1768"/>
                    <a:gd name="T53" fmla="*/ 806 h 1051"/>
                    <a:gd name="T54" fmla="*/ 1134 w 1768"/>
                    <a:gd name="T55" fmla="*/ 777 h 1051"/>
                    <a:gd name="T56" fmla="*/ 1299 w 1768"/>
                    <a:gd name="T57" fmla="*/ 667 h 1051"/>
                    <a:gd name="T58" fmla="*/ 1360 w 1768"/>
                    <a:gd name="T59" fmla="*/ 617 h 1051"/>
                    <a:gd name="T60" fmla="*/ 1327 w 1768"/>
                    <a:gd name="T61" fmla="*/ 565 h 1051"/>
                    <a:gd name="T62" fmla="*/ 1181 w 1768"/>
                    <a:gd name="T63" fmla="*/ 458 h 1051"/>
                    <a:gd name="T64" fmla="*/ 1094 w 1768"/>
                    <a:gd name="T65" fmla="*/ 407 h 1051"/>
                    <a:gd name="T66" fmla="*/ 1090 w 1768"/>
                    <a:gd name="T67" fmla="*/ 337 h 1051"/>
                    <a:gd name="T68" fmla="*/ 1016 w 1768"/>
                    <a:gd name="T69" fmla="*/ 264 h 1051"/>
                    <a:gd name="T70" fmla="*/ 928 w 1768"/>
                    <a:gd name="T71" fmla="*/ 214 h 1051"/>
                    <a:gd name="T72" fmla="*/ 840 w 1768"/>
                    <a:gd name="T73" fmla="*/ 203 h 1051"/>
                    <a:gd name="T74" fmla="*/ 771 w 1768"/>
                    <a:gd name="T75" fmla="*/ 232 h 1051"/>
                    <a:gd name="T76" fmla="*/ 690 w 1768"/>
                    <a:gd name="T77" fmla="*/ 254 h 1051"/>
                    <a:gd name="T78" fmla="*/ 715 w 1768"/>
                    <a:gd name="T79" fmla="*/ 271 h 1051"/>
                    <a:gd name="T80" fmla="*/ 638 w 1768"/>
                    <a:gd name="T81" fmla="*/ 307 h 1051"/>
                    <a:gd name="T82" fmla="*/ 546 w 1768"/>
                    <a:gd name="T83" fmla="*/ 329 h 1051"/>
                    <a:gd name="T84" fmla="*/ 427 w 1768"/>
                    <a:gd name="T85" fmla="*/ 388 h 1051"/>
                    <a:gd name="T86" fmla="*/ 335 w 1768"/>
                    <a:gd name="T87" fmla="*/ 454 h 1051"/>
                    <a:gd name="T88" fmla="*/ 305 w 1768"/>
                    <a:gd name="T89" fmla="*/ 517 h 1051"/>
                    <a:gd name="T90" fmla="*/ 290 w 1768"/>
                    <a:gd name="T91" fmla="*/ 605 h 1051"/>
                    <a:gd name="T92" fmla="*/ 294 w 1768"/>
                    <a:gd name="T93" fmla="*/ 667 h 1051"/>
                    <a:gd name="T94" fmla="*/ 220 w 1768"/>
                    <a:gd name="T95" fmla="*/ 850 h 1051"/>
                    <a:gd name="T96" fmla="*/ 132 w 1768"/>
                    <a:gd name="T97" fmla="*/ 898 h 1051"/>
                    <a:gd name="T98" fmla="*/ 26 w 1768"/>
                    <a:gd name="T99" fmla="*/ 913 h 1051"/>
                    <a:gd name="T100" fmla="*/ 77 w 1768"/>
                    <a:gd name="T101" fmla="*/ 820 h 1051"/>
                    <a:gd name="T102" fmla="*/ 117 w 1768"/>
                    <a:gd name="T103" fmla="*/ 722 h 1051"/>
                    <a:gd name="T104" fmla="*/ 143 w 1768"/>
                    <a:gd name="T105" fmla="*/ 620 h 1051"/>
                    <a:gd name="T106" fmla="*/ 172 w 1768"/>
                    <a:gd name="T107" fmla="*/ 543 h 1051"/>
                    <a:gd name="T108" fmla="*/ 191 w 1768"/>
                    <a:gd name="T109" fmla="*/ 440 h 1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768" h="1051">
                      <a:moveTo>
                        <a:pt x="191" y="440"/>
                      </a:moveTo>
                      <a:lnTo>
                        <a:pt x="0" y="521"/>
                      </a:lnTo>
                      <a:lnTo>
                        <a:pt x="30" y="462"/>
                      </a:lnTo>
                      <a:lnTo>
                        <a:pt x="80" y="373"/>
                      </a:lnTo>
                      <a:lnTo>
                        <a:pt x="132" y="296"/>
                      </a:lnTo>
                      <a:lnTo>
                        <a:pt x="220" y="225"/>
                      </a:lnTo>
                      <a:lnTo>
                        <a:pt x="349" y="144"/>
                      </a:lnTo>
                      <a:lnTo>
                        <a:pt x="440" y="92"/>
                      </a:lnTo>
                      <a:lnTo>
                        <a:pt x="535" y="52"/>
                      </a:lnTo>
                      <a:lnTo>
                        <a:pt x="631" y="26"/>
                      </a:lnTo>
                      <a:lnTo>
                        <a:pt x="726" y="7"/>
                      </a:lnTo>
                      <a:lnTo>
                        <a:pt x="814" y="4"/>
                      </a:lnTo>
                      <a:lnTo>
                        <a:pt x="932" y="0"/>
                      </a:lnTo>
                      <a:lnTo>
                        <a:pt x="1042" y="7"/>
                      </a:lnTo>
                      <a:lnTo>
                        <a:pt x="1138" y="26"/>
                      </a:lnTo>
                      <a:lnTo>
                        <a:pt x="1247" y="85"/>
                      </a:lnTo>
                      <a:lnTo>
                        <a:pt x="1314" y="129"/>
                      </a:lnTo>
                      <a:lnTo>
                        <a:pt x="1401" y="195"/>
                      </a:lnTo>
                      <a:lnTo>
                        <a:pt x="1467" y="262"/>
                      </a:lnTo>
                      <a:lnTo>
                        <a:pt x="1489" y="300"/>
                      </a:lnTo>
                      <a:lnTo>
                        <a:pt x="1493" y="366"/>
                      </a:lnTo>
                      <a:lnTo>
                        <a:pt x="1493" y="414"/>
                      </a:lnTo>
                      <a:lnTo>
                        <a:pt x="1606" y="410"/>
                      </a:lnTo>
                      <a:lnTo>
                        <a:pt x="1591" y="429"/>
                      </a:lnTo>
                      <a:lnTo>
                        <a:pt x="1580" y="458"/>
                      </a:lnTo>
                      <a:lnTo>
                        <a:pt x="1577" y="499"/>
                      </a:lnTo>
                      <a:lnTo>
                        <a:pt x="1588" y="547"/>
                      </a:lnTo>
                      <a:lnTo>
                        <a:pt x="1614" y="572"/>
                      </a:lnTo>
                      <a:lnTo>
                        <a:pt x="1650" y="602"/>
                      </a:lnTo>
                      <a:lnTo>
                        <a:pt x="1720" y="624"/>
                      </a:lnTo>
                      <a:lnTo>
                        <a:pt x="1768" y="635"/>
                      </a:lnTo>
                      <a:lnTo>
                        <a:pt x="1724" y="704"/>
                      </a:lnTo>
                      <a:lnTo>
                        <a:pt x="1702" y="755"/>
                      </a:lnTo>
                      <a:lnTo>
                        <a:pt x="1687" y="795"/>
                      </a:lnTo>
                      <a:lnTo>
                        <a:pt x="1673" y="857"/>
                      </a:lnTo>
                      <a:lnTo>
                        <a:pt x="1665" y="905"/>
                      </a:lnTo>
                      <a:lnTo>
                        <a:pt x="1665" y="938"/>
                      </a:lnTo>
                      <a:lnTo>
                        <a:pt x="1628" y="979"/>
                      </a:lnTo>
                      <a:lnTo>
                        <a:pt x="1555" y="1051"/>
                      </a:lnTo>
                      <a:lnTo>
                        <a:pt x="1541" y="1033"/>
                      </a:lnTo>
                      <a:lnTo>
                        <a:pt x="1562" y="997"/>
                      </a:lnTo>
                      <a:lnTo>
                        <a:pt x="1577" y="960"/>
                      </a:lnTo>
                      <a:lnTo>
                        <a:pt x="1584" y="916"/>
                      </a:lnTo>
                      <a:lnTo>
                        <a:pt x="1588" y="857"/>
                      </a:lnTo>
                      <a:lnTo>
                        <a:pt x="1595" y="824"/>
                      </a:lnTo>
                      <a:lnTo>
                        <a:pt x="1584" y="806"/>
                      </a:lnTo>
                      <a:lnTo>
                        <a:pt x="1573" y="791"/>
                      </a:lnTo>
                      <a:lnTo>
                        <a:pt x="1541" y="791"/>
                      </a:lnTo>
                      <a:lnTo>
                        <a:pt x="1467" y="798"/>
                      </a:lnTo>
                      <a:lnTo>
                        <a:pt x="1401" y="809"/>
                      </a:lnTo>
                      <a:lnTo>
                        <a:pt x="1346" y="817"/>
                      </a:lnTo>
                      <a:lnTo>
                        <a:pt x="1306" y="820"/>
                      </a:lnTo>
                      <a:lnTo>
                        <a:pt x="1244" y="813"/>
                      </a:lnTo>
                      <a:lnTo>
                        <a:pt x="1218" y="806"/>
                      </a:lnTo>
                      <a:lnTo>
                        <a:pt x="1160" y="791"/>
                      </a:lnTo>
                      <a:lnTo>
                        <a:pt x="1134" y="777"/>
                      </a:lnTo>
                      <a:lnTo>
                        <a:pt x="1251" y="682"/>
                      </a:lnTo>
                      <a:lnTo>
                        <a:pt x="1299" y="667"/>
                      </a:lnTo>
                      <a:lnTo>
                        <a:pt x="1342" y="641"/>
                      </a:lnTo>
                      <a:lnTo>
                        <a:pt x="1360" y="617"/>
                      </a:lnTo>
                      <a:lnTo>
                        <a:pt x="1360" y="602"/>
                      </a:lnTo>
                      <a:lnTo>
                        <a:pt x="1327" y="565"/>
                      </a:lnTo>
                      <a:lnTo>
                        <a:pt x="1270" y="524"/>
                      </a:lnTo>
                      <a:lnTo>
                        <a:pt x="1181" y="458"/>
                      </a:lnTo>
                      <a:lnTo>
                        <a:pt x="1109" y="414"/>
                      </a:lnTo>
                      <a:lnTo>
                        <a:pt x="1094" y="407"/>
                      </a:lnTo>
                      <a:lnTo>
                        <a:pt x="1098" y="373"/>
                      </a:lnTo>
                      <a:lnTo>
                        <a:pt x="1090" y="337"/>
                      </a:lnTo>
                      <a:lnTo>
                        <a:pt x="1046" y="300"/>
                      </a:lnTo>
                      <a:lnTo>
                        <a:pt x="1016" y="264"/>
                      </a:lnTo>
                      <a:lnTo>
                        <a:pt x="972" y="236"/>
                      </a:lnTo>
                      <a:lnTo>
                        <a:pt x="928" y="214"/>
                      </a:lnTo>
                      <a:lnTo>
                        <a:pt x="884" y="203"/>
                      </a:lnTo>
                      <a:lnTo>
                        <a:pt x="840" y="203"/>
                      </a:lnTo>
                      <a:lnTo>
                        <a:pt x="804" y="217"/>
                      </a:lnTo>
                      <a:lnTo>
                        <a:pt x="771" y="232"/>
                      </a:lnTo>
                      <a:lnTo>
                        <a:pt x="741" y="232"/>
                      </a:lnTo>
                      <a:lnTo>
                        <a:pt x="690" y="254"/>
                      </a:lnTo>
                      <a:lnTo>
                        <a:pt x="664" y="275"/>
                      </a:lnTo>
                      <a:lnTo>
                        <a:pt x="715" y="271"/>
                      </a:lnTo>
                      <a:lnTo>
                        <a:pt x="682" y="292"/>
                      </a:lnTo>
                      <a:lnTo>
                        <a:pt x="638" y="307"/>
                      </a:lnTo>
                      <a:lnTo>
                        <a:pt x="597" y="318"/>
                      </a:lnTo>
                      <a:lnTo>
                        <a:pt x="546" y="329"/>
                      </a:lnTo>
                      <a:lnTo>
                        <a:pt x="498" y="348"/>
                      </a:lnTo>
                      <a:lnTo>
                        <a:pt x="427" y="388"/>
                      </a:lnTo>
                      <a:lnTo>
                        <a:pt x="382" y="429"/>
                      </a:lnTo>
                      <a:lnTo>
                        <a:pt x="335" y="454"/>
                      </a:lnTo>
                      <a:lnTo>
                        <a:pt x="312" y="480"/>
                      </a:lnTo>
                      <a:lnTo>
                        <a:pt x="305" y="517"/>
                      </a:lnTo>
                      <a:lnTo>
                        <a:pt x="294" y="565"/>
                      </a:lnTo>
                      <a:lnTo>
                        <a:pt x="290" y="605"/>
                      </a:lnTo>
                      <a:lnTo>
                        <a:pt x="312" y="620"/>
                      </a:lnTo>
                      <a:lnTo>
                        <a:pt x="294" y="667"/>
                      </a:lnTo>
                      <a:lnTo>
                        <a:pt x="265" y="759"/>
                      </a:lnTo>
                      <a:lnTo>
                        <a:pt x="220" y="850"/>
                      </a:lnTo>
                      <a:lnTo>
                        <a:pt x="183" y="894"/>
                      </a:lnTo>
                      <a:lnTo>
                        <a:pt x="132" y="898"/>
                      </a:lnTo>
                      <a:lnTo>
                        <a:pt x="73" y="905"/>
                      </a:lnTo>
                      <a:lnTo>
                        <a:pt x="26" y="913"/>
                      </a:lnTo>
                      <a:lnTo>
                        <a:pt x="56" y="865"/>
                      </a:lnTo>
                      <a:lnTo>
                        <a:pt x="77" y="820"/>
                      </a:lnTo>
                      <a:lnTo>
                        <a:pt x="99" y="785"/>
                      </a:lnTo>
                      <a:lnTo>
                        <a:pt x="117" y="722"/>
                      </a:lnTo>
                      <a:lnTo>
                        <a:pt x="132" y="674"/>
                      </a:lnTo>
                      <a:lnTo>
                        <a:pt x="143" y="620"/>
                      </a:lnTo>
                      <a:lnTo>
                        <a:pt x="154" y="580"/>
                      </a:lnTo>
                      <a:lnTo>
                        <a:pt x="172" y="543"/>
                      </a:lnTo>
                      <a:lnTo>
                        <a:pt x="183" y="502"/>
                      </a:lnTo>
                      <a:lnTo>
                        <a:pt x="191" y="440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95844" name="Freeform 36"/>
              <p:cNvSpPr>
                <a:spLocks noChangeAspect="1"/>
              </p:cNvSpPr>
              <p:nvPr/>
            </p:nvSpPr>
            <p:spPr bwMode="auto">
              <a:xfrm>
                <a:off x="1136" y="2894"/>
                <a:ext cx="787" cy="437"/>
              </a:xfrm>
              <a:custGeom>
                <a:avLst/>
                <a:gdLst>
                  <a:gd name="T0" fmla="*/ 183 w 2361"/>
                  <a:gd name="T1" fmla="*/ 1262 h 1311"/>
                  <a:gd name="T2" fmla="*/ 7 w 2361"/>
                  <a:gd name="T3" fmla="*/ 1311 h 1311"/>
                  <a:gd name="T4" fmla="*/ 15 w 2361"/>
                  <a:gd name="T5" fmla="*/ 1066 h 1311"/>
                  <a:gd name="T6" fmla="*/ 130 w 2361"/>
                  <a:gd name="T7" fmla="*/ 864 h 1311"/>
                  <a:gd name="T8" fmla="*/ 167 w 2361"/>
                  <a:gd name="T9" fmla="*/ 694 h 1311"/>
                  <a:gd name="T10" fmla="*/ 258 w 2361"/>
                  <a:gd name="T11" fmla="*/ 506 h 1311"/>
                  <a:gd name="T12" fmla="*/ 315 w 2361"/>
                  <a:gd name="T13" fmla="*/ 414 h 1311"/>
                  <a:gd name="T14" fmla="*/ 406 w 2361"/>
                  <a:gd name="T15" fmla="*/ 338 h 1311"/>
                  <a:gd name="T16" fmla="*/ 433 w 2361"/>
                  <a:gd name="T17" fmla="*/ 359 h 1311"/>
                  <a:gd name="T18" fmla="*/ 510 w 2361"/>
                  <a:gd name="T19" fmla="*/ 210 h 1311"/>
                  <a:gd name="T20" fmla="*/ 591 w 2361"/>
                  <a:gd name="T21" fmla="*/ 273 h 1311"/>
                  <a:gd name="T22" fmla="*/ 767 w 2361"/>
                  <a:gd name="T23" fmla="*/ 145 h 1311"/>
                  <a:gd name="T24" fmla="*/ 827 w 2361"/>
                  <a:gd name="T25" fmla="*/ 159 h 1311"/>
                  <a:gd name="T26" fmla="*/ 898 w 2361"/>
                  <a:gd name="T27" fmla="*/ 126 h 1311"/>
                  <a:gd name="T28" fmla="*/ 961 w 2361"/>
                  <a:gd name="T29" fmla="*/ 112 h 1311"/>
                  <a:gd name="T30" fmla="*/ 1005 w 2361"/>
                  <a:gd name="T31" fmla="*/ 122 h 1311"/>
                  <a:gd name="T32" fmla="*/ 1127 w 2361"/>
                  <a:gd name="T33" fmla="*/ 8 h 1311"/>
                  <a:gd name="T34" fmla="*/ 1071 w 2361"/>
                  <a:gd name="T35" fmla="*/ 96 h 1311"/>
                  <a:gd name="T36" fmla="*/ 1130 w 2361"/>
                  <a:gd name="T37" fmla="*/ 81 h 1311"/>
                  <a:gd name="T38" fmla="*/ 1240 w 2361"/>
                  <a:gd name="T39" fmla="*/ 4 h 1311"/>
                  <a:gd name="T40" fmla="*/ 1167 w 2361"/>
                  <a:gd name="T41" fmla="*/ 75 h 1311"/>
                  <a:gd name="T42" fmla="*/ 1258 w 2361"/>
                  <a:gd name="T43" fmla="*/ 48 h 1311"/>
                  <a:gd name="T44" fmla="*/ 1284 w 2361"/>
                  <a:gd name="T45" fmla="*/ 56 h 1311"/>
                  <a:gd name="T46" fmla="*/ 1397 w 2361"/>
                  <a:gd name="T47" fmla="*/ 37 h 1311"/>
                  <a:gd name="T48" fmla="*/ 1581 w 2361"/>
                  <a:gd name="T49" fmla="*/ 45 h 1311"/>
                  <a:gd name="T50" fmla="*/ 1654 w 2361"/>
                  <a:gd name="T51" fmla="*/ 67 h 1311"/>
                  <a:gd name="T52" fmla="*/ 1805 w 2361"/>
                  <a:gd name="T53" fmla="*/ 56 h 1311"/>
                  <a:gd name="T54" fmla="*/ 1927 w 2361"/>
                  <a:gd name="T55" fmla="*/ 126 h 1311"/>
                  <a:gd name="T56" fmla="*/ 2000 w 2361"/>
                  <a:gd name="T57" fmla="*/ 94 h 1311"/>
                  <a:gd name="T58" fmla="*/ 1984 w 2361"/>
                  <a:gd name="T59" fmla="*/ 175 h 1311"/>
                  <a:gd name="T60" fmla="*/ 2048 w 2361"/>
                  <a:gd name="T61" fmla="*/ 204 h 1311"/>
                  <a:gd name="T62" fmla="*/ 2180 w 2361"/>
                  <a:gd name="T63" fmla="*/ 90 h 1311"/>
                  <a:gd name="T64" fmla="*/ 2176 w 2361"/>
                  <a:gd name="T65" fmla="*/ 149 h 1311"/>
                  <a:gd name="T66" fmla="*/ 2143 w 2361"/>
                  <a:gd name="T67" fmla="*/ 392 h 1311"/>
                  <a:gd name="T68" fmla="*/ 2237 w 2361"/>
                  <a:gd name="T69" fmla="*/ 352 h 1311"/>
                  <a:gd name="T70" fmla="*/ 2183 w 2361"/>
                  <a:gd name="T71" fmla="*/ 451 h 1311"/>
                  <a:gd name="T72" fmla="*/ 2361 w 2361"/>
                  <a:gd name="T73" fmla="*/ 431 h 1311"/>
                  <a:gd name="T74" fmla="*/ 2029 w 2361"/>
                  <a:gd name="T75" fmla="*/ 893 h 1311"/>
                  <a:gd name="T76" fmla="*/ 1976 w 2361"/>
                  <a:gd name="T77" fmla="*/ 736 h 1311"/>
                  <a:gd name="T78" fmla="*/ 1881 w 2361"/>
                  <a:gd name="T79" fmla="*/ 713 h 1311"/>
                  <a:gd name="T80" fmla="*/ 1750 w 2361"/>
                  <a:gd name="T81" fmla="*/ 470 h 1311"/>
                  <a:gd name="T82" fmla="*/ 1530 w 2361"/>
                  <a:gd name="T83" fmla="*/ 330 h 1311"/>
                  <a:gd name="T84" fmla="*/ 1177 w 2361"/>
                  <a:gd name="T85" fmla="*/ 316 h 1311"/>
                  <a:gd name="T86" fmla="*/ 867 w 2361"/>
                  <a:gd name="T87" fmla="*/ 381 h 1311"/>
                  <a:gd name="T88" fmla="*/ 596 w 2361"/>
                  <a:gd name="T89" fmla="*/ 558 h 1311"/>
                  <a:gd name="T90" fmla="*/ 451 w 2361"/>
                  <a:gd name="T91" fmla="*/ 743 h 1311"/>
                  <a:gd name="T92" fmla="*/ 391 w 2361"/>
                  <a:gd name="T93" fmla="*/ 866 h 1311"/>
                  <a:gd name="T94" fmla="*/ 374 w 2361"/>
                  <a:gd name="T95" fmla="*/ 892 h 1311"/>
                  <a:gd name="T96" fmla="*/ 344 w 2361"/>
                  <a:gd name="T97" fmla="*/ 930 h 1311"/>
                  <a:gd name="T98" fmla="*/ 338 w 2361"/>
                  <a:gd name="T99" fmla="*/ 999 h 1311"/>
                  <a:gd name="T100" fmla="*/ 297 w 2361"/>
                  <a:gd name="T101" fmla="*/ 1055 h 1311"/>
                  <a:gd name="T102" fmla="*/ 299 w 2361"/>
                  <a:gd name="T103" fmla="*/ 1143 h 1311"/>
                  <a:gd name="T104" fmla="*/ 247 w 2361"/>
                  <a:gd name="T105" fmla="*/ 1201 h 1311"/>
                  <a:gd name="T106" fmla="*/ 231 w 2361"/>
                  <a:gd name="T107" fmla="*/ 1235 h 1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61" h="1311">
                    <a:moveTo>
                      <a:pt x="231" y="1235"/>
                    </a:moveTo>
                    <a:lnTo>
                      <a:pt x="183" y="1262"/>
                    </a:lnTo>
                    <a:lnTo>
                      <a:pt x="136" y="1286"/>
                    </a:lnTo>
                    <a:lnTo>
                      <a:pt x="7" y="1311"/>
                    </a:lnTo>
                    <a:lnTo>
                      <a:pt x="0" y="1216"/>
                    </a:lnTo>
                    <a:lnTo>
                      <a:pt x="15" y="1066"/>
                    </a:lnTo>
                    <a:lnTo>
                      <a:pt x="84" y="960"/>
                    </a:lnTo>
                    <a:lnTo>
                      <a:pt x="130" y="864"/>
                    </a:lnTo>
                    <a:lnTo>
                      <a:pt x="162" y="816"/>
                    </a:lnTo>
                    <a:lnTo>
                      <a:pt x="167" y="694"/>
                    </a:lnTo>
                    <a:lnTo>
                      <a:pt x="189" y="646"/>
                    </a:lnTo>
                    <a:lnTo>
                      <a:pt x="258" y="506"/>
                    </a:lnTo>
                    <a:lnTo>
                      <a:pt x="299" y="440"/>
                    </a:lnTo>
                    <a:lnTo>
                      <a:pt x="315" y="414"/>
                    </a:lnTo>
                    <a:lnTo>
                      <a:pt x="374" y="414"/>
                    </a:lnTo>
                    <a:lnTo>
                      <a:pt x="406" y="338"/>
                    </a:lnTo>
                    <a:lnTo>
                      <a:pt x="417" y="363"/>
                    </a:lnTo>
                    <a:lnTo>
                      <a:pt x="433" y="359"/>
                    </a:lnTo>
                    <a:lnTo>
                      <a:pt x="464" y="257"/>
                    </a:lnTo>
                    <a:lnTo>
                      <a:pt x="510" y="210"/>
                    </a:lnTo>
                    <a:lnTo>
                      <a:pt x="501" y="323"/>
                    </a:lnTo>
                    <a:lnTo>
                      <a:pt x="591" y="273"/>
                    </a:lnTo>
                    <a:lnTo>
                      <a:pt x="693" y="207"/>
                    </a:lnTo>
                    <a:lnTo>
                      <a:pt x="767" y="145"/>
                    </a:lnTo>
                    <a:lnTo>
                      <a:pt x="774" y="185"/>
                    </a:lnTo>
                    <a:lnTo>
                      <a:pt x="827" y="159"/>
                    </a:lnTo>
                    <a:lnTo>
                      <a:pt x="870" y="115"/>
                    </a:lnTo>
                    <a:lnTo>
                      <a:pt x="898" y="126"/>
                    </a:lnTo>
                    <a:lnTo>
                      <a:pt x="928" y="155"/>
                    </a:lnTo>
                    <a:lnTo>
                      <a:pt x="961" y="112"/>
                    </a:lnTo>
                    <a:lnTo>
                      <a:pt x="1035" y="52"/>
                    </a:lnTo>
                    <a:lnTo>
                      <a:pt x="1005" y="122"/>
                    </a:lnTo>
                    <a:lnTo>
                      <a:pt x="1031" y="96"/>
                    </a:lnTo>
                    <a:lnTo>
                      <a:pt x="1127" y="8"/>
                    </a:lnTo>
                    <a:lnTo>
                      <a:pt x="1073" y="61"/>
                    </a:lnTo>
                    <a:lnTo>
                      <a:pt x="1071" y="96"/>
                    </a:lnTo>
                    <a:lnTo>
                      <a:pt x="1105" y="85"/>
                    </a:lnTo>
                    <a:lnTo>
                      <a:pt x="1130" y="81"/>
                    </a:lnTo>
                    <a:lnTo>
                      <a:pt x="1180" y="42"/>
                    </a:lnTo>
                    <a:lnTo>
                      <a:pt x="1240" y="4"/>
                    </a:lnTo>
                    <a:lnTo>
                      <a:pt x="1175" y="56"/>
                    </a:lnTo>
                    <a:lnTo>
                      <a:pt x="1167" y="75"/>
                    </a:lnTo>
                    <a:lnTo>
                      <a:pt x="1186" y="74"/>
                    </a:lnTo>
                    <a:lnTo>
                      <a:pt x="1258" y="48"/>
                    </a:lnTo>
                    <a:lnTo>
                      <a:pt x="1318" y="0"/>
                    </a:lnTo>
                    <a:lnTo>
                      <a:pt x="1284" y="56"/>
                    </a:lnTo>
                    <a:lnTo>
                      <a:pt x="1328" y="48"/>
                    </a:lnTo>
                    <a:lnTo>
                      <a:pt x="1397" y="37"/>
                    </a:lnTo>
                    <a:lnTo>
                      <a:pt x="1535" y="41"/>
                    </a:lnTo>
                    <a:lnTo>
                      <a:pt x="1581" y="45"/>
                    </a:lnTo>
                    <a:lnTo>
                      <a:pt x="1619" y="53"/>
                    </a:lnTo>
                    <a:lnTo>
                      <a:pt x="1654" y="67"/>
                    </a:lnTo>
                    <a:lnTo>
                      <a:pt x="1691" y="81"/>
                    </a:lnTo>
                    <a:lnTo>
                      <a:pt x="1805" y="56"/>
                    </a:lnTo>
                    <a:lnTo>
                      <a:pt x="1875" y="89"/>
                    </a:lnTo>
                    <a:lnTo>
                      <a:pt x="1927" y="126"/>
                    </a:lnTo>
                    <a:lnTo>
                      <a:pt x="1952" y="123"/>
                    </a:lnTo>
                    <a:lnTo>
                      <a:pt x="2000" y="94"/>
                    </a:lnTo>
                    <a:lnTo>
                      <a:pt x="2017" y="137"/>
                    </a:lnTo>
                    <a:lnTo>
                      <a:pt x="1984" y="175"/>
                    </a:lnTo>
                    <a:lnTo>
                      <a:pt x="2026" y="207"/>
                    </a:lnTo>
                    <a:lnTo>
                      <a:pt x="2048" y="204"/>
                    </a:lnTo>
                    <a:lnTo>
                      <a:pt x="2139" y="144"/>
                    </a:lnTo>
                    <a:lnTo>
                      <a:pt x="2180" y="90"/>
                    </a:lnTo>
                    <a:lnTo>
                      <a:pt x="2213" y="8"/>
                    </a:lnTo>
                    <a:lnTo>
                      <a:pt x="2176" y="149"/>
                    </a:lnTo>
                    <a:lnTo>
                      <a:pt x="2067" y="277"/>
                    </a:lnTo>
                    <a:lnTo>
                      <a:pt x="2143" y="392"/>
                    </a:lnTo>
                    <a:lnTo>
                      <a:pt x="2154" y="370"/>
                    </a:lnTo>
                    <a:lnTo>
                      <a:pt x="2237" y="352"/>
                    </a:lnTo>
                    <a:lnTo>
                      <a:pt x="2255" y="368"/>
                    </a:lnTo>
                    <a:lnTo>
                      <a:pt x="2183" y="451"/>
                    </a:lnTo>
                    <a:lnTo>
                      <a:pt x="2234" y="484"/>
                    </a:lnTo>
                    <a:lnTo>
                      <a:pt x="2361" y="431"/>
                    </a:lnTo>
                    <a:lnTo>
                      <a:pt x="2079" y="912"/>
                    </a:lnTo>
                    <a:lnTo>
                      <a:pt x="2029" y="893"/>
                    </a:lnTo>
                    <a:lnTo>
                      <a:pt x="1976" y="844"/>
                    </a:lnTo>
                    <a:lnTo>
                      <a:pt x="1976" y="736"/>
                    </a:lnTo>
                    <a:lnTo>
                      <a:pt x="2006" y="714"/>
                    </a:lnTo>
                    <a:lnTo>
                      <a:pt x="1881" y="713"/>
                    </a:lnTo>
                    <a:lnTo>
                      <a:pt x="1881" y="586"/>
                    </a:lnTo>
                    <a:lnTo>
                      <a:pt x="1750" y="470"/>
                    </a:lnTo>
                    <a:lnTo>
                      <a:pt x="1639" y="388"/>
                    </a:lnTo>
                    <a:lnTo>
                      <a:pt x="1530" y="330"/>
                    </a:lnTo>
                    <a:lnTo>
                      <a:pt x="1331" y="316"/>
                    </a:lnTo>
                    <a:lnTo>
                      <a:pt x="1177" y="316"/>
                    </a:lnTo>
                    <a:lnTo>
                      <a:pt x="1015" y="337"/>
                    </a:lnTo>
                    <a:lnTo>
                      <a:pt x="867" y="381"/>
                    </a:lnTo>
                    <a:lnTo>
                      <a:pt x="727" y="460"/>
                    </a:lnTo>
                    <a:lnTo>
                      <a:pt x="596" y="558"/>
                    </a:lnTo>
                    <a:lnTo>
                      <a:pt x="531" y="611"/>
                    </a:lnTo>
                    <a:lnTo>
                      <a:pt x="451" y="743"/>
                    </a:lnTo>
                    <a:lnTo>
                      <a:pt x="429" y="807"/>
                    </a:lnTo>
                    <a:lnTo>
                      <a:pt x="391" y="866"/>
                    </a:lnTo>
                    <a:lnTo>
                      <a:pt x="376" y="866"/>
                    </a:lnTo>
                    <a:lnTo>
                      <a:pt x="374" y="892"/>
                    </a:lnTo>
                    <a:lnTo>
                      <a:pt x="354" y="930"/>
                    </a:lnTo>
                    <a:lnTo>
                      <a:pt x="344" y="930"/>
                    </a:lnTo>
                    <a:lnTo>
                      <a:pt x="345" y="963"/>
                    </a:lnTo>
                    <a:lnTo>
                      <a:pt x="338" y="999"/>
                    </a:lnTo>
                    <a:lnTo>
                      <a:pt x="316" y="1025"/>
                    </a:lnTo>
                    <a:lnTo>
                      <a:pt x="297" y="1055"/>
                    </a:lnTo>
                    <a:lnTo>
                      <a:pt x="257" y="1114"/>
                    </a:lnTo>
                    <a:lnTo>
                      <a:pt x="299" y="1143"/>
                    </a:lnTo>
                    <a:lnTo>
                      <a:pt x="268" y="1154"/>
                    </a:lnTo>
                    <a:lnTo>
                      <a:pt x="247" y="1201"/>
                    </a:lnTo>
                    <a:lnTo>
                      <a:pt x="269" y="1192"/>
                    </a:lnTo>
                    <a:lnTo>
                      <a:pt x="231" y="1235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845" name="Freeform 37"/>
              <p:cNvSpPr>
                <a:spLocks noChangeAspect="1"/>
              </p:cNvSpPr>
              <p:nvPr/>
            </p:nvSpPr>
            <p:spPr bwMode="auto">
              <a:xfrm>
                <a:off x="1367" y="3069"/>
                <a:ext cx="275" cy="128"/>
              </a:xfrm>
              <a:custGeom>
                <a:avLst/>
                <a:gdLst>
                  <a:gd name="T0" fmla="*/ 0 w 824"/>
                  <a:gd name="T1" fmla="*/ 285 h 383"/>
                  <a:gd name="T2" fmla="*/ 15 w 824"/>
                  <a:gd name="T3" fmla="*/ 240 h 383"/>
                  <a:gd name="T4" fmla="*/ 66 w 824"/>
                  <a:gd name="T5" fmla="*/ 196 h 383"/>
                  <a:gd name="T6" fmla="*/ 125 w 824"/>
                  <a:gd name="T7" fmla="*/ 152 h 383"/>
                  <a:gd name="T8" fmla="*/ 172 w 824"/>
                  <a:gd name="T9" fmla="*/ 123 h 383"/>
                  <a:gd name="T10" fmla="*/ 222 w 824"/>
                  <a:gd name="T11" fmla="*/ 100 h 383"/>
                  <a:gd name="T12" fmla="*/ 285 w 824"/>
                  <a:gd name="T13" fmla="*/ 76 h 383"/>
                  <a:gd name="T14" fmla="*/ 359 w 824"/>
                  <a:gd name="T15" fmla="*/ 58 h 383"/>
                  <a:gd name="T16" fmla="*/ 425 w 824"/>
                  <a:gd name="T17" fmla="*/ 40 h 383"/>
                  <a:gd name="T18" fmla="*/ 469 w 824"/>
                  <a:gd name="T19" fmla="*/ 26 h 383"/>
                  <a:gd name="T20" fmla="*/ 531 w 824"/>
                  <a:gd name="T21" fmla="*/ 7 h 383"/>
                  <a:gd name="T22" fmla="*/ 579 w 824"/>
                  <a:gd name="T23" fmla="*/ 0 h 383"/>
                  <a:gd name="T24" fmla="*/ 629 w 824"/>
                  <a:gd name="T25" fmla="*/ 0 h 383"/>
                  <a:gd name="T26" fmla="*/ 670 w 824"/>
                  <a:gd name="T27" fmla="*/ 26 h 383"/>
                  <a:gd name="T28" fmla="*/ 710 w 824"/>
                  <a:gd name="T29" fmla="*/ 58 h 383"/>
                  <a:gd name="T30" fmla="*/ 747 w 824"/>
                  <a:gd name="T31" fmla="*/ 97 h 383"/>
                  <a:gd name="T32" fmla="*/ 795 w 824"/>
                  <a:gd name="T33" fmla="*/ 126 h 383"/>
                  <a:gd name="T34" fmla="*/ 824 w 824"/>
                  <a:gd name="T35" fmla="*/ 148 h 383"/>
                  <a:gd name="T36" fmla="*/ 801 w 824"/>
                  <a:gd name="T37" fmla="*/ 182 h 383"/>
                  <a:gd name="T38" fmla="*/ 747 w 824"/>
                  <a:gd name="T39" fmla="*/ 156 h 383"/>
                  <a:gd name="T40" fmla="*/ 683 w 824"/>
                  <a:gd name="T41" fmla="*/ 123 h 383"/>
                  <a:gd name="T42" fmla="*/ 639 w 824"/>
                  <a:gd name="T43" fmla="*/ 104 h 383"/>
                  <a:gd name="T44" fmla="*/ 582 w 824"/>
                  <a:gd name="T45" fmla="*/ 83 h 383"/>
                  <a:gd name="T46" fmla="*/ 542 w 824"/>
                  <a:gd name="T47" fmla="*/ 81 h 383"/>
                  <a:gd name="T48" fmla="*/ 501 w 824"/>
                  <a:gd name="T49" fmla="*/ 83 h 383"/>
                  <a:gd name="T50" fmla="*/ 472 w 824"/>
                  <a:gd name="T51" fmla="*/ 96 h 383"/>
                  <a:gd name="T52" fmla="*/ 424 w 824"/>
                  <a:gd name="T53" fmla="*/ 123 h 383"/>
                  <a:gd name="T54" fmla="*/ 369 w 824"/>
                  <a:gd name="T55" fmla="*/ 152 h 383"/>
                  <a:gd name="T56" fmla="*/ 322 w 824"/>
                  <a:gd name="T57" fmla="*/ 178 h 383"/>
                  <a:gd name="T58" fmla="*/ 273 w 824"/>
                  <a:gd name="T59" fmla="*/ 205 h 383"/>
                  <a:gd name="T60" fmla="*/ 225 w 824"/>
                  <a:gd name="T61" fmla="*/ 237 h 383"/>
                  <a:gd name="T62" fmla="*/ 194 w 824"/>
                  <a:gd name="T63" fmla="*/ 263 h 383"/>
                  <a:gd name="T64" fmla="*/ 154 w 824"/>
                  <a:gd name="T65" fmla="*/ 287 h 383"/>
                  <a:gd name="T66" fmla="*/ 107 w 824"/>
                  <a:gd name="T67" fmla="*/ 320 h 383"/>
                  <a:gd name="T68" fmla="*/ 55 w 824"/>
                  <a:gd name="T69" fmla="*/ 353 h 383"/>
                  <a:gd name="T70" fmla="*/ 11 w 824"/>
                  <a:gd name="T71" fmla="*/ 383 h 383"/>
                  <a:gd name="T72" fmla="*/ 0 w 824"/>
                  <a:gd name="T73" fmla="*/ 372 h 383"/>
                  <a:gd name="T74" fmla="*/ 0 w 824"/>
                  <a:gd name="T75" fmla="*/ 335 h 383"/>
                  <a:gd name="T76" fmla="*/ 0 w 824"/>
                  <a:gd name="T77" fmla="*/ 285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24" h="383">
                    <a:moveTo>
                      <a:pt x="0" y="285"/>
                    </a:moveTo>
                    <a:lnTo>
                      <a:pt x="15" y="240"/>
                    </a:lnTo>
                    <a:lnTo>
                      <a:pt x="66" y="196"/>
                    </a:lnTo>
                    <a:lnTo>
                      <a:pt x="125" y="152"/>
                    </a:lnTo>
                    <a:lnTo>
                      <a:pt x="172" y="123"/>
                    </a:lnTo>
                    <a:lnTo>
                      <a:pt x="222" y="100"/>
                    </a:lnTo>
                    <a:lnTo>
                      <a:pt x="285" y="76"/>
                    </a:lnTo>
                    <a:lnTo>
                      <a:pt x="359" y="58"/>
                    </a:lnTo>
                    <a:lnTo>
                      <a:pt x="425" y="40"/>
                    </a:lnTo>
                    <a:lnTo>
                      <a:pt x="469" y="26"/>
                    </a:lnTo>
                    <a:lnTo>
                      <a:pt x="531" y="7"/>
                    </a:lnTo>
                    <a:lnTo>
                      <a:pt x="579" y="0"/>
                    </a:lnTo>
                    <a:lnTo>
                      <a:pt x="629" y="0"/>
                    </a:lnTo>
                    <a:lnTo>
                      <a:pt x="670" y="26"/>
                    </a:lnTo>
                    <a:lnTo>
                      <a:pt x="710" y="58"/>
                    </a:lnTo>
                    <a:lnTo>
                      <a:pt x="747" y="97"/>
                    </a:lnTo>
                    <a:lnTo>
                      <a:pt x="795" y="126"/>
                    </a:lnTo>
                    <a:lnTo>
                      <a:pt x="824" y="148"/>
                    </a:lnTo>
                    <a:lnTo>
                      <a:pt x="801" y="182"/>
                    </a:lnTo>
                    <a:lnTo>
                      <a:pt x="747" y="156"/>
                    </a:lnTo>
                    <a:lnTo>
                      <a:pt x="683" y="123"/>
                    </a:lnTo>
                    <a:lnTo>
                      <a:pt x="639" y="104"/>
                    </a:lnTo>
                    <a:lnTo>
                      <a:pt x="582" y="83"/>
                    </a:lnTo>
                    <a:lnTo>
                      <a:pt x="542" y="81"/>
                    </a:lnTo>
                    <a:lnTo>
                      <a:pt x="501" y="83"/>
                    </a:lnTo>
                    <a:lnTo>
                      <a:pt x="472" y="96"/>
                    </a:lnTo>
                    <a:lnTo>
                      <a:pt x="424" y="123"/>
                    </a:lnTo>
                    <a:lnTo>
                      <a:pt x="369" y="152"/>
                    </a:lnTo>
                    <a:lnTo>
                      <a:pt x="322" y="178"/>
                    </a:lnTo>
                    <a:lnTo>
                      <a:pt x="273" y="205"/>
                    </a:lnTo>
                    <a:lnTo>
                      <a:pt x="225" y="237"/>
                    </a:lnTo>
                    <a:lnTo>
                      <a:pt x="194" y="263"/>
                    </a:lnTo>
                    <a:lnTo>
                      <a:pt x="154" y="287"/>
                    </a:lnTo>
                    <a:lnTo>
                      <a:pt x="107" y="320"/>
                    </a:lnTo>
                    <a:lnTo>
                      <a:pt x="55" y="353"/>
                    </a:lnTo>
                    <a:lnTo>
                      <a:pt x="11" y="383"/>
                    </a:lnTo>
                    <a:lnTo>
                      <a:pt x="0" y="372"/>
                    </a:lnTo>
                    <a:lnTo>
                      <a:pt x="0" y="335"/>
                    </a:lnTo>
                    <a:lnTo>
                      <a:pt x="0" y="285"/>
                    </a:lnTo>
                    <a:close/>
                  </a:path>
                </a:pathLst>
              </a:cu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846" name="Freeform 38"/>
              <p:cNvSpPr>
                <a:spLocks noChangeAspect="1"/>
              </p:cNvSpPr>
              <p:nvPr/>
            </p:nvSpPr>
            <p:spPr bwMode="auto">
              <a:xfrm>
                <a:off x="1366" y="3100"/>
                <a:ext cx="123" cy="98"/>
              </a:xfrm>
              <a:custGeom>
                <a:avLst/>
                <a:gdLst>
                  <a:gd name="T0" fmla="*/ 369 w 369"/>
                  <a:gd name="T1" fmla="*/ 1 h 294"/>
                  <a:gd name="T2" fmla="*/ 336 w 369"/>
                  <a:gd name="T3" fmla="*/ 31 h 294"/>
                  <a:gd name="T4" fmla="*/ 298 w 369"/>
                  <a:gd name="T5" fmla="*/ 52 h 294"/>
                  <a:gd name="T6" fmla="*/ 249 w 369"/>
                  <a:gd name="T7" fmla="*/ 76 h 294"/>
                  <a:gd name="T8" fmla="*/ 190 w 369"/>
                  <a:gd name="T9" fmla="*/ 109 h 294"/>
                  <a:gd name="T10" fmla="*/ 153 w 369"/>
                  <a:gd name="T11" fmla="*/ 133 h 294"/>
                  <a:gd name="T12" fmla="*/ 128 w 369"/>
                  <a:gd name="T13" fmla="*/ 154 h 294"/>
                  <a:gd name="T14" fmla="*/ 116 w 369"/>
                  <a:gd name="T15" fmla="*/ 172 h 294"/>
                  <a:gd name="T16" fmla="*/ 116 w 369"/>
                  <a:gd name="T17" fmla="*/ 183 h 294"/>
                  <a:gd name="T18" fmla="*/ 128 w 369"/>
                  <a:gd name="T19" fmla="*/ 187 h 294"/>
                  <a:gd name="T20" fmla="*/ 140 w 369"/>
                  <a:gd name="T21" fmla="*/ 187 h 294"/>
                  <a:gd name="T22" fmla="*/ 156 w 369"/>
                  <a:gd name="T23" fmla="*/ 183 h 294"/>
                  <a:gd name="T24" fmla="*/ 175 w 369"/>
                  <a:gd name="T25" fmla="*/ 176 h 294"/>
                  <a:gd name="T26" fmla="*/ 199 w 369"/>
                  <a:gd name="T27" fmla="*/ 170 h 294"/>
                  <a:gd name="T28" fmla="*/ 188 w 369"/>
                  <a:gd name="T29" fmla="*/ 179 h 294"/>
                  <a:gd name="T30" fmla="*/ 167 w 369"/>
                  <a:gd name="T31" fmla="*/ 202 h 294"/>
                  <a:gd name="T32" fmla="*/ 149 w 369"/>
                  <a:gd name="T33" fmla="*/ 216 h 294"/>
                  <a:gd name="T34" fmla="*/ 123 w 369"/>
                  <a:gd name="T35" fmla="*/ 237 h 294"/>
                  <a:gd name="T36" fmla="*/ 99 w 369"/>
                  <a:gd name="T37" fmla="*/ 252 h 294"/>
                  <a:gd name="T38" fmla="*/ 70 w 369"/>
                  <a:gd name="T39" fmla="*/ 272 h 294"/>
                  <a:gd name="T40" fmla="*/ 45 w 369"/>
                  <a:gd name="T41" fmla="*/ 285 h 294"/>
                  <a:gd name="T42" fmla="*/ 21 w 369"/>
                  <a:gd name="T43" fmla="*/ 294 h 294"/>
                  <a:gd name="T44" fmla="*/ 0 w 369"/>
                  <a:gd name="T45" fmla="*/ 294 h 294"/>
                  <a:gd name="T46" fmla="*/ 4 w 369"/>
                  <a:gd name="T47" fmla="*/ 268 h 294"/>
                  <a:gd name="T48" fmla="*/ 8 w 369"/>
                  <a:gd name="T49" fmla="*/ 238 h 294"/>
                  <a:gd name="T50" fmla="*/ 18 w 369"/>
                  <a:gd name="T51" fmla="*/ 199 h 294"/>
                  <a:gd name="T52" fmla="*/ 29 w 369"/>
                  <a:gd name="T53" fmla="*/ 172 h 294"/>
                  <a:gd name="T54" fmla="*/ 40 w 369"/>
                  <a:gd name="T55" fmla="*/ 154 h 294"/>
                  <a:gd name="T56" fmla="*/ 62 w 369"/>
                  <a:gd name="T57" fmla="*/ 135 h 294"/>
                  <a:gd name="T58" fmla="*/ 89 w 369"/>
                  <a:gd name="T59" fmla="*/ 117 h 294"/>
                  <a:gd name="T60" fmla="*/ 123 w 369"/>
                  <a:gd name="T61" fmla="*/ 95 h 294"/>
                  <a:gd name="T62" fmla="*/ 153 w 369"/>
                  <a:gd name="T63" fmla="*/ 76 h 294"/>
                  <a:gd name="T64" fmla="*/ 186 w 369"/>
                  <a:gd name="T65" fmla="*/ 57 h 294"/>
                  <a:gd name="T66" fmla="*/ 218 w 369"/>
                  <a:gd name="T67" fmla="*/ 41 h 294"/>
                  <a:gd name="T68" fmla="*/ 245 w 369"/>
                  <a:gd name="T69" fmla="*/ 26 h 294"/>
                  <a:gd name="T70" fmla="*/ 266 w 369"/>
                  <a:gd name="T71" fmla="*/ 12 h 294"/>
                  <a:gd name="T72" fmla="*/ 280 w 369"/>
                  <a:gd name="T73" fmla="*/ 9 h 294"/>
                  <a:gd name="T74" fmla="*/ 298 w 369"/>
                  <a:gd name="T75" fmla="*/ 5 h 294"/>
                  <a:gd name="T76" fmla="*/ 320 w 369"/>
                  <a:gd name="T77" fmla="*/ 1 h 294"/>
                  <a:gd name="T78" fmla="*/ 342 w 369"/>
                  <a:gd name="T79" fmla="*/ 0 h 294"/>
                  <a:gd name="T80" fmla="*/ 369 w 369"/>
                  <a:gd name="T81" fmla="*/ 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69" h="294">
                    <a:moveTo>
                      <a:pt x="369" y="1"/>
                    </a:moveTo>
                    <a:lnTo>
                      <a:pt x="336" y="31"/>
                    </a:lnTo>
                    <a:lnTo>
                      <a:pt x="298" y="52"/>
                    </a:lnTo>
                    <a:lnTo>
                      <a:pt x="249" y="76"/>
                    </a:lnTo>
                    <a:lnTo>
                      <a:pt x="190" y="109"/>
                    </a:lnTo>
                    <a:lnTo>
                      <a:pt x="153" y="133"/>
                    </a:lnTo>
                    <a:lnTo>
                      <a:pt x="128" y="154"/>
                    </a:lnTo>
                    <a:lnTo>
                      <a:pt x="116" y="172"/>
                    </a:lnTo>
                    <a:lnTo>
                      <a:pt x="116" y="183"/>
                    </a:lnTo>
                    <a:lnTo>
                      <a:pt x="128" y="187"/>
                    </a:lnTo>
                    <a:lnTo>
                      <a:pt x="140" y="187"/>
                    </a:lnTo>
                    <a:lnTo>
                      <a:pt x="156" y="183"/>
                    </a:lnTo>
                    <a:lnTo>
                      <a:pt x="175" y="176"/>
                    </a:lnTo>
                    <a:lnTo>
                      <a:pt x="199" y="170"/>
                    </a:lnTo>
                    <a:lnTo>
                      <a:pt x="188" y="179"/>
                    </a:lnTo>
                    <a:lnTo>
                      <a:pt x="167" y="202"/>
                    </a:lnTo>
                    <a:lnTo>
                      <a:pt x="149" y="216"/>
                    </a:lnTo>
                    <a:lnTo>
                      <a:pt x="123" y="237"/>
                    </a:lnTo>
                    <a:lnTo>
                      <a:pt x="99" y="252"/>
                    </a:lnTo>
                    <a:lnTo>
                      <a:pt x="70" y="272"/>
                    </a:lnTo>
                    <a:lnTo>
                      <a:pt x="45" y="285"/>
                    </a:lnTo>
                    <a:lnTo>
                      <a:pt x="21" y="294"/>
                    </a:lnTo>
                    <a:lnTo>
                      <a:pt x="0" y="294"/>
                    </a:lnTo>
                    <a:lnTo>
                      <a:pt x="4" y="268"/>
                    </a:lnTo>
                    <a:lnTo>
                      <a:pt x="8" y="238"/>
                    </a:lnTo>
                    <a:lnTo>
                      <a:pt x="18" y="199"/>
                    </a:lnTo>
                    <a:lnTo>
                      <a:pt x="29" y="172"/>
                    </a:lnTo>
                    <a:lnTo>
                      <a:pt x="40" y="154"/>
                    </a:lnTo>
                    <a:lnTo>
                      <a:pt x="62" y="135"/>
                    </a:lnTo>
                    <a:lnTo>
                      <a:pt x="89" y="117"/>
                    </a:lnTo>
                    <a:lnTo>
                      <a:pt x="123" y="95"/>
                    </a:lnTo>
                    <a:lnTo>
                      <a:pt x="153" y="76"/>
                    </a:lnTo>
                    <a:lnTo>
                      <a:pt x="186" y="57"/>
                    </a:lnTo>
                    <a:lnTo>
                      <a:pt x="218" y="41"/>
                    </a:lnTo>
                    <a:lnTo>
                      <a:pt x="245" y="26"/>
                    </a:lnTo>
                    <a:lnTo>
                      <a:pt x="266" y="12"/>
                    </a:lnTo>
                    <a:lnTo>
                      <a:pt x="280" y="9"/>
                    </a:lnTo>
                    <a:lnTo>
                      <a:pt x="298" y="5"/>
                    </a:lnTo>
                    <a:lnTo>
                      <a:pt x="320" y="1"/>
                    </a:lnTo>
                    <a:lnTo>
                      <a:pt x="342" y="0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rgbClr val="60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95847" name="Group 39"/>
              <p:cNvGrpSpPr>
                <a:grpSpLocks noChangeAspect="1"/>
              </p:cNvGrpSpPr>
              <p:nvPr/>
            </p:nvGrpSpPr>
            <p:grpSpPr bwMode="auto">
              <a:xfrm>
                <a:off x="1167" y="3017"/>
                <a:ext cx="561" cy="374"/>
                <a:chOff x="1167" y="3017"/>
                <a:chExt cx="561" cy="374"/>
              </a:xfrm>
            </p:grpSpPr>
            <p:sp>
              <p:nvSpPr>
                <p:cNvPr id="2295848" name="Freeform 40"/>
                <p:cNvSpPr>
                  <a:spLocks noChangeAspect="1"/>
                </p:cNvSpPr>
                <p:nvPr/>
              </p:nvSpPr>
              <p:spPr bwMode="auto">
                <a:xfrm>
                  <a:off x="1167" y="3017"/>
                  <a:ext cx="499" cy="374"/>
                </a:xfrm>
                <a:custGeom>
                  <a:avLst/>
                  <a:gdLst>
                    <a:gd name="T0" fmla="*/ 23 w 1497"/>
                    <a:gd name="T1" fmla="*/ 1121 h 1121"/>
                    <a:gd name="T2" fmla="*/ 104 w 1497"/>
                    <a:gd name="T3" fmla="*/ 1110 h 1121"/>
                    <a:gd name="T4" fmla="*/ 188 w 1497"/>
                    <a:gd name="T5" fmla="*/ 1048 h 1121"/>
                    <a:gd name="T6" fmla="*/ 251 w 1497"/>
                    <a:gd name="T7" fmla="*/ 970 h 1121"/>
                    <a:gd name="T8" fmla="*/ 321 w 1497"/>
                    <a:gd name="T9" fmla="*/ 879 h 1121"/>
                    <a:gd name="T10" fmla="*/ 368 w 1497"/>
                    <a:gd name="T11" fmla="*/ 788 h 1121"/>
                    <a:gd name="T12" fmla="*/ 418 w 1497"/>
                    <a:gd name="T13" fmla="*/ 678 h 1121"/>
                    <a:gd name="T14" fmla="*/ 448 w 1497"/>
                    <a:gd name="T15" fmla="*/ 604 h 1121"/>
                    <a:gd name="T16" fmla="*/ 510 w 1497"/>
                    <a:gd name="T17" fmla="*/ 532 h 1121"/>
                    <a:gd name="T18" fmla="*/ 555 w 1497"/>
                    <a:gd name="T19" fmla="*/ 465 h 1121"/>
                    <a:gd name="T20" fmla="*/ 591 w 1497"/>
                    <a:gd name="T21" fmla="*/ 392 h 1121"/>
                    <a:gd name="T22" fmla="*/ 639 w 1497"/>
                    <a:gd name="T23" fmla="*/ 318 h 1121"/>
                    <a:gd name="T24" fmla="*/ 738 w 1497"/>
                    <a:gd name="T25" fmla="*/ 238 h 1121"/>
                    <a:gd name="T26" fmla="*/ 837 w 1497"/>
                    <a:gd name="T27" fmla="*/ 166 h 1121"/>
                    <a:gd name="T28" fmla="*/ 955 w 1497"/>
                    <a:gd name="T29" fmla="*/ 118 h 1121"/>
                    <a:gd name="T30" fmla="*/ 1077 w 1497"/>
                    <a:gd name="T31" fmla="*/ 85 h 1121"/>
                    <a:gd name="T32" fmla="*/ 1174 w 1497"/>
                    <a:gd name="T33" fmla="*/ 77 h 1121"/>
                    <a:gd name="T34" fmla="*/ 1270 w 1497"/>
                    <a:gd name="T35" fmla="*/ 100 h 1121"/>
                    <a:gd name="T36" fmla="*/ 1369 w 1497"/>
                    <a:gd name="T37" fmla="*/ 140 h 1121"/>
                    <a:gd name="T38" fmla="*/ 1443 w 1497"/>
                    <a:gd name="T39" fmla="*/ 173 h 1121"/>
                    <a:gd name="T40" fmla="*/ 1497 w 1497"/>
                    <a:gd name="T41" fmla="*/ 216 h 1121"/>
                    <a:gd name="T42" fmla="*/ 1497 w 1497"/>
                    <a:gd name="T43" fmla="*/ 181 h 1121"/>
                    <a:gd name="T44" fmla="*/ 1454 w 1497"/>
                    <a:gd name="T45" fmla="*/ 140 h 1121"/>
                    <a:gd name="T46" fmla="*/ 1321 w 1497"/>
                    <a:gd name="T47" fmla="*/ 85 h 1121"/>
                    <a:gd name="T48" fmla="*/ 1259 w 1497"/>
                    <a:gd name="T49" fmla="*/ 48 h 1121"/>
                    <a:gd name="T50" fmla="*/ 1273 w 1497"/>
                    <a:gd name="T51" fmla="*/ 37 h 1121"/>
                    <a:gd name="T52" fmla="*/ 1358 w 1497"/>
                    <a:gd name="T53" fmla="*/ 48 h 1121"/>
                    <a:gd name="T54" fmla="*/ 1428 w 1497"/>
                    <a:gd name="T55" fmla="*/ 44 h 1121"/>
                    <a:gd name="T56" fmla="*/ 1458 w 1497"/>
                    <a:gd name="T57" fmla="*/ 59 h 1121"/>
                    <a:gd name="T58" fmla="*/ 1469 w 1497"/>
                    <a:gd name="T59" fmla="*/ 85 h 1121"/>
                    <a:gd name="T60" fmla="*/ 1450 w 1497"/>
                    <a:gd name="T61" fmla="*/ 37 h 1121"/>
                    <a:gd name="T62" fmla="*/ 1395 w 1497"/>
                    <a:gd name="T63" fmla="*/ 15 h 1121"/>
                    <a:gd name="T64" fmla="*/ 1321 w 1497"/>
                    <a:gd name="T65" fmla="*/ 4 h 1121"/>
                    <a:gd name="T66" fmla="*/ 1251 w 1497"/>
                    <a:gd name="T67" fmla="*/ 0 h 1121"/>
                    <a:gd name="T68" fmla="*/ 1181 w 1497"/>
                    <a:gd name="T69" fmla="*/ 26 h 1121"/>
                    <a:gd name="T70" fmla="*/ 1110 w 1497"/>
                    <a:gd name="T71" fmla="*/ 52 h 1121"/>
                    <a:gd name="T72" fmla="*/ 1029 w 1497"/>
                    <a:gd name="T73" fmla="*/ 70 h 1121"/>
                    <a:gd name="T74" fmla="*/ 926 w 1497"/>
                    <a:gd name="T75" fmla="*/ 103 h 1121"/>
                    <a:gd name="T76" fmla="*/ 859 w 1497"/>
                    <a:gd name="T77" fmla="*/ 125 h 1121"/>
                    <a:gd name="T78" fmla="*/ 778 w 1497"/>
                    <a:gd name="T79" fmla="*/ 155 h 1121"/>
                    <a:gd name="T80" fmla="*/ 720 w 1497"/>
                    <a:gd name="T81" fmla="*/ 213 h 1121"/>
                    <a:gd name="T82" fmla="*/ 636 w 1497"/>
                    <a:gd name="T83" fmla="*/ 285 h 1121"/>
                    <a:gd name="T84" fmla="*/ 566 w 1497"/>
                    <a:gd name="T85" fmla="*/ 359 h 1121"/>
                    <a:gd name="T86" fmla="*/ 507 w 1497"/>
                    <a:gd name="T87" fmla="*/ 440 h 1121"/>
                    <a:gd name="T88" fmla="*/ 444 w 1497"/>
                    <a:gd name="T89" fmla="*/ 535 h 1121"/>
                    <a:gd name="T90" fmla="*/ 400 w 1497"/>
                    <a:gd name="T91" fmla="*/ 608 h 1121"/>
                    <a:gd name="T92" fmla="*/ 362 w 1497"/>
                    <a:gd name="T93" fmla="*/ 685 h 1121"/>
                    <a:gd name="T94" fmla="*/ 314 w 1497"/>
                    <a:gd name="T95" fmla="*/ 777 h 1121"/>
                    <a:gd name="T96" fmla="*/ 284 w 1497"/>
                    <a:gd name="T97" fmla="*/ 850 h 1121"/>
                    <a:gd name="T98" fmla="*/ 251 w 1497"/>
                    <a:gd name="T99" fmla="*/ 909 h 1121"/>
                    <a:gd name="T100" fmla="*/ 192 w 1497"/>
                    <a:gd name="T101" fmla="*/ 948 h 1121"/>
                    <a:gd name="T102" fmla="*/ 141 w 1497"/>
                    <a:gd name="T103" fmla="*/ 1018 h 1121"/>
                    <a:gd name="T104" fmla="*/ 78 w 1497"/>
                    <a:gd name="T105" fmla="*/ 1051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497" h="1121">
                      <a:moveTo>
                        <a:pt x="0" y="1110"/>
                      </a:moveTo>
                      <a:lnTo>
                        <a:pt x="23" y="1121"/>
                      </a:lnTo>
                      <a:lnTo>
                        <a:pt x="63" y="1121"/>
                      </a:lnTo>
                      <a:lnTo>
                        <a:pt x="104" y="1110"/>
                      </a:lnTo>
                      <a:lnTo>
                        <a:pt x="148" y="1077"/>
                      </a:lnTo>
                      <a:lnTo>
                        <a:pt x="188" y="1048"/>
                      </a:lnTo>
                      <a:lnTo>
                        <a:pt x="218" y="1011"/>
                      </a:lnTo>
                      <a:lnTo>
                        <a:pt x="251" y="970"/>
                      </a:lnTo>
                      <a:lnTo>
                        <a:pt x="284" y="927"/>
                      </a:lnTo>
                      <a:lnTo>
                        <a:pt x="321" y="879"/>
                      </a:lnTo>
                      <a:lnTo>
                        <a:pt x="347" y="840"/>
                      </a:lnTo>
                      <a:lnTo>
                        <a:pt x="368" y="788"/>
                      </a:lnTo>
                      <a:lnTo>
                        <a:pt x="400" y="722"/>
                      </a:lnTo>
                      <a:lnTo>
                        <a:pt x="418" y="678"/>
                      </a:lnTo>
                      <a:lnTo>
                        <a:pt x="433" y="634"/>
                      </a:lnTo>
                      <a:lnTo>
                        <a:pt x="448" y="604"/>
                      </a:lnTo>
                      <a:lnTo>
                        <a:pt x="481" y="575"/>
                      </a:lnTo>
                      <a:lnTo>
                        <a:pt x="510" y="532"/>
                      </a:lnTo>
                      <a:lnTo>
                        <a:pt x="532" y="502"/>
                      </a:lnTo>
                      <a:lnTo>
                        <a:pt x="555" y="465"/>
                      </a:lnTo>
                      <a:lnTo>
                        <a:pt x="573" y="429"/>
                      </a:lnTo>
                      <a:lnTo>
                        <a:pt x="591" y="392"/>
                      </a:lnTo>
                      <a:lnTo>
                        <a:pt x="614" y="351"/>
                      </a:lnTo>
                      <a:lnTo>
                        <a:pt x="639" y="318"/>
                      </a:lnTo>
                      <a:lnTo>
                        <a:pt x="684" y="279"/>
                      </a:lnTo>
                      <a:lnTo>
                        <a:pt x="738" y="238"/>
                      </a:lnTo>
                      <a:lnTo>
                        <a:pt x="786" y="199"/>
                      </a:lnTo>
                      <a:lnTo>
                        <a:pt x="837" y="166"/>
                      </a:lnTo>
                      <a:lnTo>
                        <a:pt x="885" y="140"/>
                      </a:lnTo>
                      <a:lnTo>
                        <a:pt x="955" y="118"/>
                      </a:lnTo>
                      <a:lnTo>
                        <a:pt x="1025" y="96"/>
                      </a:lnTo>
                      <a:lnTo>
                        <a:pt x="1077" y="85"/>
                      </a:lnTo>
                      <a:lnTo>
                        <a:pt x="1120" y="77"/>
                      </a:lnTo>
                      <a:lnTo>
                        <a:pt x="1174" y="77"/>
                      </a:lnTo>
                      <a:lnTo>
                        <a:pt x="1222" y="85"/>
                      </a:lnTo>
                      <a:lnTo>
                        <a:pt x="1270" y="100"/>
                      </a:lnTo>
                      <a:lnTo>
                        <a:pt x="1321" y="118"/>
                      </a:lnTo>
                      <a:lnTo>
                        <a:pt x="1369" y="140"/>
                      </a:lnTo>
                      <a:lnTo>
                        <a:pt x="1406" y="158"/>
                      </a:lnTo>
                      <a:lnTo>
                        <a:pt x="1443" y="173"/>
                      </a:lnTo>
                      <a:lnTo>
                        <a:pt x="1472" y="192"/>
                      </a:lnTo>
                      <a:lnTo>
                        <a:pt x="1497" y="216"/>
                      </a:lnTo>
                      <a:lnTo>
                        <a:pt x="1497" y="195"/>
                      </a:lnTo>
                      <a:lnTo>
                        <a:pt x="1497" y="181"/>
                      </a:lnTo>
                      <a:lnTo>
                        <a:pt x="1497" y="166"/>
                      </a:lnTo>
                      <a:lnTo>
                        <a:pt x="1454" y="140"/>
                      </a:lnTo>
                      <a:lnTo>
                        <a:pt x="1373" y="107"/>
                      </a:lnTo>
                      <a:lnTo>
                        <a:pt x="1321" y="85"/>
                      </a:lnTo>
                      <a:lnTo>
                        <a:pt x="1281" y="63"/>
                      </a:lnTo>
                      <a:lnTo>
                        <a:pt x="1259" y="48"/>
                      </a:lnTo>
                      <a:lnTo>
                        <a:pt x="1244" y="37"/>
                      </a:lnTo>
                      <a:lnTo>
                        <a:pt x="1273" y="37"/>
                      </a:lnTo>
                      <a:lnTo>
                        <a:pt x="1310" y="44"/>
                      </a:lnTo>
                      <a:lnTo>
                        <a:pt x="1358" y="48"/>
                      </a:lnTo>
                      <a:lnTo>
                        <a:pt x="1388" y="48"/>
                      </a:lnTo>
                      <a:lnTo>
                        <a:pt x="1428" y="44"/>
                      </a:lnTo>
                      <a:lnTo>
                        <a:pt x="1439" y="44"/>
                      </a:lnTo>
                      <a:lnTo>
                        <a:pt x="1458" y="59"/>
                      </a:lnTo>
                      <a:lnTo>
                        <a:pt x="1461" y="66"/>
                      </a:lnTo>
                      <a:lnTo>
                        <a:pt x="1469" y="85"/>
                      </a:lnTo>
                      <a:lnTo>
                        <a:pt x="1472" y="59"/>
                      </a:lnTo>
                      <a:lnTo>
                        <a:pt x="1450" y="37"/>
                      </a:lnTo>
                      <a:lnTo>
                        <a:pt x="1424" y="26"/>
                      </a:lnTo>
                      <a:lnTo>
                        <a:pt x="1395" y="15"/>
                      </a:lnTo>
                      <a:lnTo>
                        <a:pt x="1358" y="7"/>
                      </a:lnTo>
                      <a:lnTo>
                        <a:pt x="1321" y="4"/>
                      </a:lnTo>
                      <a:lnTo>
                        <a:pt x="1288" y="0"/>
                      </a:lnTo>
                      <a:lnTo>
                        <a:pt x="1251" y="0"/>
                      </a:lnTo>
                      <a:lnTo>
                        <a:pt x="1218" y="7"/>
                      </a:lnTo>
                      <a:lnTo>
                        <a:pt x="1181" y="26"/>
                      </a:lnTo>
                      <a:lnTo>
                        <a:pt x="1152" y="37"/>
                      </a:lnTo>
                      <a:lnTo>
                        <a:pt x="1110" y="52"/>
                      </a:lnTo>
                      <a:lnTo>
                        <a:pt x="1073" y="59"/>
                      </a:lnTo>
                      <a:lnTo>
                        <a:pt x="1029" y="70"/>
                      </a:lnTo>
                      <a:lnTo>
                        <a:pt x="985" y="85"/>
                      </a:lnTo>
                      <a:lnTo>
                        <a:pt x="926" y="103"/>
                      </a:lnTo>
                      <a:lnTo>
                        <a:pt x="889" y="114"/>
                      </a:lnTo>
                      <a:lnTo>
                        <a:pt x="859" y="125"/>
                      </a:lnTo>
                      <a:lnTo>
                        <a:pt x="815" y="140"/>
                      </a:lnTo>
                      <a:lnTo>
                        <a:pt x="778" y="155"/>
                      </a:lnTo>
                      <a:lnTo>
                        <a:pt x="745" y="184"/>
                      </a:lnTo>
                      <a:lnTo>
                        <a:pt x="720" y="213"/>
                      </a:lnTo>
                      <a:lnTo>
                        <a:pt x="676" y="242"/>
                      </a:lnTo>
                      <a:lnTo>
                        <a:pt x="636" y="285"/>
                      </a:lnTo>
                      <a:lnTo>
                        <a:pt x="591" y="322"/>
                      </a:lnTo>
                      <a:lnTo>
                        <a:pt x="566" y="359"/>
                      </a:lnTo>
                      <a:lnTo>
                        <a:pt x="532" y="403"/>
                      </a:lnTo>
                      <a:lnTo>
                        <a:pt x="507" y="440"/>
                      </a:lnTo>
                      <a:lnTo>
                        <a:pt x="473" y="484"/>
                      </a:lnTo>
                      <a:lnTo>
                        <a:pt x="444" y="535"/>
                      </a:lnTo>
                      <a:lnTo>
                        <a:pt x="418" y="578"/>
                      </a:lnTo>
                      <a:lnTo>
                        <a:pt x="400" y="608"/>
                      </a:lnTo>
                      <a:lnTo>
                        <a:pt x="375" y="652"/>
                      </a:lnTo>
                      <a:lnTo>
                        <a:pt x="362" y="685"/>
                      </a:lnTo>
                      <a:lnTo>
                        <a:pt x="340" y="733"/>
                      </a:lnTo>
                      <a:lnTo>
                        <a:pt x="314" y="777"/>
                      </a:lnTo>
                      <a:lnTo>
                        <a:pt x="295" y="822"/>
                      </a:lnTo>
                      <a:lnTo>
                        <a:pt x="284" y="850"/>
                      </a:lnTo>
                      <a:lnTo>
                        <a:pt x="270" y="879"/>
                      </a:lnTo>
                      <a:lnTo>
                        <a:pt x="251" y="909"/>
                      </a:lnTo>
                      <a:lnTo>
                        <a:pt x="225" y="927"/>
                      </a:lnTo>
                      <a:lnTo>
                        <a:pt x="192" y="948"/>
                      </a:lnTo>
                      <a:lnTo>
                        <a:pt x="163" y="989"/>
                      </a:lnTo>
                      <a:lnTo>
                        <a:pt x="141" y="1018"/>
                      </a:lnTo>
                      <a:lnTo>
                        <a:pt x="111" y="1033"/>
                      </a:lnTo>
                      <a:lnTo>
                        <a:pt x="78" y="1051"/>
                      </a:lnTo>
                      <a:lnTo>
                        <a:pt x="0" y="1110"/>
                      </a:lnTo>
                      <a:close/>
                    </a:path>
                  </a:pathLst>
                </a:custGeom>
                <a:solidFill>
                  <a:srgbClr val="201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5849" name="Freeform 41"/>
                <p:cNvSpPr>
                  <a:spLocks noChangeAspect="1"/>
                </p:cNvSpPr>
                <p:nvPr/>
              </p:nvSpPr>
              <p:spPr bwMode="auto">
                <a:xfrm>
                  <a:off x="1484" y="3058"/>
                  <a:ext cx="244" cy="103"/>
                </a:xfrm>
                <a:custGeom>
                  <a:avLst/>
                  <a:gdLst>
                    <a:gd name="T0" fmla="*/ 466 w 731"/>
                    <a:gd name="T1" fmla="*/ 184 h 310"/>
                    <a:gd name="T2" fmla="*/ 595 w 731"/>
                    <a:gd name="T3" fmla="*/ 251 h 310"/>
                    <a:gd name="T4" fmla="*/ 637 w 731"/>
                    <a:gd name="T5" fmla="*/ 287 h 310"/>
                    <a:gd name="T6" fmla="*/ 689 w 731"/>
                    <a:gd name="T7" fmla="*/ 310 h 310"/>
                    <a:gd name="T8" fmla="*/ 731 w 731"/>
                    <a:gd name="T9" fmla="*/ 310 h 310"/>
                    <a:gd name="T10" fmla="*/ 665 w 731"/>
                    <a:gd name="T11" fmla="*/ 276 h 310"/>
                    <a:gd name="T12" fmla="*/ 526 w 731"/>
                    <a:gd name="T13" fmla="*/ 192 h 310"/>
                    <a:gd name="T14" fmla="*/ 481 w 731"/>
                    <a:gd name="T15" fmla="*/ 161 h 310"/>
                    <a:gd name="T16" fmla="*/ 438 w 731"/>
                    <a:gd name="T17" fmla="*/ 133 h 310"/>
                    <a:gd name="T18" fmla="*/ 406 w 731"/>
                    <a:gd name="T19" fmla="*/ 104 h 310"/>
                    <a:gd name="T20" fmla="*/ 379 w 731"/>
                    <a:gd name="T21" fmla="*/ 76 h 310"/>
                    <a:gd name="T22" fmla="*/ 344 w 731"/>
                    <a:gd name="T23" fmla="*/ 44 h 310"/>
                    <a:gd name="T24" fmla="*/ 326 w 731"/>
                    <a:gd name="T25" fmla="*/ 36 h 310"/>
                    <a:gd name="T26" fmla="*/ 280 w 731"/>
                    <a:gd name="T27" fmla="*/ 12 h 310"/>
                    <a:gd name="T28" fmla="*/ 235 w 731"/>
                    <a:gd name="T29" fmla="*/ 0 h 310"/>
                    <a:gd name="T30" fmla="*/ 189 w 731"/>
                    <a:gd name="T31" fmla="*/ 3 h 310"/>
                    <a:gd name="T32" fmla="*/ 130 w 731"/>
                    <a:gd name="T33" fmla="*/ 24 h 310"/>
                    <a:gd name="T34" fmla="*/ 102 w 731"/>
                    <a:gd name="T35" fmla="*/ 28 h 310"/>
                    <a:gd name="T36" fmla="*/ 55 w 731"/>
                    <a:gd name="T37" fmla="*/ 52 h 310"/>
                    <a:gd name="T38" fmla="*/ 0 w 731"/>
                    <a:gd name="T39" fmla="*/ 91 h 310"/>
                    <a:gd name="T40" fmla="*/ 37 w 731"/>
                    <a:gd name="T41" fmla="*/ 91 h 310"/>
                    <a:gd name="T42" fmla="*/ 98 w 731"/>
                    <a:gd name="T43" fmla="*/ 76 h 310"/>
                    <a:gd name="T44" fmla="*/ 159 w 731"/>
                    <a:gd name="T45" fmla="*/ 57 h 310"/>
                    <a:gd name="T46" fmla="*/ 198 w 731"/>
                    <a:gd name="T47" fmla="*/ 44 h 310"/>
                    <a:gd name="T48" fmla="*/ 232 w 731"/>
                    <a:gd name="T49" fmla="*/ 39 h 310"/>
                    <a:gd name="T50" fmla="*/ 284 w 731"/>
                    <a:gd name="T51" fmla="*/ 44 h 310"/>
                    <a:gd name="T52" fmla="*/ 352 w 731"/>
                    <a:gd name="T53" fmla="*/ 93 h 310"/>
                    <a:gd name="T54" fmla="*/ 428 w 731"/>
                    <a:gd name="T55" fmla="*/ 161 h 310"/>
                    <a:gd name="T56" fmla="*/ 466 w 731"/>
                    <a:gd name="T57" fmla="*/ 184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31" h="310">
                      <a:moveTo>
                        <a:pt x="466" y="184"/>
                      </a:moveTo>
                      <a:lnTo>
                        <a:pt x="595" y="251"/>
                      </a:lnTo>
                      <a:lnTo>
                        <a:pt x="637" y="287"/>
                      </a:lnTo>
                      <a:lnTo>
                        <a:pt x="689" y="310"/>
                      </a:lnTo>
                      <a:lnTo>
                        <a:pt x="731" y="310"/>
                      </a:lnTo>
                      <a:lnTo>
                        <a:pt x="665" y="276"/>
                      </a:lnTo>
                      <a:lnTo>
                        <a:pt x="526" y="192"/>
                      </a:lnTo>
                      <a:lnTo>
                        <a:pt x="481" y="161"/>
                      </a:lnTo>
                      <a:lnTo>
                        <a:pt x="438" y="133"/>
                      </a:lnTo>
                      <a:lnTo>
                        <a:pt x="406" y="104"/>
                      </a:lnTo>
                      <a:lnTo>
                        <a:pt x="379" y="76"/>
                      </a:lnTo>
                      <a:lnTo>
                        <a:pt x="344" y="44"/>
                      </a:lnTo>
                      <a:lnTo>
                        <a:pt x="326" y="36"/>
                      </a:lnTo>
                      <a:lnTo>
                        <a:pt x="280" y="12"/>
                      </a:lnTo>
                      <a:lnTo>
                        <a:pt x="235" y="0"/>
                      </a:lnTo>
                      <a:lnTo>
                        <a:pt x="189" y="3"/>
                      </a:lnTo>
                      <a:lnTo>
                        <a:pt x="130" y="24"/>
                      </a:lnTo>
                      <a:lnTo>
                        <a:pt x="102" y="28"/>
                      </a:lnTo>
                      <a:lnTo>
                        <a:pt x="55" y="52"/>
                      </a:lnTo>
                      <a:lnTo>
                        <a:pt x="0" y="91"/>
                      </a:lnTo>
                      <a:lnTo>
                        <a:pt x="37" y="91"/>
                      </a:lnTo>
                      <a:lnTo>
                        <a:pt x="98" y="76"/>
                      </a:lnTo>
                      <a:lnTo>
                        <a:pt x="159" y="57"/>
                      </a:lnTo>
                      <a:lnTo>
                        <a:pt x="198" y="44"/>
                      </a:lnTo>
                      <a:lnTo>
                        <a:pt x="232" y="39"/>
                      </a:lnTo>
                      <a:lnTo>
                        <a:pt x="284" y="44"/>
                      </a:lnTo>
                      <a:lnTo>
                        <a:pt x="352" y="93"/>
                      </a:lnTo>
                      <a:lnTo>
                        <a:pt x="428" y="161"/>
                      </a:lnTo>
                      <a:lnTo>
                        <a:pt x="466" y="184"/>
                      </a:lnTo>
                      <a:close/>
                    </a:path>
                  </a:pathLst>
                </a:custGeom>
                <a:solidFill>
                  <a:srgbClr val="2311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5850" name="Group 42"/>
              <p:cNvGrpSpPr>
                <a:grpSpLocks noChangeAspect="1"/>
              </p:cNvGrpSpPr>
              <p:nvPr/>
            </p:nvGrpSpPr>
            <p:grpSpPr bwMode="auto">
              <a:xfrm>
                <a:off x="1160" y="3094"/>
                <a:ext cx="569" cy="411"/>
                <a:chOff x="1160" y="3094"/>
                <a:chExt cx="569" cy="411"/>
              </a:xfrm>
            </p:grpSpPr>
            <p:grpSp>
              <p:nvGrpSpPr>
                <p:cNvPr id="2295851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1160" y="3094"/>
                  <a:ext cx="569" cy="411"/>
                  <a:chOff x="1160" y="3094"/>
                  <a:chExt cx="569" cy="411"/>
                </a:xfrm>
              </p:grpSpPr>
              <p:sp>
                <p:nvSpPr>
                  <p:cNvPr id="2295852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1160" y="3094"/>
                    <a:ext cx="569" cy="411"/>
                  </a:xfrm>
                  <a:custGeom>
                    <a:avLst/>
                    <a:gdLst>
                      <a:gd name="T0" fmla="*/ 11 w 1706"/>
                      <a:gd name="T1" fmla="*/ 1143 h 1232"/>
                      <a:gd name="T2" fmla="*/ 0 w 1706"/>
                      <a:gd name="T3" fmla="*/ 1191 h 1232"/>
                      <a:gd name="T4" fmla="*/ 29 w 1706"/>
                      <a:gd name="T5" fmla="*/ 1224 h 1232"/>
                      <a:gd name="T6" fmla="*/ 76 w 1706"/>
                      <a:gd name="T7" fmla="*/ 1232 h 1232"/>
                      <a:gd name="T8" fmla="*/ 124 w 1706"/>
                      <a:gd name="T9" fmla="*/ 1191 h 1232"/>
                      <a:gd name="T10" fmla="*/ 228 w 1706"/>
                      <a:gd name="T11" fmla="*/ 1092 h 1232"/>
                      <a:gd name="T12" fmla="*/ 335 w 1706"/>
                      <a:gd name="T13" fmla="*/ 949 h 1232"/>
                      <a:gd name="T14" fmla="*/ 418 w 1706"/>
                      <a:gd name="T15" fmla="*/ 847 h 1232"/>
                      <a:gd name="T16" fmla="*/ 461 w 1706"/>
                      <a:gd name="T17" fmla="*/ 799 h 1232"/>
                      <a:gd name="T18" fmla="*/ 513 w 1706"/>
                      <a:gd name="T19" fmla="*/ 796 h 1232"/>
                      <a:gd name="T20" fmla="*/ 553 w 1706"/>
                      <a:gd name="T21" fmla="*/ 810 h 1232"/>
                      <a:gd name="T22" fmla="*/ 561 w 1706"/>
                      <a:gd name="T23" fmla="*/ 770 h 1232"/>
                      <a:gd name="T24" fmla="*/ 572 w 1706"/>
                      <a:gd name="T25" fmla="*/ 737 h 1232"/>
                      <a:gd name="T26" fmla="*/ 601 w 1706"/>
                      <a:gd name="T27" fmla="*/ 707 h 1232"/>
                      <a:gd name="T28" fmla="*/ 634 w 1706"/>
                      <a:gd name="T29" fmla="*/ 686 h 1232"/>
                      <a:gd name="T30" fmla="*/ 642 w 1706"/>
                      <a:gd name="T31" fmla="*/ 664 h 1232"/>
                      <a:gd name="T32" fmla="*/ 660 w 1706"/>
                      <a:gd name="T33" fmla="*/ 660 h 1232"/>
                      <a:gd name="T34" fmla="*/ 693 w 1706"/>
                      <a:gd name="T35" fmla="*/ 683 h 1232"/>
                      <a:gd name="T36" fmla="*/ 749 w 1706"/>
                      <a:gd name="T37" fmla="*/ 697 h 1232"/>
                      <a:gd name="T38" fmla="*/ 810 w 1706"/>
                      <a:gd name="T39" fmla="*/ 697 h 1232"/>
                      <a:gd name="T40" fmla="*/ 898 w 1706"/>
                      <a:gd name="T41" fmla="*/ 697 h 1232"/>
                      <a:gd name="T42" fmla="*/ 976 w 1706"/>
                      <a:gd name="T43" fmla="*/ 686 h 1232"/>
                      <a:gd name="T44" fmla="*/ 1072 w 1706"/>
                      <a:gd name="T45" fmla="*/ 664 h 1232"/>
                      <a:gd name="T46" fmla="*/ 1152 w 1706"/>
                      <a:gd name="T47" fmla="*/ 649 h 1232"/>
                      <a:gd name="T48" fmla="*/ 1229 w 1706"/>
                      <a:gd name="T49" fmla="*/ 635 h 1232"/>
                      <a:gd name="T50" fmla="*/ 1290 w 1706"/>
                      <a:gd name="T51" fmla="*/ 613 h 1232"/>
                      <a:gd name="T52" fmla="*/ 1357 w 1706"/>
                      <a:gd name="T53" fmla="*/ 583 h 1232"/>
                      <a:gd name="T54" fmla="*/ 1427 w 1706"/>
                      <a:gd name="T55" fmla="*/ 539 h 1232"/>
                      <a:gd name="T56" fmla="*/ 1493 w 1706"/>
                      <a:gd name="T57" fmla="*/ 487 h 1232"/>
                      <a:gd name="T58" fmla="*/ 1566 w 1706"/>
                      <a:gd name="T59" fmla="*/ 432 h 1232"/>
                      <a:gd name="T60" fmla="*/ 1632 w 1706"/>
                      <a:gd name="T61" fmla="*/ 362 h 1232"/>
                      <a:gd name="T62" fmla="*/ 1654 w 1706"/>
                      <a:gd name="T63" fmla="*/ 323 h 1232"/>
                      <a:gd name="T64" fmla="*/ 1706 w 1706"/>
                      <a:gd name="T65" fmla="*/ 319 h 1232"/>
                      <a:gd name="T66" fmla="*/ 1665 w 1706"/>
                      <a:gd name="T67" fmla="*/ 261 h 1232"/>
                      <a:gd name="T68" fmla="*/ 1588 w 1706"/>
                      <a:gd name="T69" fmla="*/ 202 h 1232"/>
                      <a:gd name="T70" fmla="*/ 1507 w 1706"/>
                      <a:gd name="T71" fmla="*/ 140 h 1232"/>
                      <a:gd name="T72" fmla="*/ 1408 w 1706"/>
                      <a:gd name="T73" fmla="*/ 92 h 1232"/>
                      <a:gd name="T74" fmla="*/ 1324 w 1706"/>
                      <a:gd name="T75" fmla="*/ 48 h 1232"/>
                      <a:gd name="T76" fmla="*/ 1255 w 1706"/>
                      <a:gd name="T77" fmla="*/ 18 h 1232"/>
                      <a:gd name="T78" fmla="*/ 1170 w 1706"/>
                      <a:gd name="T79" fmla="*/ 0 h 1232"/>
                      <a:gd name="T80" fmla="*/ 1097 w 1706"/>
                      <a:gd name="T81" fmla="*/ 14 h 1232"/>
                      <a:gd name="T82" fmla="*/ 1039 w 1706"/>
                      <a:gd name="T83" fmla="*/ 48 h 1232"/>
                      <a:gd name="T84" fmla="*/ 976 w 1706"/>
                      <a:gd name="T85" fmla="*/ 84 h 1232"/>
                      <a:gd name="T86" fmla="*/ 906 w 1706"/>
                      <a:gd name="T87" fmla="*/ 118 h 1232"/>
                      <a:gd name="T88" fmla="*/ 847 w 1706"/>
                      <a:gd name="T89" fmla="*/ 162 h 1232"/>
                      <a:gd name="T90" fmla="*/ 784 w 1706"/>
                      <a:gd name="T91" fmla="*/ 210 h 1232"/>
                      <a:gd name="T92" fmla="*/ 730 w 1706"/>
                      <a:gd name="T93" fmla="*/ 250 h 1232"/>
                      <a:gd name="T94" fmla="*/ 682 w 1706"/>
                      <a:gd name="T95" fmla="*/ 283 h 1232"/>
                      <a:gd name="T96" fmla="*/ 642 w 1706"/>
                      <a:gd name="T97" fmla="*/ 302 h 1232"/>
                      <a:gd name="T98" fmla="*/ 612 w 1706"/>
                      <a:gd name="T99" fmla="*/ 373 h 1232"/>
                      <a:gd name="T100" fmla="*/ 575 w 1706"/>
                      <a:gd name="T101" fmla="*/ 473 h 1232"/>
                      <a:gd name="T102" fmla="*/ 527 w 1706"/>
                      <a:gd name="T103" fmla="*/ 561 h 1232"/>
                      <a:gd name="T104" fmla="*/ 472 w 1706"/>
                      <a:gd name="T105" fmla="*/ 638 h 1232"/>
                      <a:gd name="T106" fmla="*/ 407 w 1706"/>
                      <a:gd name="T107" fmla="*/ 714 h 1232"/>
                      <a:gd name="T108" fmla="*/ 346 w 1706"/>
                      <a:gd name="T109" fmla="*/ 803 h 1232"/>
                      <a:gd name="T110" fmla="*/ 312 w 1706"/>
                      <a:gd name="T111" fmla="*/ 866 h 1232"/>
                      <a:gd name="T112" fmla="*/ 272 w 1706"/>
                      <a:gd name="T113" fmla="*/ 921 h 1232"/>
                      <a:gd name="T114" fmla="*/ 191 w 1706"/>
                      <a:gd name="T115" fmla="*/ 997 h 1232"/>
                      <a:gd name="T116" fmla="*/ 29 w 1706"/>
                      <a:gd name="T117" fmla="*/ 1103 h 1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706" h="1232">
                        <a:moveTo>
                          <a:pt x="29" y="1103"/>
                        </a:moveTo>
                        <a:lnTo>
                          <a:pt x="11" y="1143"/>
                        </a:lnTo>
                        <a:lnTo>
                          <a:pt x="4" y="1165"/>
                        </a:lnTo>
                        <a:lnTo>
                          <a:pt x="0" y="1191"/>
                        </a:lnTo>
                        <a:lnTo>
                          <a:pt x="14" y="1217"/>
                        </a:lnTo>
                        <a:lnTo>
                          <a:pt x="29" y="1224"/>
                        </a:lnTo>
                        <a:lnTo>
                          <a:pt x="51" y="1232"/>
                        </a:lnTo>
                        <a:lnTo>
                          <a:pt x="76" y="1232"/>
                        </a:lnTo>
                        <a:lnTo>
                          <a:pt x="102" y="1213"/>
                        </a:lnTo>
                        <a:lnTo>
                          <a:pt x="124" y="1191"/>
                        </a:lnTo>
                        <a:lnTo>
                          <a:pt x="176" y="1147"/>
                        </a:lnTo>
                        <a:lnTo>
                          <a:pt x="228" y="1092"/>
                        </a:lnTo>
                        <a:lnTo>
                          <a:pt x="290" y="1015"/>
                        </a:lnTo>
                        <a:lnTo>
                          <a:pt x="335" y="949"/>
                        </a:lnTo>
                        <a:lnTo>
                          <a:pt x="382" y="891"/>
                        </a:lnTo>
                        <a:lnTo>
                          <a:pt x="418" y="847"/>
                        </a:lnTo>
                        <a:lnTo>
                          <a:pt x="446" y="818"/>
                        </a:lnTo>
                        <a:lnTo>
                          <a:pt x="461" y="799"/>
                        </a:lnTo>
                        <a:lnTo>
                          <a:pt x="479" y="792"/>
                        </a:lnTo>
                        <a:lnTo>
                          <a:pt x="513" y="796"/>
                        </a:lnTo>
                        <a:lnTo>
                          <a:pt x="527" y="799"/>
                        </a:lnTo>
                        <a:lnTo>
                          <a:pt x="553" y="810"/>
                        </a:lnTo>
                        <a:lnTo>
                          <a:pt x="561" y="799"/>
                        </a:lnTo>
                        <a:lnTo>
                          <a:pt x="561" y="770"/>
                        </a:lnTo>
                        <a:lnTo>
                          <a:pt x="561" y="751"/>
                        </a:lnTo>
                        <a:lnTo>
                          <a:pt x="572" y="737"/>
                        </a:lnTo>
                        <a:lnTo>
                          <a:pt x="583" y="722"/>
                        </a:lnTo>
                        <a:lnTo>
                          <a:pt x="601" y="707"/>
                        </a:lnTo>
                        <a:lnTo>
                          <a:pt x="620" y="697"/>
                        </a:lnTo>
                        <a:lnTo>
                          <a:pt x="634" y="686"/>
                        </a:lnTo>
                        <a:lnTo>
                          <a:pt x="638" y="679"/>
                        </a:lnTo>
                        <a:lnTo>
                          <a:pt x="642" y="664"/>
                        </a:lnTo>
                        <a:lnTo>
                          <a:pt x="645" y="657"/>
                        </a:lnTo>
                        <a:lnTo>
                          <a:pt x="660" y="660"/>
                        </a:lnTo>
                        <a:lnTo>
                          <a:pt x="671" y="671"/>
                        </a:lnTo>
                        <a:lnTo>
                          <a:pt x="693" y="683"/>
                        </a:lnTo>
                        <a:lnTo>
                          <a:pt x="715" y="690"/>
                        </a:lnTo>
                        <a:lnTo>
                          <a:pt x="749" y="697"/>
                        </a:lnTo>
                        <a:lnTo>
                          <a:pt x="769" y="697"/>
                        </a:lnTo>
                        <a:lnTo>
                          <a:pt x="810" y="697"/>
                        </a:lnTo>
                        <a:lnTo>
                          <a:pt x="854" y="697"/>
                        </a:lnTo>
                        <a:lnTo>
                          <a:pt x="898" y="697"/>
                        </a:lnTo>
                        <a:lnTo>
                          <a:pt x="932" y="694"/>
                        </a:lnTo>
                        <a:lnTo>
                          <a:pt x="976" y="686"/>
                        </a:lnTo>
                        <a:lnTo>
                          <a:pt x="1020" y="679"/>
                        </a:lnTo>
                        <a:lnTo>
                          <a:pt x="1072" y="664"/>
                        </a:lnTo>
                        <a:lnTo>
                          <a:pt x="1116" y="657"/>
                        </a:lnTo>
                        <a:lnTo>
                          <a:pt x="1152" y="649"/>
                        </a:lnTo>
                        <a:lnTo>
                          <a:pt x="1188" y="642"/>
                        </a:lnTo>
                        <a:lnTo>
                          <a:pt x="1229" y="635"/>
                        </a:lnTo>
                        <a:lnTo>
                          <a:pt x="1262" y="624"/>
                        </a:lnTo>
                        <a:lnTo>
                          <a:pt x="1290" y="613"/>
                        </a:lnTo>
                        <a:lnTo>
                          <a:pt x="1327" y="598"/>
                        </a:lnTo>
                        <a:lnTo>
                          <a:pt x="1357" y="583"/>
                        </a:lnTo>
                        <a:lnTo>
                          <a:pt x="1379" y="568"/>
                        </a:lnTo>
                        <a:lnTo>
                          <a:pt x="1427" y="539"/>
                        </a:lnTo>
                        <a:lnTo>
                          <a:pt x="1456" y="517"/>
                        </a:lnTo>
                        <a:lnTo>
                          <a:pt x="1493" y="487"/>
                        </a:lnTo>
                        <a:lnTo>
                          <a:pt x="1532" y="458"/>
                        </a:lnTo>
                        <a:lnTo>
                          <a:pt x="1566" y="432"/>
                        </a:lnTo>
                        <a:lnTo>
                          <a:pt x="1595" y="399"/>
                        </a:lnTo>
                        <a:lnTo>
                          <a:pt x="1632" y="362"/>
                        </a:lnTo>
                        <a:lnTo>
                          <a:pt x="1636" y="334"/>
                        </a:lnTo>
                        <a:lnTo>
                          <a:pt x="1654" y="323"/>
                        </a:lnTo>
                        <a:lnTo>
                          <a:pt x="1687" y="319"/>
                        </a:lnTo>
                        <a:lnTo>
                          <a:pt x="1706" y="319"/>
                        </a:lnTo>
                        <a:lnTo>
                          <a:pt x="1695" y="283"/>
                        </a:lnTo>
                        <a:lnTo>
                          <a:pt x="1665" y="261"/>
                        </a:lnTo>
                        <a:lnTo>
                          <a:pt x="1625" y="228"/>
                        </a:lnTo>
                        <a:lnTo>
                          <a:pt x="1588" y="202"/>
                        </a:lnTo>
                        <a:lnTo>
                          <a:pt x="1547" y="169"/>
                        </a:lnTo>
                        <a:lnTo>
                          <a:pt x="1507" y="140"/>
                        </a:lnTo>
                        <a:lnTo>
                          <a:pt x="1464" y="114"/>
                        </a:lnTo>
                        <a:lnTo>
                          <a:pt x="1408" y="92"/>
                        </a:lnTo>
                        <a:lnTo>
                          <a:pt x="1360" y="66"/>
                        </a:lnTo>
                        <a:lnTo>
                          <a:pt x="1324" y="48"/>
                        </a:lnTo>
                        <a:lnTo>
                          <a:pt x="1287" y="29"/>
                        </a:lnTo>
                        <a:lnTo>
                          <a:pt x="1255" y="18"/>
                        </a:lnTo>
                        <a:lnTo>
                          <a:pt x="1222" y="7"/>
                        </a:lnTo>
                        <a:lnTo>
                          <a:pt x="1170" y="0"/>
                        </a:lnTo>
                        <a:lnTo>
                          <a:pt x="1140" y="3"/>
                        </a:lnTo>
                        <a:lnTo>
                          <a:pt x="1097" y="14"/>
                        </a:lnTo>
                        <a:lnTo>
                          <a:pt x="1068" y="29"/>
                        </a:lnTo>
                        <a:lnTo>
                          <a:pt x="1039" y="48"/>
                        </a:lnTo>
                        <a:lnTo>
                          <a:pt x="1005" y="70"/>
                        </a:lnTo>
                        <a:lnTo>
                          <a:pt x="976" y="84"/>
                        </a:lnTo>
                        <a:lnTo>
                          <a:pt x="935" y="103"/>
                        </a:lnTo>
                        <a:lnTo>
                          <a:pt x="906" y="118"/>
                        </a:lnTo>
                        <a:lnTo>
                          <a:pt x="876" y="140"/>
                        </a:lnTo>
                        <a:lnTo>
                          <a:pt x="847" y="162"/>
                        </a:lnTo>
                        <a:lnTo>
                          <a:pt x="810" y="188"/>
                        </a:lnTo>
                        <a:lnTo>
                          <a:pt x="784" y="210"/>
                        </a:lnTo>
                        <a:lnTo>
                          <a:pt x="752" y="235"/>
                        </a:lnTo>
                        <a:lnTo>
                          <a:pt x="730" y="250"/>
                        </a:lnTo>
                        <a:lnTo>
                          <a:pt x="704" y="269"/>
                        </a:lnTo>
                        <a:lnTo>
                          <a:pt x="682" y="283"/>
                        </a:lnTo>
                        <a:lnTo>
                          <a:pt x="664" y="294"/>
                        </a:lnTo>
                        <a:lnTo>
                          <a:pt x="642" y="302"/>
                        </a:lnTo>
                        <a:lnTo>
                          <a:pt x="627" y="337"/>
                        </a:lnTo>
                        <a:lnTo>
                          <a:pt x="612" y="373"/>
                        </a:lnTo>
                        <a:lnTo>
                          <a:pt x="594" y="428"/>
                        </a:lnTo>
                        <a:lnTo>
                          <a:pt x="575" y="473"/>
                        </a:lnTo>
                        <a:lnTo>
                          <a:pt x="561" y="506"/>
                        </a:lnTo>
                        <a:lnTo>
                          <a:pt x="527" y="561"/>
                        </a:lnTo>
                        <a:lnTo>
                          <a:pt x="502" y="601"/>
                        </a:lnTo>
                        <a:lnTo>
                          <a:pt x="472" y="638"/>
                        </a:lnTo>
                        <a:lnTo>
                          <a:pt x="439" y="675"/>
                        </a:lnTo>
                        <a:lnTo>
                          <a:pt x="407" y="714"/>
                        </a:lnTo>
                        <a:lnTo>
                          <a:pt x="375" y="759"/>
                        </a:lnTo>
                        <a:lnTo>
                          <a:pt x="346" y="803"/>
                        </a:lnTo>
                        <a:lnTo>
                          <a:pt x="327" y="840"/>
                        </a:lnTo>
                        <a:lnTo>
                          <a:pt x="312" y="866"/>
                        </a:lnTo>
                        <a:lnTo>
                          <a:pt x="294" y="895"/>
                        </a:lnTo>
                        <a:lnTo>
                          <a:pt x="272" y="921"/>
                        </a:lnTo>
                        <a:lnTo>
                          <a:pt x="242" y="953"/>
                        </a:lnTo>
                        <a:lnTo>
                          <a:pt x="191" y="997"/>
                        </a:lnTo>
                        <a:lnTo>
                          <a:pt x="128" y="1041"/>
                        </a:lnTo>
                        <a:lnTo>
                          <a:pt x="29" y="1103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295853" name="Group 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2" y="3114"/>
                    <a:ext cx="350" cy="200"/>
                    <a:chOff x="1372" y="3114"/>
                    <a:chExt cx="350" cy="200"/>
                  </a:xfrm>
                </p:grpSpPr>
                <p:grpSp>
                  <p:nvGrpSpPr>
                    <p:cNvPr id="2295854" name="Group 4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372" y="3119"/>
                      <a:ext cx="350" cy="192"/>
                      <a:chOff x="1372" y="3119"/>
                      <a:chExt cx="350" cy="192"/>
                    </a:xfrm>
                  </p:grpSpPr>
                  <p:sp>
                    <p:nvSpPr>
                      <p:cNvPr id="2295855" name="Freeform 4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72" y="3119"/>
                        <a:ext cx="331" cy="192"/>
                      </a:xfrm>
                      <a:custGeom>
                        <a:avLst/>
                        <a:gdLst>
                          <a:gd name="T0" fmla="*/ 0 w 992"/>
                          <a:gd name="T1" fmla="*/ 494 h 575"/>
                          <a:gd name="T2" fmla="*/ 26 w 992"/>
                          <a:gd name="T3" fmla="*/ 410 h 575"/>
                          <a:gd name="T4" fmla="*/ 59 w 992"/>
                          <a:gd name="T5" fmla="*/ 322 h 575"/>
                          <a:gd name="T6" fmla="*/ 118 w 992"/>
                          <a:gd name="T7" fmla="*/ 249 h 575"/>
                          <a:gd name="T8" fmla="*/ 172 w 992"/>
                          <a:gd name="T9" fmla="*/ 190 h 575"/>
                          <a:gd name="T10" fmla="*/ 242 w 992"/>
                          <a:gd name="T11" fmla="*/ 125 h 575"/>
                          <a:gd name="T12" fmla="*/ 340 w 992"/>
                          <a:gd name="T13" fmla="*/ 62 h 575"/>
                          <a:gd name="T14" fmla="*/ 429 w 992"/>
                          <a:gd name="T15" fmla="*/ 18 h 575"/>
                          <a:gd name="T16" fmla="*/ 484 w 992"/>
                          <a:gd name="T17" fmla="*/ 7 h 575"/>
                          <a:gd name="T18" fmla="*/ 542 w 992"/>
                          <a:gd name="T19" fmla="*/ 0 h 575"/>
                          <a:gd name="T20" fmla="*/ 612 w 992"/>
                          <a:gd name="T21" fmla="*/ 11 h 575"/>
                          <a:gd name="T22" fmla="*/ 674 w 992"/>
                          <a:gd name="T23" fmla="*/ 33 h 575"/>
                          <a:gd name="T24" fmla="*/ 744 w 992"/>
                          <a:gd name="T25" fmla="*/ 66 h 575"/>
                          <a:gd name="T26" fmla="*/ 809 w 992"/>
                          <a:gd name="T27" fmla="*/ 103 h 575"/>
                          <a:gd name="T28" fmla="*/ 875 w 992"/>
                          <a:gd name="T29" fmla="*/ 150 h 575"/>
                          <a:gd name="T30" fmla="*/ 930 w 992"/>
                          <a:gd name="T31" fmla="*/ 190 h 575"/>
                          <a:gd name="T32" fmla="*/ 978 w 992"/>
                          <a:gd name="T33" fmla="*/ 220 h 575"/>
                          <a:gd name="T34" fmla="*/ 992 w 992"/>
                          <a:gd name="T35" fmla="*/ 245 h 575"/>
                          <a:gd name="T36" fmla="*/ 963 w 992"/>
                          <a:gd name="T37" fmla="*/ 285 h 575"/>
                          <a:gd name="T38" fmla="*/ 930 w 992"/>
                          <a:gd name="T39" fmla="*/ 314 h 575"/>
                          <a:gd name="T40" fmla="*/ 889 w 992"/>
                          <a:gd name="T41" fmla="*/ 347 h 575"/>
                          <a:gd name="T42" fmla="*/ 854 w 992"/>
                          <a:gd name="T43" fmla="*/ 381 h 575"/>
                          <a:gd name="T44" fmla="*/ 802 w 992"/>
                          <a:gd name="T45" fmla="*/ 414 h 575"/>
                          <a:gd name="T46" fmla="*/ 765 w 992"/>
                          <a:gd name="T47" fmla="*/ 435 h 575"/>
                          <a:gd name="T48" fmla="*/ 733 w 992"/>
                          <a:gd name="T49" fmla="*/ 453 h 575"/>
                          <a:gd name="T50" fmla="*/ 689 w 992"/>
                          <a:gd name="T51" fmla="*/ 475 h 575"/>
                          <a:gd name="T52" fmla="*/ 637 w 992"/>
                          <a:gd name="T53" fmla="*/ 501 h 575"/>
                          <a:gd name="T54" fmla="*/ 601 w 992"/>
                          <a:gd name="T55" fmla="*/ 512 h 575"/>
                          <a:gd name="T56" fmla="*/ 556 w 992"/>
                          <a:gd name="T57" fmla="*/ 527 h 575"/>
                          <a:gd name="T58" fmla="*/ 505 w 992"/>
                          <a:gd name="T59" fmla="*/ 538 h 575"/>
                          <a:gd name="T60" fmla="*/ 440 w 992"/>
                          <a:gd name="T61" fmla="*/ 552 h 575"/>
                          <a:gd name="T62" fmla="*/ 395 w 992"/>
                          <a:gd name="T63" fmla="*/ 556 h 575"/>
                          <a:gd name="T64" fmla="*/ 351 w 992"/>
                          <a:gd name="T65" fmla="*/ 567 h 575"/>
                          <a:gd name="T66" fmla="*/ 296 w 992"/>
                          <a:gd name="T67" fmla="*/ 571 h 575"/>
                          <a:gd name="T68" fmla="*/ 238 w 992"/>
                          <a:gd name="T69" fmla="*/ 575 h 575"/>
                          <a:gd name="T70" fmla="*/ 168 w 992"/>
                          <a:gd name="T71" fmla="*/ 567 h 575"/>
                          <a:gd name="T72" fmla="*/ 103 w 992"/>
                          <a:gd name="T73" fmla="*/ 560 h 575"/>
                          <a:gd name="T74" fmla="*/ 48 w 992"/>
                          <a:gd name="T75" fmla="*/ 552 h 575"/>
                          <a:gd name="T76" fmla="*/ 11 w 992"/>
                          <a:gd name="T77" fmla="*/ 538 h 575"/>
                          <a:gd name="T78" fmla="*/ 0 w 992"/>
                          <a:gd name="T79" fmla="*/ 494 h 5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992" h="575">
                            <a:moveTo>
                              <a:pt x="0" y="494"/>
                            </a:moveTo>
                            <a:lnTo>
                              <a:pt x="26" y="410"/>
                            </a:lnTo>
                            <a:lnTo>
                              <a:pt x="59" y="322"/>
                            </a:lnTo>
                            <a:lnTo>
                              <a:pt x="118" y="249"/>
                            </a:lnTo>
                            <a:lnTo>
                              <a:pt x="172" y="190"/>
                            </a:lnTo>
                            <a:lnTo>
                              <a:pt x="242" y="125"/>
                            </a:lnTo>
                            <a:lnTo>
                              <a:pt x="340" y="62"/>
                            </a:lnTo>
                            <a:lnTo>
                              <a:pt x="429" y="18"/>
                            </a:lnTo>
                            <a:lnTo>
                              <a:pt x="484" y="7"/>
                            </a:lnTo>
                            <a:lnTo>
                              <a:pt x="542" y="0"/>
                            </a:lnTo>
                            <a:lnTo>
                              <a:pt x="612" y="11"/>
                            </a:lnTo>
                            <a:lnTo>
                              <a:pt x="674" y="33"/>
                            </a:lnTo>
                            <a:lnTo>
                              <a:pt x="744" y="66"/>
                            </a:lnTo>
                            <a:lnTo>
                              <a:pt x="809" y="103"/>
                            </a:lnTo>
                            <a:lnTo>
                              <a:pt x="875" y="150"/>
                            </a:lnTo>
                            <a:lnTo>
                              <a:pt x="930" y="190"/>
                            </a:lnTo>
                            <a:lnTo>
                              <a:pt x="978" y="220"/>
                            </a:lnTo>
                            <a:lnTo>
                              <a:pt x="992" y="245"/>
                            </a:lnTo>
                            <a:lnTo>
                              <a:pt x="963" y="285"/>
                            </a:lnTo>
                            <a:lnTo>
                              <a:pt x="930" y="314"/>
                            </a:lnTo>
                            <a:lnTo>
                              <a:pt x="889" y="347"/>
                            </a:lnTo>
                            <a:lnTo>
                              <a:pt x="854" y="381"/>
                            </a:lnTo>
                            <a:lnTo>
                              <a:pt x="802" y="414"/>
                            </a:lnTo>
                            <a:lnTo>
                              <a:pt x="765" y="435"/>
                            </a:lnTo>
                            <a:lnTo>
                              <a:pt x="733" y="453"/>
                            </a:lnTo>
                            <a:lnTo>
                              <a:pt x="689" y="475"/>
                            </a:lnTo>
                            <a:lnTo>
                              <a:pt x="637" y="501"/>
                            </a:lnTo>
                            <a:lnTo>
                              <a:pt x="601" y="512"/>
                            </a:lnTo>
                            <a:lnTo>
                              <a:pt x="556" y="527"/>
                            </a:lnTo>
                            <a:lnTo>
                              <a:pt x="505" y="538"/>
                            </a:lnTo>
                            <a:lnTo>
                              <a:pt x="440" y="552"/>
                            </a:lnTo>
                            <a:lnTo>
                              <a:pt x="395" y="556"/>
                            </a:lnTo>
                            <a:lnTo>
                              <a:pt x="351" y="567"/>
                            </a:lnTo>
                            <a:lnTo>
                              <a:pt x="296" y="571"/>
                            </a:lnTo>
                            <a:lnTo>
                              <a:pt x="238" y="575"/>
                            </a:lnTo>
                            <a:lnTo>
                              <a:pt x="168" y="567"/>
                            </a:lnTo>
                            <a:lnTo>
                              <a:pt x="103" y="560"/>
                            </a:lnTo>
                            <a:lnTo>
                              <a:pt x="48" y="552"/>
                            </a:lnTo>
                            <a:lnTo>
                              <a:pt x="11" y="538"/>
                            </a:lnTo>
                            <a:lnTo>
                              <a:pt x="0" y="494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95856" name="Freeform 4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673" y="3186"/>
                        <a:ext cx="38" cy="42"/>
                      </a:xfrm>
                      <a:custGeom>
                        <a:avLst/>
                        <a:gdLst>
                          <a:gd name="T0" fmla="*/ 13 w 115"/>
                          <a:gd name="T1" fmla="*/ 0 h 126"/>
                          <a:gd name="T2" fmla="*/ 35 w 115"/>
                          <a:gd name="T3" fmla="*/ 11 h 126"/>
                          <a:gd name="T4" fmla="*/ 50 w 115"/>
                          <a:gd name="T5" fmla="*/ 19 h 126"/>
                          <a:gd name="T6" fmla="*/ 75 w 115"/>
                          <a:gd name="T7" fmla="*/ 32 h 126"/>
                          <a:gd name="T8" fmla="*/ 103 w 115"/>
                          <a:gd name="T9" fmla="*/ 44 h 126"/>
                          <a:gd name="T10" fmla="*/ 115 w 115"/>
                          <a:gd name="T11" fmla="*/ 52 h 126"/>
                          <a:gd name="T12" fmla="*/ 86 w 115"/>
                          <a:gd name="T13" fmla="*/ 65 h 126"/>
                          <a:gd name="T14" fmla="*/ 57 w 115"/>
                          <a:gd name="T15" fmla="*/ 80 h 126"/>
                          <a:gd name="T16" fmla="*/ 38 w 115"/>
                          <a:gd name="T17" fmla="*/ 95 h 126"/>
                          <a:gd name="T18" fmla="*/ 18 w 115"/>
                          <a:gd name="T19" fmla="*/ 111 h 126"/>
                          <a:gd name="T20" fmla="*/ 0 w 115"/>
                          <a:gd name="T21" fmla="*/ 126 h 126"/>
                          <a:gd name="T22" fmla="*/ 7 w 115"/>
                          <a:gd name="T23" fmla="*/ 112 h 126"/>
                          <a:gd name="T24" fmla="*/ 14 w 115"/>
                          <a:gd name="T25" fmla="*/ 101 h 126"/>
                          <a:gd name="T26" fmla="*/ 18 w 115"/>
                          <a:gd name="T27" fmla="*/ 86 h 126"/>
                          <a:gd name="T28" fmla="*/ 20 w 115"/>
                          <a:gd name="T29" fmla="*/ 63 h 126"/>
                          <a:gd name="T30" fmla="*/ 20 w 115"/>
                          <a:gd name="T31" fmla="*/ 44 h 126"/>
                          <a:gd name="T32" fmla="*/ 17 w 115"/>
                          <a:gd name="T33" fmla="*/ 16 h 126"/>
                          <a:gd name="T34" fmla="*/ 13 w 115"/>
                          <a:gd name="T35" fmla="*/ 0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115" h="126">
                            <a:moveTo>
                              <a:pt x="13" y="0"/>
                            </a:moveTo>
                            <a:lnTo>
                              <a:pt x="35" y="11"/>
                            </a:lnTo>
                            <a:lnTo>
                              <a:pt x="50" y="19"/>
                            </a:lnTo>
                            <a:lnTo>
                              <a:pt x="75" y="32"/>
                            </a:lnTo>
                            <a:lnTo>
                              <a:pt x="103" y="44"/>
                            </a:lnTo>
                            <a:lnTo>
                              <a:pt x="115" y="52"/>
                            </a:lnTo>
                            <a:lnTo>
                              <a:pt x="86" y="65"/>
                            </a:lnTo>
                            <a:lnTo>
                              <a:pt x="57" y="80"/>
                            </a:lnTo>
                            <a:lnTo>
                              <a:pt x="38" y="95"/>
                            </a:lnTo>
                            <a:lnTo>
                              <a:pt x="18" y="111"/>
                            </a:lnTo>
                            <a:lnTo>
                              <a:pt x="0" y="126"/>
                            </a:lnTo>
                            <a:lnTo>
                              <a:pt x="7" y="112"/>
                            </a:lnTo>
                            <a:lnTo>
                              <a:pt x="14" y="101"/>
                            </a:lnTo>
                            <a:lnTo>
                              <a:pt x="18" y="86"/>
                            </a:lnTo>
                            <a:lnTo>
                              <a:pt x="20" y="63"/>
                            </a:lnTo>
                            <a:lnTo>
                              <a:pt x="20" y="44"/>
                            </a:lnTo>
                            <a:lnTo>
                              <a:pt x="17" y="16"/>
                            </a:lnTo>
                            <a:lnTo>
                              <a:pt x="13" y="0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95857" name="Freeform 4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682" y="3192"/>
                        <a:ext cx="40" cy="28"/>
                      </a:xfrm>
                      <a:custGeom>
                        <a:avLst/>
                        <a:gdLst>
                          <a:gd name="T0" fmla="*/ 18 w 120"/>
                          <a:gd name="T1" fmla="*/ 15 h 83"/>
                          <a:gd name="T2" fmla="*/ 27 w 120"/>
                          <a:gd name="T3" fmla="*/ 5 h 83"/>
                          <a:gd name="T4" fmla="*/ 39 w 120"/>
                          <a:gd name="T5" fmla="*/ 0 h 83"/>
                          <a:gd name="T6" fmla="*/ 55 w 120"/>
                          <a:gd name="T7" fmla="*/ 0 h 83"/>
                          <a:gd name="T8" fmla="*/ 69 w 120"/>
                          <a:gd name="T9" fmla="*/ 4 h 83"/>
                          <a:gd name="T10" fmla="*/ 80 w 120"/>
                          <a:gd name="T11" fmla="*/ 8 h 83"/>
                          <a:gd name="T12" fmla="*/ 91 w 120"/>
                          <a:gd name="T13" fmla="*/ 8 h 83"/>
                          <a:gd name="T14" fmla="*/ 94 w 120"/>
                          <a:gd name="T15" fmla="*/ 8 h 83"/>
                          <a:gd name="T16" fmla="*/ 102 w 120"/>
                          <a:gd name="T17" fmla="*/ 9 h 83"/>
                          <a:gd name="T18" fmla="*/ 115 w 120"/>
                          <a:gd name="T19" fmla="*/ 19 h 83"/>
                          <a:gd name="T20" fmla="*/ 120 w 120"/>
                          <a:gd name="T21" fmla="*/ 29 h 83"/>
                          <a:gd name="T22" fmla="*/ 115 w 120"/>
                          <a:gd name="T23" fmla="*/ 36 h 83"/>
                          <a:gd name="T24" fmla="*/ 98 w 120"/>
                          <a:gd name="T25" fmla="*/ 43 h 83"/>
                          <a:gd name="T26" fmla="*/ 83 w 120"/>
                          <a:gd name="T27" fmla="*/ 46 h 83"/>
                          <a:gd name="T28" fmla="*/ 69 w 120"/>
                          <a:gd name="T29" fmla="*/ 53 h 83"/>
                          <a:gd name="T30" fmla="*/ 54 w 120"/>
                          <a:gd name="T31" fmla="*/ 61 h 83"/>
                          <a:gd name="T32" fmla="*/ 35 w 120"/>
                          <a:gd name="T33" fmla="*/ 67 h 83"/>
                          <a:gd name="T34" fmla="*/ 23 w 120"/>
                          <a:gd name="T35" fmla="*/ 75 h 83"/>
                          <a:gd name="T36" fmla="*/ 12 w 120"/>
                          <a:gd name="T37" fmla="*/ 82 h 83"/>
                          <a:gd name="T38" fmla="*/ 4 w 120"/>
                          <a:gd name="T39" fmla="*/ 83 h 83"/>
                          <a:gd name="T40" fmla="*/ 0 w 120"/>
                          <a:gd name="T41" fmla="*/ 75 h 83"/>
                          <a:gd name="T42" fmla="*/ 16 w 120"/>
                          <a:gd name="T43" fmla="*/ 63 h 83"/>
                          <a:gd name="T44" fmla="*/ 22 w 120"/>
                          <a:gd name="T45" fmla="*/ 51 h 83"/>
                          <a:gd name="T46" fmla="*/ 23 w 120"/>
                          <a:gd name="T47" fmla="*/ 40 h 83"/>
                          <a:gd name="T48" fmla="*/ 18 w 120"/>
                          <a:gd name="T49" fmla="*/ 15 h 8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</a:cxnLst>
                        <a:rect l="0" t="0" r="r" b="b"/>
                        <a:pathLst>
                          <a:path w="120" h="83">
                            <a:moveTo>
                              <a:pt x="18" y="15"/>
                            </a:moveTo>
                            <a:lnTo>
                              <a:pt x="27" y="5"/>
                            </a:lnTo>
                            <a:lnTo>
                              <a:pt x="39" y="0"/>
                            </a:lnTo>
                            <a:lnTo>
                              <a:pt x="55" y="0"/>
                            </a:lnTo>
                            <a:lnTo>
                              <a:pt x="69" y="4"/>
                            </a:lnTo>
                            <a:lnTo>
                              <a:pt x="80" y="8"/>
                            </a:lnTo>
                            <a:lnTo>
                              <a:pt x="91" y="8"/>
                            </a:lnTo>
                            <a:lnTo>
                              <a:pt x="94" y="8"/>
                            </a:lnTo>
                            <a:lnTo>
                              <a:pt x="102" y="9"/>
                            </a:lnTo>
                            <a:lnTo>
                              <a:pt x="115" y="19"/>
                            </a:lnTo>
                            <a:lnTo>
                              <a:pt x="120" y="29"/>
                            </a:lnTo>
                            <a:lnTo>
                              <a:pt x="115" y="36"/>
                            </a:lnTo>
                            <a:lnTo>
                              <a:pt x="98" y="43"/>
                            </a:lnTo>
                            <a:lnTo>
                              <a:pt x="83" y="46"/>
                            </a:lnTo>
                            <a:lnTo>
                              <a:pt x="69" y="53"/>
                            </a:lnTo>
                            <a:lnTo>
                              <a:pt x="54" y="61"/>
                            </a:lnTo>
                            <a:lnTo>
                              <a:pt x="35" y="67"/>
                            </a:lnTo>
                            <a:lnTo>
                              <a:pt x="23" y="75"/>
                            </a:lnTo>
                            <a:lnTo>
                              <a:pt x="12" y="82"/>
                            </a:lnTo>
                            <a:lnTo>
                              <a:pt x="4" y="83"/>
                            </a:lnTo>
                            <a:lnTo>
                              <a:pt x="0" y="75"/>
                            </a:lnTo>
                            <a:lnTo>
                              <a:pt x="16" y="63"/>
                            </a:lnTo>
                            <a:lnTo>
                              <a:pt x="22" y="51"/>
                            </a:lnTo>
                            <a:lnTo>
                              <a:pt x="23" y="40"/>
                            </a:lnTo>
                            <a:lnTo>
                              <a:pt x="18" y="15"/>
                            </a:lnTo>
                            <a:close/>
                          </a:path>
                        </a:pathLst>
                      </a:cu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95858" name="Group 5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12" y="3124"/>
                      <a:ext cx="252" cy="190"/>
                      <a:chOff x="1412" y="3124"/>
                      <a:chExt cx="252" cy="190"/>
                    </a:xfrm>
                  </p:grpSpPr>
                  <p:grpSp>
                    <p:nvGrpSpPr>
                      <p:cNvPr id="2295859" name="Group 5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412" y="3147"/>
                        <a:ext cx="170" cy="167"/>
                        <a:chOff x="1412" y="3147"/>
                        <a:chExt cx="170" cy="167"/>
                      </a:xfrm>
                    </p:grpSpPr>
                    <p:sp>
                      <p:nvSpPr>
                        <p:cNvPr id="2295860" name="Freeform 5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412" y="3158"/>
                          <a:ext cx="151" cy="156"/>
                        </a:xfrm>
                        <a:custGeom>
                          <a:avLst/>
                          <a:gdLst>
                            <a:gd name="T0" fmla="*/ 21 w 451"/>
                            <a:gd name="T1" fmla="*/ 108 h 467"/>
                            <a:gd name="T2" fmla="*/ 5 w 451"/>
                            <a:gd name="T3" fmla="*/ 132 h 467"/>
                            <a:gd name="T4" fmla="*/ 0 w 451"/>
                            <a:gd name="T5" fmla="*/ 163 h 467"/>
                            <a:gd name="T6" fmla="*/ 0 w 451"/>
                            <a:gd name="T7" fmla="*/ 192 h 467"/>
                            <a:gd name="T8" fmla="*/ 3 w 451"/>
                            <a:gd name="T9" fmla="*/ 232 h 467"/>
                            <a:gd name="T10" fmla="*/ 12 w 451"/>
                            <a:gd name="T11" fmla="*/ 266 h 467"/>
                            <a:gd name="T12" fmla="*/ 23 w 451"/>
                            <a:gd name="T13" fmla="*/ 299 h 467"/>
                            <a:gd name="T14" fmla="*/ 38 w 451"/>
                            <a:gd name="T15" fmla="*/ 327 h 467"/>
                            <a:gd name="T16" fmla="*/ 62 w 451"/>
                            <a:gd name="T17" fmla="*/ 359 h 467"/>
                            <a:gd name="T18" fmla="*/ 86 w 451"/>
                            <a:gd name="T19" fmla="*/ 386 h 467"/>
                            <a:gd name="T20" fmla="*/ 114 w 451"/>
                            <a:gd name="T21" fmla="*/ 412 h 467"/>
                            <a:gd name="T22" fmla="*/ 138 w 451"/>
                            <a:gd name="T23" fmla="*/ 427 h 467"/>
                            <a:gd name="T24" fmla="*/ 167 w 451"/>
                            <a:gd name="T25" fmla="*/ 442 h 467"/>
                            <a:gd name="T26" fmla="*/ 204 w 451"/>
                            <a:gd name="T27" fmla="*/ 455 h 467"/>
                            <a:gd name="T28" fmla="*/ 237 w 451"/>
                            <a:gd name="T29" fmla="*/ 464 h 467"/>
                            <a:gd name="T30" fmla="*/ 267 w 451"/>
                            <a:gd name="T31" fmla="*/ 466 h 467"/>
                            <a:gd name="T32" fmla="*/ 295 w 451"/>
                            <a:gd name="T33" fmla="*/ 467 h 467"/>
                            <a:gd name="T34" fmla="*/ 325 w 451"/>
                            <a:gd name="T35" fmla="*/ 466 h 467"/>
                            <a:gd name="T36" fmla="*/ 353 w 451"/>
                            <a:gd name="T37" fmla="*/ 463 h 467"/>
                            <a:gd name="T38" fmla="*/ 451 w 451"/>
                            <a:gd name="T39" fmla="*/ 440 h 467"/>
                            <a:gd name="T40" fmla="*/ 381 w 451"/>
                            <a:gd name="T41" fmla="*/ 402 h 467"/>
                            <a:gd name="T42" fmla="*/ 293 w 451"/>
                            <a:gd name="T43" fmla="*/ 342 h 467"/>
                            <a:gd name="T44" fmla="*/ 230 w 451"/>
                            <a:gd name="T45" fmla="*/ 265 h 467"/>
                            <a:gd name="T46" fmla="*/ 156 w 451"/>
                            <a:gd name="T47" fmla="*/ 147 h 467"/>
                            <a:gd name="T48" fmla="*/ 138 w 451"/>
                            <a:gd name="T49" fmla="*/ 65 h 467"/>
                            <a:gd name="T50" fmla="*/ 137 w 451"/>
                            <a:gd name="T51" fmla="*/ 0 h 467"/>
                            <a:gd name="T52" fmla="*/ 21 w 451"/>
                            <a:gd name="T53" fmla="*/ 108 h 4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</a:cxnLst>
                          <a:rect l="0" t="0" r="r" b="b"/>
                          <a:pathLst>
                            <a:path w="451" h="467">
                              <a:moveTo>
                                <a:pt x="21" y="108"/>
                              </a:moveTo>
                              <a:lnTo>
                                <a:pt x="5" y="132"/>
                              </a:lnTo>
                              <a:lnTo>
                                <a:pt x="0" y="163"/>
                              </a:lnTo>
                              <a:lnTo>
                                <a:pt x="0" y="192"/>
                              </a:lnTo>
                              <a:lnTo>
                                <a:pt x="3" y="232"/>
                              </a:lnTo>
                              <a:lnTo>
                                <a:pt x="12" y="266"/>
                              </a:lnTo>
                              <a:lnTo>
                                <a:pt x="23" y="299"/>
                              </a:lnTo>
                              <a:lnTo>
                                <a:pt x="38" y="327"/>
                              </a:lnTo>
                              <a:lnTo>
                                <a:pt x="62" y="359"/>
                              </a:lnTo>
                              <a:lnTo>
                                <a:pt x="86" y="386"/>
                              </a:lnTo>
                              <a:lnTo>
                                <a:pt x="114" y="412"/>
                              </a:lnTo>
                              <a:lnTo>
                                <a:pt x="138" y="427"/>
                              </a:lnTo>
                              <a:lnTo>
                                <a:pt x="167" y="442"/>
                              </a:lnTo>
                              <a:lnTo>
                                <a:pt x="204" y="455"/>
                              </a:lnTo>
                              <a:lnTo>
                                <a:pt x="237" y="464"/>
                              </a:lnTo>
                              <a:lnTo>
                                <a:pt x="267" y="466"/>
                              </a:lnTo>
                              <a:lnTo>
                                <a:pt x="295" y="467"/>
                              </a:lnTo>
                              <a:lnTo>
                                <a:pt x="325" y="466"/>
                              </a:lnTo>
                              <a:lnTo>
                                <a:pt x="353" y="463"/>
                              </a:lnTo>
                              <a:lnTo>
                                <a:pt x="451" y="440"/>
                              </a:lnTo>
                              <a:lnTo>
                                <a:pt x="381" y="402"/>
                              </a:lnTo>
                              <a:lnTo>
                                <a:pt x="293" y="342"/>
                              </a:lnTo>
                              <a:lnTo>
                                <a:pt x="230" y="265"/>
                              </a:lnTo>
                              <a:lnTo>
                                <a:pt x="156" y="147"/>
                              </a:lnTo>
                              <a:lnTo>
                                <a:pt x="138" y="65"/>
                              </a:lnTo>
                              <a:lnTo>
                                <a:pt x="137" y="0"/>
                              </a:lnTo>
                              <a:lnTo>
                                <a:pt x="21" y="10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95861" name="Freeform 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421" y="3153"/>
                          <a:ext cx="150" cy="156"/>
                        </a:xfrm>
                        <a:custGeom>
                          <a:avLst/>
                          <a:gdLst>
                            <a:gd name="T0" fmla="*/ 22 w 452"/>
                            <a:gd name="T1" fmla="*/ 108 h 467"/>
                            <a:gd name="T2" fmla="*/ 6 w 452"/>
                            <a:gd name="T3" fmla="*/ 132 h 467"/>
                            <a:gd name="T4" fmla="*/ 0 w 452"/>
                            <a:gd name="T5" fmla="*/ 163 h 467"/>
                            <a:gd name="T6" fmla="*/ 0 w 452"/>
                            <a:gd name="T7" fmla="*/ 192 h 467"/>
                            <a:gd name="T8" fmla="*/ 3 w 452"/>
                            <a:gd name="T9" fmla="*/ 232 h 467"/>
                            <a:gd name="T10" fmla="*/ 13 w 452"/>
                            <a:gd name="T11" fmla="*/ 266 h 467"/>
                            <a:gd name="T12" fmla="*/ 24 w 452"/>
                            <a:gd name="T13" fmla="*/ 299 h 467"/>
                            <a:gd name="T14" fmla="*/ 39 w 452"/>
                            <a:gd name="T15" fmla="*/ 327 h 467"/>
                            <a:gd name="T16" fmla="*/ 62 w 452"/>
                            <a:gd name="T17" fmla="*/ 359 h 467"/>
                            <a:gd name="T18" fmla="*/ 87 w 452"/>
                            <a:gd name="T19" fmla="*/ 386 h 467"/>
                            <a:gd name="T20" fmla="*/ 115 w 452"/>
                            <a:gd name="T21" fmla="*/ 412 h 467"/>
                            <a:gd name="T22" fmla="*/ 139 w 452"/>
                            <a:gd name="T23" fmla="*/ 427 h 467"/>
                            <a:gd name="T24" fmla="*/ 168 w 452"/>
                            <a:gd name="T25" fmla="*/ 442 h 467"/>
                            <a:gd name="T26" fmla="*/ 205 w 452"/>
                            <a:gd name="T27" fmla="*/ 455 h 467"/>
                            <a:gd name="T28" fmla="*/ 238 w 452"/>
                            <a:gd name="T29" fmla="*/ 464 h 467"/>
                            <a:gd name="T30" fmla="*/ 268 w 452"/>
                            <a:gd name="T31" fmla="*/ 466 h 467"/>
                            <a:gd name="T32" fmla="*/ 296 w 452"/>
                            <a:gd name="T33" fmla="*/ 467 h 467"/>
                            <a:gd name="T34" fmla="*/ 325 w 452"/>
                            <a:gd name="T35" fmla="*/ 466 h 467"/>
                            <a:gd name="T36" fmla="*/ 352 w 452"/>
                            <a:gd name="T37" fmla="*/ 463 h 467"/>
                            <a:gd name="T38" fmla="*/ 452 w 452"/>
                            <a:gd name="T39" fmla="*/ 440 h 467"/>
                            <a:gd name="T40" fmla="*/ 382 w 452"/>
                            <a:gd name="T41" fmla="*/ 402 h 467"/>
                            <a:gd name="T42" fmla="*/ 293 w 452"/>
                            <a:gd name="T43" fmla="*/ 342 h 467"/>
                            <a:gd name="T44" fmla="*/ 231 w 452"/>
                            <a:gd name="T45" fmla="*/ 265 h 467"/>
                            <a:gd name="T46" fmla="*/ 157 w 452"/>
                            <a:gd name="T47" fmla="*/ 148 h 467"/>
                            <a:gd name="T48" fmla="*/ 139 w 452"/>
                            <a:gd name="T49" fmla="*/ 65 h 467"/>
                            <a:gd name="T50" fmla="*/ 137 w 452"/>
                            <a:gd name="T51" fmla="*/ 0 h 467"/>
                            <a:gd name="T52" fmla="*/ 22 w 452"/>
                            <a:gd name="T53" fmla="*/ 108 h 4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</a:cxnLst>
                          <a:rect l="0" t="0" r="r" b="b"/>
                          <a:pathLst>
                            <a:path w="452" h="467">
                              <a:moveTo>
                                <a:pt x="22" y="108"/>
                              </a:moveTo>
                              <a:lnTo>
                                <a:pt x="6" y="132"/>
                              </a:lnTo>
                              <a:lnTo>
                                <a:pt x="0" y="163"/>
                              </a:lnTo>
                              <a:lnTo>
                                <a:pt x="0" y="192"/>
                              </a:lnTo>
                              <a:lnTo>
                                <a:pt x="3" y="232"/>
                              </a:lnTo>
                              <a:lnTo>
                                <a:pt x="13" y="266"/>
                              </a:lnTo>
                              <a:lnTo>
                                <a:pt x="24" y="299"/>
                              </a:lnTo>
                              <a:lnTo>
                                <a:pt x="39" y="327"/>
                              </a:lnTo>
                              <a:lnTo>
                                <a:pt x="62" y="359"/>
                              </a:lnTo>
                              <a:lnTo>
                                <a:pt x="87" y="386"/>
                              </a:lnTo>
                              <a:lnTo>
                                <a:pt x="115" y="412"/>
                              </a:lnTo>
                              <a:lnTo>
                                <a:pt x="139" y="427"/>
                              </a:lnTo>
                              <a:lnTo>
                                <a:pt x="168" y="442"/>
                              </a:lnTo>
                              <a:lnTo>
                                <a:pt x="205" y="455"/>
                              </a:lnTo>
                              <a:lnTo>
                                <a:pt x="238" y="464"/>
                              </a:lnTo>
                              <a:lnTo>
                                <a:pt x="268" y="466"/>
                              </a:lnTo>
                              <a:lnTo>
                                <a:pt x="296" y="467"/>
                              </a:lnTo>
                              <a:lnTo>
                                <a:pt x="325" y="466"/>
                              </a:lnTo>
                              <a:lnTo>
                                <a:pt x="352" y="463"/>
                              </a:lnTo>
                              <a:lnTo>
                                <a:pt x="452" y="440"/>
                              </a:lnTo>
                              <a:lnTo>
                                <a:pt x="382" y="402"/>
                              </a:lnTo>
                              <a:lnTo>
                                <a:pt x="293" y="342"/>
                              </a:lnTo>
                              <a:lnTo>
                                <a:pt x="231" y="265"/>
                              </a:lnTo>
                              <a:lnTo>
                                <a:pt x="157" y="148"/>
                              </a:lnTo>
                              <a:lnTo>
                                <a:pt x="139" y="65"/>
                              </a:lnTo>
                              <a:lnTo>
                                <a:pt x="137" y="0"/>
                              </a:lnTo>
                              <a:lnTo>
                                <a:pt x="22" y="10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95862" name="Freeform 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431" y="3147"/>
                          <a:ext cx="151" cy="156"/>
                        </a:xfrm>
                        <a:custGeom>
                          <a:avLst/>
                          <a:gdLst>
                            <a:gd name="T0" fmla="*/ 22 w 452"/>
                            <a:gd name="T1" fmla="*/ 108 h 468"/>
                            <a:gd name="T2" fmla="*/ 6 w 452"/>
                            <a:gd name="T3" fmla="*/ 133 h 468"/>
                            <a:gd name="T4" fmla="*/ 0 w 452"/>
                            <a:gd name="T5" fmla="*/ 165 h 468"/>
                            <a:gd name="T6" fmla="*/ 0 w 452"/>
                            <a:gd name="T7" fmla="*/ 193 h 468"/>
                            <a:gd name="T8" fmla="*/ 3 w 452"/>
                            <a:gd name="T9" fmla="*/ 232 h 468"/>
                            <a:gd name="T10" fmla="*/ 13 w 452"/>
                            <a:gd name="T11" fmla="*/ 267 h 468"/>
                            <a:gd name="T12" fmla="*/ 24 w 452"/>
                            <a:gd name="T13" fmla="*/ 300 h 468"/>
                            <a:gd name="T14" fmla="*/ 39 w 452"/>
                            <a:gd name="T15" fmla="*/ 328 h 468"/>
                            <a:gd name="T16" fmla="*/ 62 w 452"/>
                            <a:gd name="T17" fmla="*/ 360 h 468"/>
                            <a:gd name="T18" fmla="*/ 87 w 452"/>
                            <a:gd name="T19" fmla="*/ 387 h 468"/>
                            <a:gd name="T20" fmla="*/ 115 w 452"/>
                            <a:gd name="T21" fmla="*/ 413 h 468"/>
                            <a:gd name="T22" fmla="*/ 139 w 452"/>
                            <a:gd name="T23" fmla="*/ 428 h 468"/>
                            <a:gd name="T24" fmla="*/ 168 w 452"/>
                            <a:gd name="T25" fmla="*/ 442 h 468"/>
                            <a:gd name="T26" fmla="*/ 205 w 452"/>
                            <a:gd name="T27" fmla="*/ 456 h 468"/>
                            <a:gd name="T28" fmla="*/ 238 w 452"/>
                            <a:gd name="T29" fmla="*/ 465 h 468"/>
                            <a:gd name="T30" fmla="*/ 268 w 452"/>
                            <a:gd name="T31" fmla="*/ 467 h 468"/>
                            <a:gd name="T32" fmla="*/ 296 w 452"/>
                            <a:gd name="T33" fmla="*/ 468 h 468"/>
                            <a:gd name="T34" fmla="*/ 324 w 452"/>
                            <a:gd name="T35" fmla="*/ 467 h 468"/>
                            <a:gd name="T36" fmla="*/ 352 w 452"/>
                            <a:gd name="T37" fmla="*/ 463 h 468"/>
                            <a:gd name="T38" fmla="*/ 452 w 452"/>
                            <a:gd name="T39" fmla="*/ 441 h 468"/>
                            <a:gd name="T40" fmla="*/ 382 w 452"/>
                            <a:gd name="T41" fmla="*/ 403 h 468"/>
                            <a:gd name="T42" fmla="*/ 293 w 452"/>
                            <a:gd name="T43" fmla="*/ 343 h 468"/>
                            <a:gd name="T44" fmla="*/ 231 w 452"/>
                            <a:gd name="T45" fmla="*/ 266 h 468"/>
                            <a:gd name="T46" fmla="*/ 157 w 452"/>
                            <a:gd name="T47" fmla="*/ 149 h 468"/>
                            <a:gd name="T48" fmla="*/ 139 w 452"/>
                            <a:gd name="T49" fmla="*/ 65 h 468"/>
                            <a:gd name="T50" fmla="*/ 137 w 452"/>
                            <a:gd name="T51" fmla="*/ 0 h 468"/>
                            <a:gd name="T52" fmla="*/ 22 w 452"/>
                            <a:gd name="T53" fmla="*/ 108 h 4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</a:cxnLst>
                          <a:rect l="0" t="0" r="r" b="b"/>
                          <a:pathLst>
                            <a:path w="452" h="468">
                              <a:moveTo>
                                <a:pt x="22" y="108"/>
                              </a:moveTo>
                              <a:lnTo>
                                <a:pt x="6" y="133"/>
                              </a:lnTo>
                              <a:lnTo>
                                <a:pt x="0" y="165"/>
                              </a:lnTo>
                              <a:lnTo>
                                <a:pt x="0" y="193"/>
                              </a:lnTo>
                              <a:lnTo>
                                <a:pt x="3" y="232"/>
                              </a:lnTo>
                              <a:lnTo>
                                <a:pt x="13" y="267"/>
                              </a:lnTo>
                              <a:lnTo>
                                <a:pt x="24" y="300"/>
                              </a:lnTo>
                              <a:lnTo>
                                <a:pt x="39" y="328"/>
                              </a:lnTo>
                              <a:lnTo>
                                <a:pt x="62" y="360"/>
                              </a:lnTo>
                              <a:lnTo>
                                <a:pt x="87" y="387"/>
                              </a:lnTo>
                              <a:lnTo>
                                <a:pt x="115" y="413"/>
                              </a:lnTo>
                              <a:lnTo>
                                <a:pt x="139" y="428"/>
                              </a:lnTo>
                              <a:lnTo>
                                <a:pt x="168" y="442"/>
                              </a:lnTo>
                              <a:lnTo>
                                <a:pt x="205" y="456"/>
                              </a:lnTo>
                              <a:lnTo>
                                <a:pt x="238" y="465"/>
                              </a:lnTo>
                              <a:lnTo>
                                <a:pt x="268" y="467"/>
                              </a:lnTo>
                              <a:lnTo>
                                <a:pt x="296" y="468"/>
                              </a:lnTo>
                              <a:lnTo>
                                <a:pt x="324" y="467"/>
                              </a:lnTo>
                              <a:lnTo>
                                <a:pt x="352" y="463"/>
                              </a:lnTo>
                              <a:lnTo>
                                <a:pt x="452" y="441"/>
                              </a:lnTo>
                              <a:lnTo>
                                <a:pt x="382" y="403"/>
                              </a:lnTo>
                              <a:lnTo>
                                <a:pt x="293" y="343"/>
                              </a:lnTo>
                              <a:lnTo>
                                <a:pt x="231" y="266"/>
                              </a:lnTo>
                              <a:lnTo>
                                <a:pt x="157" y="149"/>
                              </a:lnTo>
                              <a:lnTo>
                                <a:pt x="139" y="65"/>
                              </a:lnTo>
                              <a:lnTo>
                                <a:pt x="137" y="0"/>
                              </a:lnTo>
                              <a:lnTo>
                                <a:pt x="22" y="10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95863" name="Group 5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570" y="3124"/>
                        <a:ext cx="94" cy="176"/>
                        <a:chOff x="1570" y="3124"/>
                        <a:chExt cx="94" cy="176"/>
                      </a:xfrm>
                    </p:grpSpPr>
                    <p:sp>
                      <p:nvSpPr>
                        <p:cNvPr id="2295864" name="Freeform 5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91" y="3124"/>
                          <a:ext cx="73" cy="175"/>
                        </a:xfrm>
                        <a:custGeom>
                          <a:avLst/>
                          <a:gdLst>
                            <a:gd name="T0" fmla="*/ 75 w 220"/>
                            <a:gd name="T1" fmla="*/ 29 h 526"/>
                            <a:gd name="T2" fmla="*/ 130 w 220"/>
                            <a:gd name="T3" fmla="*/ 64 h 526"/>
                            <a:gd name="T4" fmla="*/ 163 w 220"/>
                            <a:gd name="T5" fmla="*/ 90 h 526"/>
                            <a:gd name="T6" fmla="*/ 180 w 220"/>
                            <a:gd name="T7" fmla="*/ 116 h 526"/>
                            <a:gd name="T8" fmla="*/ 192 w 220"/>
                            <a:gd name="T9" fmla="*/ 137 h 526"/>
                            <a:gd name="T10" fmla="*/ 203 w 220"/>
                            <a:gd name="T11" fmla="*/ 159 h 526"/>
                            <a:gd name="T12" fmla="*/ 210 w 220"/>
                            <a:gd name="T13" fmla="*/ 183 h 526"/>
                            <a:gd name="T14" fmla="*/ 216 w 220"/>
                            <a:gd name="T15" fmla="*/ 205 h 526"/>
                            <a:gd name="T16" fmla="*/ 220 w 220"/>
                            <a:gd name="T17" fmla="*/ 237 h 526"/>
                            <a:gd name="T18" fmla="*/ 220 w 220"/>
                            <a:gd name="T19" fmla="*/ 264 h 526"/>
                            <a:gd name="T20" fmla="*/ 216 w 220"/>
                            <a:gd name="T21" fmla="*/ 295 h 526"/>
                            <a:gd name="T22" fmla="*/ 212 w 220"/>
                            <a:gd name="T23" fmla="*/ 321 h 526"/>
                            <a:gd name="T24" fmla="*/ 200 w 220"/>
                            <a:gd name="T25" fmla="*/ 353 h 526"/>
                            <a:gd name="T26" fmla="*/ 192 w 220"/>
                            <a:gd name="T27" fmla="*/ 377 h 526"/>
                            <a:gd name="T28" fmla="*/ 174 w 220"/>
                            <a:gd name="T29" fmla="*/ 402 h 526"/>
                            <a:gd name="T30" fmla="*/ 157 w 220"/>
                            <a:gd name="T31" fmla="*/ 429 h 526"/>
                            <a:gd name="T32" fmla="*/ 115 w 220"/>
                            <a:gd name="T33" fmla="*/ 462 h 526"/>
                            <a:gd name="T34" fmla="*/ 4 w 220"/>
                            <a:gd name="T35" fmla="*/ 526 h 526"/>
                            <a:gd name="T36" fmla="*/ 32 w 220"/>
                            <a:gd name="T37" fmla="*/ 471 h 526"/>
                            <a:gd name="T38" fmla="*/ 72 w 220"/>
                            <a:gd name="T39" fmla="*/ 374 h 526"/>
                            <a:gd name="T40" fmla="*/ 98 w 220"/>
                            <a:gd name="T41" fmla="*/ 219 h 526"/>
                            <a:gd name="T42" fmla="*/ 80 w 220"/>
                            <a:gd name="T43" fmla="*/ 116 h 526"/>
                            <a:gd name="T44" fmla="*/ 10 w 220"/>
                            <a:gd name="T45" fmla="*/ 22 h 526"/>
                            <a:gd name="T46" fmla="*/ 0 w 220"/>
                            <a:gd name="T47" fmla="*/ 0 h 526"/>
                            <a:gd name="T48" fmla="*/ 75 w 220"/>
                            <a:gd name="T49" fmla="*/ 29 h 5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</a:cxnLst>
                          <a:rect l="0" t="0" r="r" b="b"/>
                          <a:pathLst>
                            <a:path w="220" h="526">
                              <a:moveTo>
                                <a:pt x="75" y="29"/>
                              </a:moveTo>
                              <a:lnTo>
                                <a:pt x="130" y="64"/>
                              </a:lnTo>
                              <a:lnTo>
                                <a:pt x="163" y="90"/>
                              </a:lnTo>
                              <a:lnTo>
                                <a:pt x="180" y="116"/>
                              </a:lnTo>
                              <a:lnTo>
                                <a:pt x="192" y="137"/>
                              </a:lnTo>
                              <a:lnTo>
                                <a:pt x="203" y="159"/>
                              </a:lnTo>
                              <a:lnTo>
                                <a:pt x="210" y="183"/>
                              </a:lnTo>
                              <a:lnTo>
                                <a:pt x="216" y="205"/>
                              </a:lnTo>
                              <a:lnTo>
                                <a:pt x="220" y="237"/>
                              </a:lnTo>
                              <a:lnTo>
                                <a:pt x="220" y="264"/>
                              </a:lnTo>
                              <a:lnTo>
                                <a:pt x="216" y="295"/>
                              </a:lnTo>
                              <a:lnTo>
                                <a:pt x="212" y="321"/>
                              </a:lnTo>
                              <a:lnTo>
                                <a:pt x="200" y="353"/>
                              </a:lnTo>
                              <a:lnTo>
                                <a:pt x="192" y="377"/>
                              </a:lnTo>
                              <a:lnTo>
                                <a:pt x="174" y="402"/>
                              </a:lnTo>
                              <a:lnTo>
                                <a:pt x="157" y="429"/>
                              </a:lnTo>
                              <a:lnTo>
                                <a:pt x="115" y="462"/>
                              </a:lnTo>
                              <a:lnTo>
                                <a:pt x="4" y="526"/>
                              </a:lnTo>
                              <a:lnTo>
                                <a:pt x="32" y="471"/>
                              </a:lnTo>
                              <a:lnTo>
                                <a:pt x="72" y="374"/>
                              </a:lnTo>
                              <a:lnTo>
                                <a:pt x="98" y="219"/>
                              </a:lnTo>
                              <a:lnTo>
                                <a:pt x="80" y="116"/>
                              </a:lnTo>
                              <a:lnTo>
                                <a:pt x="10" y="22"/>
                              </a:lnTo>
                              <a:lnTo>
                                <a:pt x="0" y="0"/>
                              </a:lnTo>
                              <a:lnTo>
                                <a:pt x="75" y="2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95865" name="Freeform 5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81" y="3125"/>
                          <a:ext cx="74" cy="175"/>
                        </a:xfrm>
                        <a:custGeom>
                          <a:avLst/>
                          <a:gdLst>
                            <a:gd name="T0" fmla="*/ 75 w 222"/>
                            <a:gd name="T1" fmla="*/ 29 h 525"/>
                            <a:gd name="T2" fmla="*/ 131 w 222"/>
                            <a:gd name="T3" fmla="*/ 64 h 525"/>
                            <a:gd name="T4" fmla="*/ 164 w 222"/>
                            <a:gd name="T5" fmla="*/ 91 h 525"/>
                            <a:gd name="T6" fmla="*/ 181 w 222"/>
                            <a:gd name="T7" fmla="*/ 116 h 525"/>
                            <a:gd name="T8" fmla="*/ 192 w 222"/>
                            <a:gd name="T9" fmla="*/ 137 h 525"/>
                            <a:gd name="T10" fmla="*/ 203 w 222"/>
                            <a:gd name="T11" fmla="*/ 159 h 525"/>
                            <a:gd name="T12" fmla="*/ 210 w 222"/>
                            <a:gd name="T13" fmla="*/ 184 h 525"/>
                            <a:gd name="T14" fmla="*/ 218 w 222"/>
                            <a:gd name="T15" fmla="*/ 206 h 525"/>
                            <a:gd name="T16" fmla="*/ 222 w 222"/>
                            <a:gd name="T17" fmla="*/ 238 h 525"/>
                            <a:gd name="T18" fmla="*/ 222 w 222"/>
                            <a:gd name="T19" fmla="*/ 265 h 525"/>
                            <a:gd name="T20" fmla="*/ 218 w 222"/>
                            <a:gd name="T21" fmla="*/ 296 h 525"/>
                            <a:gd name="T22" fmla="*/ 214 w 222"/>
                            <a:gd name="T23" fmla="*/ 322 h 525"/>
                            <a:gd name="T24" fmla="*/ 201 w 222"/>
                            <a:gd name="T25" fmla="*/ 354 h 525"/>
                            <a:gd name="T26" fmla="*/ 192 w 222"/>
                            <a:gd name="T27" fmla="*/ 378 h 525"/>
                            <a:gd name="T28" fmla="*/ 175 w 222"/>
                            <a:gd name="T29" fmla="*/ 403 h 525"/>
                            <a:gd name="T30" fmla="*/ 158 w 222"/>
                            <a:gd name="T31" fmla="*/ 430 h 525"/>
                            <a:gd name="T32" fmla="*/ 116 w 222"/>
                            <a:gd name="T33" fmla="*/ 462 h 525"/>
                            <a:gd name="T34" fmla="*/ 4 w 222"/>
                            <a:gd name="T35" fmla="*/ 525 h 525"/>
                            <a:gd name="T36" fmla="*/ 32 w 222"/>
                            <a:gd name="T37" fmla="*/ 471 h 525"/>
                            <a:gd name="T38" fmla="*/ 73 w 222"/>
                            <a:gd name="T39" fmla="*/ 374 h 525"/>
                            <a:gd name="T40" fmla="*/ 99 w 222"/>
                            <a:gd name="T41" fmla="*/ 220 h 525"/>
                            <a:gd name="T42" fmla="*/ 80 w 222"/>
                            <a:gd name="T43" fmla="*/ 116 h 525"/>
                            <a:gd name="T44" fmla="*/ 10 w 222"/>
                            <a:gd name="T45" fmla="*/ 23 h 525"/>
                            <a:gd name="T46" fmla="*/ 0 w 222"/>
                            <a:gd name="T47" fmla="*/ 0 h 525"/>
                            <a:gd name="T48" fmla="*/ 75 w 222"/>
                            <a:gd name="T49" fmla="*/ 29 h 52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</a:cxnLst>
                          <a:rect l="0" t="0" r="r" b="b"/>
                          <a:pathLst>
                            <a:path w="222" h="525">
                              <a:moveTo>
                                <a:pt x="75" y="29"/>
                              </a:moveTo>
                              <a:lnTo>
                                <a:pt x="131" y="64"/>
                              </a:lnTo>
                              <a:lnTo>
                                <a:pt x="164" y="91"/>
                              </a:lnTo>
                              <a:lnTo>
                                <a:pt x="181" y="116"/>
                              </a:lnTo>
                              <a:lnTo>
                                <a:pt x="192" y="137"/>
                              </a:lnTo>
                              <a:lnTo>
                                <a:pt x="203" y="159"/>
                              </a:lnTo>
                              <a:lnTo>
                                <a:pt x="210" y="184"/>
                              </a:lnTo>
                              <a:lnTo>
                                <a:pt x="218" y="206"/>
                              </a:lnTo>
                              <a:lnTo>
                                <a:pt x="222" y="238"/>
                              </a:lnTo>
                              <a:lnTo>
                                <a:pt x="222" y="265"/>
                              </a:lnTo>
                              <a:lnTo>
                                <a:pt x="218" y="296"/>
                              </a:lnTo>
                              <a:lnTo>
                                <a:pt x="214" y="322"/>
                              </a:lnTo>
                              <a:lnTo>
                                <a:pt x="201" y="354"/>
                              </a:lnTo>
                              <a:lnTo>
                                <a:pt x="192" y="378"/>
                              </a:lnTo>
                              <a:lnTo>
                                <a:pt x="175" y="403"/>
                              </a:lnTo>
                              <a:lnTo>
                                <a:pt x="158" y="430"/>
                              </a:lnTo>
                              <a:lnTo>
                                <a:pt x="116" y="462"/>
                              </a:lnTo>
                              <a:lnTo>
                                <a:pt x="4" y="525"/>
                              </a:lnTo>
                              <a:lnTo>
                                <a:pt x="32" y="471"/>
                              </a:lnTo>
                              <a:lnTo>
                                <a:pt x="73" y="374"/>
                              </a:lnTo>
                              <a:lnTo>
                                <a:pt x="99" y="220"/>
                              </a:lnTo>
                              <a:lnTo>
                                <a:pt x="80" y="116"/>
                              </a:lnTo>
                              <a:lnTo>
                                <a:pt x="10" y="23"/>
                              </a:lnTo>
                              <a:lnTo>
                                <a:pt x="0" y="0"/>
                              </a:lnTo>
                              <a:lnTo>
                                <a:pt x="75" y="2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95866" name="Freeform 5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570" y="3124"/>
                          <a:ext cx="74" cy="175"/>
                        </a:xfrm>
                        <a:custGeom>
                          <a:avLst/>
                          <a:gdLst>
                            <a:gd name="T0" fmla="*/ 75 w 221"/>
                            <a:gd name="T1" fmla="*/ 30 h 527"/>
                            <a:gd name="T2" fmla="*/ 130 w 221"/>
                            <a:gd name="T3" fmla="*/ 65 h 527"/>
                            <a:gd name="T4" fmla="*/ 164 w 221"/>
                            <a:gd name="T5" fmla="*/ 91 h 527"/>
                            <a:gd name="T6" fmla="*/ 181 w 221"/>
                            <a:gd name="T7" fmla="*/ 117 h 527"/>
                            <a:gd name="T8" fmla="*/ 192 w 221"/>
                            <a:gd name="T9" fmla="*/ 138 h 527"/>
                            <a:gd name="T10" fmla="*/ 203 w 221"/>
                            <a:gd name="T11" fmla="*/ 160 h 527"/>
                            <a:gd name="T12" fmla="*/ 210 w 221"/>
                            <a:gd name="T13" fmla="*/ 185 h 527"/>
                            <a:gd name="T14" fmla="*/ 218 w 221"/>
                            <a:gd name="T15" fmla="*/ 207 h 527"/>
                            <a:gd name="T16" fmla="*/ 221 w 221"/>
                            <a:gd name="T17" fmla="*/ 239 h 527"/>
                            <a:gd name="T18" fmla="*/ 221 w 221"/>
                            <a:gd name="T19" fmla="*/ 266 h 527"/>
                            <a:gd name="T20" fmla="*/ 218 w 221"/>
                            <a:gd name="T21" fmla="*/ 296 h 527"/>
                            <a:gd name="T22" fmla="*/ 214 w 221"/>
                            <a:gd name="T23" fmla="*/ 322 h 527"/>
                            <a:gd name="T24" fmla="*/ 200 w 221"/>
                            <a:gd name="T25" fmla="*/ 354 h 527"/>
                            <a:gd name="T26" fmla="*/ 192 w 221"/>
                            <a:gd name="T27" fmla="*/ 379 h 527"/>
                            <a:gd name="T28" fmla="*/ 175 w 221"/>
                            <a:gd name="T29" fmla="*/ 403 h 527"/>
                            <a:gd name="T30" fmla="*/ 157 w 221"/>
                            <a:gd name="T31" fmla="*/ 430 h 527"/>
                            <a:gd name="T32" fmla="*/ 116 w 221"/>
                            <a:gd name="T33" fmla="*/ 462 h 527"/>
                            <a:gd name="T34" fmla="*/ 4 w 221"/>
                            <a:gd name="T35" fmla="*/ 527 h 527"/>
                            <a:gd name="T36" fmla="*/ 32 w 221"/>
                            <a:gd name="T37" fmla="*/ 472 h 527"/>
                            <a:gd name="T38" fmla="*/ 73 w 221"/>
                            <a:gd name="T39" fmla="*/ 375 h 527"/>
                            <a:gd name="T40" fmla="*/ 98 w 221"/>
                            <a:gd name="T41" fmla="*/ 220 h 527"/>
                            <a:gd name="T42" fmla="*/ 80 w 221"/>
                            <a:gd name="T43" fmla="*/ 117 h 527"/>
                            <a:gd name="T44" fmla="*/ 10 w 221"/>
                            <a:gd name="T45" fmla="*/ 24 h 527"/>
                            <a:gd name="T46" fmla="*/ 0 w 221"/>
                            <a:gd name="T47" fmla="*/ 0 h 527"/>
                            <a:gd name="T48" fmla="*/ 75 w 221"/>
                            <a:gd name="T49" fmla="*/ 30 h 5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</a:cxnLst>
                          <a:rect l="0" t="0" r="r" b="b"/>
                          <a:pathLst>
                            <a:path w="221" h="527">
                              <a:moveTo>
                                <a:pt x="75" y="30"/>
                              </a:moveTo>
                              <a:lnTo>
                                <a:pt x="130" y="65"/>
                              </a:lnTo>
                              <a:lnTo>
                                <a:pt x="164" y="91"/>
                              </a:lnTo>
                              <a:lnTo>
                                <a:pt x="181" y="117"/>
                              </a:lnTo>
                              <a:lnTo>
                                <a:pt x="192" y="138"/>
                              </a:lnTo>
                              <a:lnTo>
                                <a:pt x="203" y="160"/>
                              </a:lnTo>
                              <a:lnTo>
                                <a:pt x="210" y="185"/>
                              </a:lnTo>
                              <a:lnTo>
                                <a:pt x="218" y="207"/>
                              </a:lnTo>
                              <a:lnTo>
                                <a:pt x="221" y="239"/>
                              </a:lnTo>
                              <a:lnTo>
                                <a:pt x="221" y="266"/>
                              </a:lnTo>
                              <a:lnTo>
                                <a:pt x="218" y="296"/>
                              </a:lnTo>
                              <a:lnTo>
                                <a:pt x="214" y="322"/>
                              </a:lnTo>
                              <a:lnTo>
                                <a:pt x="200" y="354"/>
                              </a:lnTo>
                              <a:lnTo>
                                <a:pt x="192" y="379"/>
                              </a:lnTo>
                              <a:lnTo>
                                <a:pt x="175" y="403"/>
                              </a:lnTo>
                              <a:lnTo>
                                <a:pt x="157" y="430"/>
                              </a:lnTo>
                              <a:lnTo>
                                <a:pt x="116" y="462"/>
                              </a:lnTo>
                              <a:lnTo>
                                <a:pt x="4" y="527"/>
                              </a:lnTo>
                              <a:lnTo>
                                <a:pt x="32" y="472"/>
                              </a:lnTo>
                              <a:lnTo>
                                <a:pt x="73" y="375"/>
                              </a:lnTo>
                              <a:lnTo>
                                <a:pt x="98" y="220"/>
                              </a:lnTo>
                              <a:lnTo>
                                <a:pt x="80" y="117"/>
                              </a:lnTo>
                              <a:lnTo>
                                <a:pt x="10" y="24"/>
                              </a:lnTo>
                              <a:lnTo>
                                <a:pt x="0" y="0"/>
                              </a:lnTo>
                              <a:lnTo>
                                <a:pt x="75" y="3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295867" name="Freeform 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72" y="3119"/>
                      <a:ext cx="318" cy="168"/>
                    </a:xfrm>
                    <a:custGeom>
                      <a:avLst/>
                      <a:gdLst>
                        <a:gd name="T0" fmla="*/ 0 w 952"/>
                        <a:gd name="T1" fmla="*/ 504 h 504"/>
                        <a:gd name="T2" fmla="*/ 48 w 952"/>
                        <a:gd name="T3" fmla="*/ 468 h 504"/>
                        <a:gd name="T4" fmla="*/ 91 w 952"/>
                        <a:gd name="T5" fmla="*/ 434 h 504"/>
                        <a:gd name="T6" fmla="*/ 137 w 952"/>
                        <a:gd name="T7" fmla="*/ 402 h 504"/>
                        <a:gd name="T8" fmla="*/ 179 w 952"/>
                        <a:gd name="T9" fmla="*/ 373 h 504"/>
                        <a:gd name="T10" fmla="*/ 227 w 952"/>
                        <a:gd name="T11" fmla="*/ 347 h 504"/>
                        <a:gd name="T12" fmla="*/ 274 w 952"/>
                        <a:gd name="T13" fmla="*/ 321 h 504"/>
                        <a:gd name="T14" fmla="*/ 362 w 952"/>
                        <a:gd name="T15" fmla="*/ 288 h 504"/>
                        <a:gd name="T16" fmla="*/ 465 w 952"/>
                        <a:gd name="T17" fmla="*/ 253 h 504"/>
                        <a:gd name="T18" fmla="*/ 575 w 952"/>
                        <a:gd name="T19" fmla="*/ 223 h 504"/>
                        <a:gd name="T20" fmla="*/ 645 w 952"/>
                        <a:gd name="T21" fmla="*/ 205 h 504"/>
                        <a:gd name="T22" fmla="*/ 707 w 952"/>
                        <a:gd name="T23" fmla="*/ 186 h 504"/>
                        <a:gd name="T24" fmla="*/ 765 w 952"/>
                        <a:gd name="T25" fmla="*/ 175 h 504"/>
                        <a:gd name="T26" fmla="*/ 798 w 952"/>
                        <a:gd name="T27" fmla="*/ 179 h 504"/>
                        <a:gd name="T28" fmla="*/ 857 w 952"/>
                        <a:gd name="T29" fmla="*/ 190 h 504"/>
                        <a:gd name="T30" fmla="*/ 886 w 952"/>
                        <a:gd name="T31" fmla="*/ 197 h 504"/>
                        <a:gd name="T32" fmla="*/ 915 w 952"/>
                        <a:gd name="T33" fmla="*/ 205 h 504"/>
                        <a:gd name="T34" fmla="*/ 952 w 952"/>
                        <a:gd name="T35" fmla="*/ 216 h 504"/>
                        <a:gd name="T36" fmla="*/ 875 w 952"/>
                        <a:gd name="T37" fmla="*/ 160 h 504"/>
                        <a:gd name="T38" fmla="*/ 828 w 952"/>
                        <a:gd name="T39" fmla="*/ 127 h 504"/>
                        <a:gd name="T40" fmla="*/ 747 w 952"/>
                        <a:gd name="T41" fmla="*/ 81 h 504"/>
                        <a:gd name="T42" fmla="*/ 685 w 952"/>
                        <a:gd name="T43" fmla="*/ 48 h 504"/>
                        <a:gd name="T44" fmla="*/ 626 w 952"/>
                        <a:gd name="T45" fmla="*/ 25 h 504"/>
                        <a:gd name="T46" fmla="*/ 582 w 952"/>
                        <a:gd name="T47" fmla="*/ 7 h 504"/>
                        <a:gd name="T48" fmla="*/ 527 w 952"/>
                        <a:gd name="T49" fmla="*/ 0 h 504"/>
                        <a:gd name="T50" fmla="*/ 462 w 952"/>
                        <a:gd name="T51" fmla="*/ 11 h 504"/>
                        <a:gd name="T52" fmla="*/ 370 w 952"/>
                        <a:gd name="T53" fmla="*/ 44 h 504"/>
                        <a:gd name="T54" fmla="*/ 303 w 952"/>
                        <a:gd name="T55" fmla="*/ 84 h 504"/>
                        <a:gd name="T56" fmla="*/ 212 w 952"/>
                        <a:gd name="T57" fmla="*/ 153 h 504"/>
                        <a:gd name="T58" fmla="*/ 161 w 952"/>
                        <a:gd name="T59" fmla="*/ 190 h 504"/>
                        <a:gd name="T60" fmla="*/ 99 w 952"/>
                        <a:gd name="T61" fmla="*/ 264 h 504"/>
                        <a:gd name="T62" fmla="*/ 55 w 952"/>
                        <a:gd name="T63" fmla="*/ 325 h 504"/>
                        <a:gd name="T64" fmla="*/ 29 w 952"/>
                        <a:gd name="T65" fmla="*/ 377 h 504"/>
                        <a:gd name="T66" fmla="*/ 18 w 952"/>
                        <a:gd name="T67" fmla="*/ 423 h 504"/>
                        <a:gd name="T68" fmla="*/ 3 w 952"/>
                        <a:gd name="T69" fmla="*/ 468 h 504"/>
                        <a:gd name="T70" fmla="*/ 0 w 952"/>
                        <a:gd name="T71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952" h="504">
                          <a:moveTo>
                            <a:pt x="0" y="504"/>
                          </a:moveTo>
                          <a:lnTo>
                            <a:pt x="48" y="468"/>
                          </a:lnTo>
                          <a:lnTo>
                            <a:pt x="91" y="434"/>
                          </a:lnTo>
                          <a:lnTo>
                            <a:pt x="137" y="402"/>
                          </a:lnTo>
                          <a:lnTo>
                            <a:pt x="179" y="373"/>
                          </a:lnTo>
                          <a:lnTo>
                            <a:pt x="227" y="347"/>
                          </a:lnTo>
                          <a:lnTo>
                            <a:pt x="274" y="321"/>
                          </a:lnTo>
                          <a:lnTo>
                            <a:pt x="362" y="288"/>
                          </a:lnTo>
                          <a:lnTo>
                            <a:pt x="465" y="253"/>
                          </a:lnTo>
                          <a:lnTo>
                            <a:pt x="575" y="223"/>
                          </a:lnTo>
                          <a:lnTo>
                            <a:pt x="645" y="205"/>
                          </a:lnTo>
                          <a:lnTo>
                            <a:pt x="707" y="186"/>
                          </a:lnTo>
                          <a:lnTo>
                            <a:pt x="765" y="175"/>
                          </a:lnTo>
                          <a:lnTo>
                            <a:pt x="798" y="179"/>
                          </a:lnTo>
                          <a:lnTo>
                            <a:pt x="857" y="190"/>
                          </a:lnTo>
                          <a:lnTo>
                            <a:pt x="886" y="197"/>
                          </a:lnTo>
                          <a:lnTo>
                            <a:pt x="915" y="205"/>
                          </a:lnTo>
                          <a:lnTo>
                            <a:pt x="952" y="216"/>
                          </a:lnTo>
                          <a:lnTo>
                            <a:pt x="875" y="160"/>
                          </a:lnTo>
                          <a:lnTo>
                            <a:pt x="828" y="127"/>
                          </a:lnTo>
                          <a:lnTo>
                            <a:pt x="747" y="81"/>
                          </a:lnTo>
                          <a:lnTo>
                            <a:pt x="685" y="48"/>
                          </a:lnTo>
                          <a:lnTo>
                            <a:pt x="626" y="25"/>
                          </a:lnTo>
                          <a:lnTo>
                            <a:pt x="582" y="7"/>
                          </a:lnTo>
                          <a:lnTo>
                            <a:pt x="527" y="0"/>
                          </a:lnTo>
                          <a:lnTo>
                            <a:pt x="462" y="11"/>
                          </a:lnTo>
                          <a:lnTo>
                            <a:pt x="370" y="44"/>
                          </a:lnTo>
                          <a:lnTo>
                            <a:pt x="303" y="84"/>
                          </a:lnTo>
                          <a:lnTo>
                            <a:pt x="212" y="153"/>
                          </a:lnTo>
                          <a:lnTo>
                            <a:pt x="161" y="190"/>
                          </a:lnTo>
                          <a:lnTo>
                            <a:pt x="99" y="264"/>
                          </a:lnTo>
                          <a:lnTo>
                            <a:pt x="55" y="325"/>
                          </a:lnTo>
                          <a:lnTo>
                            <a:pt x="29" y="377"/>
                          </a:lnTo>
                          <a:lnTo>
                            <a:pt x="18" y="423"/>
                          </a:lnTo>
                          <a:lnTo>
                            <a:pt x="3" y="468"/>
                          </a:lnTo>
                          <a:lnTo>
                            <a:pt x="0" y="504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295868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41" y="3114"/>
                      <a:ext cx="195" cy="189"/>
                      <a:chOff x="1441" y="3114"/>
                      <a:chExt cx="195" cy="189"/>
                    </a:xfrm>
                  </p:grpSpPr>
                  <p:sp>
                    <p:nvSpPr>
                      <p:cNvPr id="2295869" name="Oval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41" y="3114"/>
                        <a:ext cx="195" cy="189"/>
                      </a:xfrm>
                      <a:prstGeom prst="ellipse">
                        <a:avLst/>
                      </a:prstGeom>
                      <a:solidFill>
                        <a:srgbClr val="804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95870" name="Freeform 6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41" y="3118"/>
                        <a:ext cx="190" cy="118"/>
                      </a:xfrm>
                      <a:custGeom>
                        <a:avLst/>
                        <a:gdLst>
                          <a:gd name="T0" fmla="*/ 15 w 568"/>
                          <a:gd name="T1" fmla="*/ 354 h 354"/>
                          <a:gd name="T2" fmla="*/ 52 w 568"/>
                          <a:gd name="T3" fmla="*/ 335 h 354"/>
                          <a:gd name="T4" fmla="*/ 107 w 568"/>
                          <a:gd name="T5" fmla="*/ 313 h 354"/>
                          <a:gd name="T6" fmla="*/ 165 w 568"/>
                          <a:gd name="T7" fmla="*/ 295 h 354"/>
                          <a:gd name="T8" fmla="*/ 239 w 568"/>
                          <a:gd name="T9" fmla="*/ 269 h 354"/>
                          <a:gd name="T10" fmla="*/ 315 w 568"/>
                          <a:gd name="T11" fmla="*/ 246 h 354"/>
                          <a:gd name="T12" fmla="*/ 392 w 568"/>
                          <a:gd name="T13" fmla="*/ 227 h 354"/>
                          <a:gd name="T14" fmla="*/ 468 w 568"/>
                          <a:gd name="T15" fmla="*/ 209 h 354"/>
                          <a:gd name="T16" fmla="*/ 520 w 568"/>
                          <a:gd name="T17" fmla="*/ 194 h 354"/>
                          <a:gd name="T18" fmla="*/ 568 w 568"/>
                          <a:gd name="T19" fmla="*/ 179 h 354"/>
                          <a:gd name="T20" fmla="*/ 553 w 568"/>
                          <a:gd name="T21" fmla="*/ 142 h 354"/>
                          <a:gd name="T22" fmla="*/ 539 w 568"/>
                          <a:gd name="T23" fmla="*/ 110 h 354"/>
                          <a:gd name="T24" fmla="*/ 516 w 568"/>
                          <a:gd name="T25" fmla="*/ 85 h 354"/>
                          <a:gd name="T26" fmla="*/ 470 w 568"/>
                          <a:gd name="T27" fmla="*/ 48 h 354"/>
                          <a:gd name="T28" fmla="*/ 428 w 568"/>
                          <a:gd name="T29" fmla="*/ 23 h 354"/>
                          <a:gd name="T30" fmla="*/ 386 w 568"/>
                          <a:gd name="T31" fmla="*/ 7 h 354"/>
                          <a:gd name="T32" fmla="*/ 341 w 568"/>
                          <a:gd name="T33" fmla="*/ 0 h 354"/>
                          <a:gd name="T34" fmla="*/ 279 w 568"/>
                          <a:gd name="T35" fmla="*/ 4 h 354"/>
                          <a:gd name="T36" fmla="*/ 195 w 568"/>
                          <a:gd name="T37" fmla="*/ 40 h 354"/>
                          <a:gd name="T38" fmla="*/ 118 w 568"/>
                          <a:gd name="T39" fmla="*/ 85 h 354"/>
                          <a:gd name="T40" fmla="*/ 37 w 568"/>
                          <a:gd name="T41" fmla="*/ 142 h 354"/>
                          <a:gd name="T42" fmla="*/ 20 w 568"/>
                          <a:gd name="T43" fmla="*/ 157 h 354"/>
                          <a:gd name="T44" fmla="*/ 4 w 568"/>
                          <a:gd name="T45" fmla="*/ 184 h 354"/>
                          <a:gd name="T46" fmla="*/ 0 w 568"/>
                          <a:gd name="T47" fmla="*/ 212 h 354"/>
                          <a:gd name="T48" fmla="*/ 0 w 568"/>
                          <a:gd name="T49" fmla="*/ 258 h 354"/>
                          <a:gd name="T50" fmla="*/ 4 w 568"/>
                          <a:gd name="T51" fmla="*/ 309 h 354"/>
                          <a:gd name="T52" fmla="*/ 15 w 568"/>
                          <a:gd name="T53" fmla="*/ 354 h 3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568" h="354">
                            <a:moveTo>
                              <a:pt x="15" y="354"/>
                            </a:moveTo>
                            <a:lnTo>
                              <a:pt x="52" y="335"/>
                            </a:lnTo>
                            <a:lnTo>
                              <a:pt x="107" y="313"/>
                            </a:lnTo>
                            <a:lnTo>
                              <a:pt x="165" y="295"/>
                            </a:lnTo>
                            <a:lnTo>
                              <a:pt x="239" y="269"/>
                            </a:lnTo>
                            <a:lnTo>
                              <a:pt x="315" y="246"/>
                            </a:lnTo>
                            <a:lnTo>
                              <a:pt x="392" y="227"/>
                            </a:lnTo>
                            <a:lnTo>
                              <a:pt x="468" y="209"/>
                            </a:lnTo>
                            <a:lnTo>
                              <a:pt x="520" y="194"/>
                            </a:lnTo>
                            <a:lnTo>
                              <a:pt x="568" y="179"/>
                            </a:lnTo>
                            <a:lnTo>
                              <a:pt x="553" y="142"/>
                            </a:lnTo>
                            <a:lnTo>
                              <a:pt x="539" y="110"/>
                            </a:lnTo>
                            <a:lnTo>
                              <a:pt x="516" y="85"/>
                            </a:lnTo>
                            <a:lnTo>
                              <a:pt x="470" y="48"/>
                            </a:lnTo>
                            <a:lnTo>
                              <a:pt x="428" y="23"/>
                            </a:lnTo>
                            <a:lnTo>
                              <a:pt x="386" y="7"/>
                            </a:lnTo>
                            <a:lnTo>
                              <a:pt x="341" y="0"/>
                            </a:lnTo>
                            <a:lnTo>
                              <a:pt x="279" y="4"/>
                            </a:lnTo>
                            <a:lnTo>
                              <a:pt x="195" y="40"/>
                            </a:lnTo>
                            <a:lnTo>
                              <a:pt x="118" y="85"/>
                            </a:lnTo>
                            <a:lnTo>
                              <a:pt x="37" y="142"/>
                            </a:lnTo>
                            <a:lnTo>
                              <a:pt x="20" y="157"/>
                            </a:lnTo>
                            <a:lnTo>
                              <a:pt x="4" y="184"/>
                            </a:lnTo>
                            <a:lnTo>
                              <a:pt x="0" y="212"/>
                            </a:lnTo>
                            <a:lnTo>
                              <a:pt x="0" y="258"/>
                            </a:lnTo>
                            <a:lnTo>
                              <a:pt x="4" y="309"/>
                            </a:lnTo>
                            <a:lnTo>
                              <a:pt x="15" y="354"/>
                            </a:lnTo>
                            <a:close/>
                          </a:path>
                        </a:pathLst>
                      </a:custGeom>
                      <a:solidFill>
                        <a:srgbClr val="201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95871" name="Oval 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96" y="3166"/>
                        <a:ext cx="88" cy="87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95872" name="Oval 6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92" y="3163"/>
                        <a:ext cx="39" cy="3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295873" name="Group 65"/>
                <p:cNvGrpSpPr>
                  <a:grpSpLocks noChangeAspect="1"/>
                </p:cNvGrpSpPr>
                <p:nvPr/>
              </p:nvGrpSpPr>
              <p:grpSpPr bwMode="auto">
                <a:xfrm>
                  <a:off x="1369" y="3112"/>
                  <a:ext cx="353" cy="214"/>
                  <a:chOff x="1369" y="3112"/>
                  <a:chExt cx="353" cy="214"/>
                </a:xfrm>
              </p:grpSpPr>
              <p:sp>
                <p:nvSpPr>
                  <p:cNvPr id="2295874" name="Freeform 66"/>
                  <p:cNvSpPr>
                    <a:spLocks noChangeAspect="1"/>
                  </p:cNvSpPr>
                  <p:nvPr/>
                </p:nvSpPr>
                <p:spPr bwMode="auto">
                  <a:xfrm>
                    <a:off x="1693" y="3193"/>
                    <a:ext cx="29" cy="24"/>
                  </a:xfrm>
                  <a:custGeom>
                    <a:avLst/>
                    <a:gdLst>
                      <a:gd name="T0" fmla="*/ 10 w 86"/>
                      <a:gd name="T1" fmla="*/ 4 h 70"/>
                      <a:gd name="T2" fmla="*/ 23 w 86"/>
                      <a:gd name="T3" fmla="*/ 4 h 70"/>
                      <a:gd name="T4" fmla="*/ 65 w 86"/>
                      <a:gd name="T5" fmla="*/ 0 h 70"/>
                      <a:gd name="T6" fmla="*/ 78 w 86"/>
                      <a:gd name="T7" fmla="*/ 6 h 70"/>
                      <a:gd name="T8" fmla="*/ 86 w 86"/>
                      <a:gd name="T9" fmla="*/ 15 h 70"/>
                      <a:gd name="T10" fmla="*/ 86 w 86"/>
                      <a:gd name="T11" fmla="*/ 23 h 70"/>
                      <a:gd name="T12" fmla="*/ 77 w 86"/>
                      <a:gd name="T13" fmla="*/ 38 h 70"/>
                      <a:gd name="T14" fmla="*/ 60 w 86"/>
                      <a:gd name="T15" fmla="*/ 53 h 70"/>
                      <a:gd name="T16" fmla="*/ 43 w 86"/>
                      <a:gd name="T17" fmla="*/ 62 h 70"/>
                      <a:gd name="T18" fmla="*/ 15 w 86"/>
                      <a:gd name="T19" fmla="*/ 70 h 70"/>
                      <a:gd name="T20" fmla="*/ 0 w 86"/>
                      <a:gd name="T21" fmla="*/ 70 h 70"/>
                      <a:gd name="T22" fmla="*/ 13 w 86"/>
                      <a:gd name="T23" fmla="*/ 59 h 70"/>
                      <a:gd name="T24" fmla="*/ 21 w 86"/>
                      <a:gd name="T25" fmla="*/ 49 h 70"/>
                      <a:gd name="T26" fmla="*/ 27 w 86"/>
                      <a:gd name="T27" fmla="*/ 36 h 70"/>
                      <a:gd name="T28" fmla="*/ 27 w 86"/>
                      <a:gd name="T29" fmla="*/ 27 h 70"/>
                      <a:gd name="T30" fmla="*/ 10 w 86"/>
                      <a:gd name="T31" fmla="*/ 4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6" h="70">
                        <a:moveTo>
                          <a:pt x="10" y="4"/>
                        </a:moveTo>
                        <a:lnTo>
                          <a:pt x="23" y="4"/>
                        </a:lnTo>
                        <a:lnTo>
                          <a:pt x="65" y="0"/>
                        </a:lnTo>
                        <a:lnTo>
                          <a:pt x="78" y="6"/>
                        </a:lnTo>
                        <a:lnTo>
                          <a:pt x="86" y="15"/>
                        </a:lnTo>
                        <a:lnTo>
                          <a:pt x="86" y="23"/>
                        </a:lnTo>
                        <a:lnTo>
                          <a:pt x="77" y="38"/>
                        </a:lnTo>
                        <a:lnTo>
                          <a:pt x="60" y="53"/>
                        </a:lnTo>
                        <a:lnTo>
                          <a:pt x="43" y="62"/>
                        </a:lnTo>
                        <a:lnTo>
                          <a:pt x="15" y="70"/>
                        </a:lnTo>
                        <a:lnTo>
                          <a:pt x="0" y="70"/>
                        </a:lnTo>
                        <a:lnTo>
                          <a:pt x="13" y="59"/>
                        </a:lnTo>
                        <a:lnTo>
                          <a:pt x="21" y="49"/>
                        </a:lnTo>
                        <a:lnTo>
                          <a:pt x="27" y="36"/>
                        </a:lnTo>
                        <a:lnTo>
                          <a:pt x="27" y="27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6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295875" name="Group 6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69" y="3112"/>
                    <a:ext cx="342" cy="214"/>
                    <a:chOff x="1369" y="3112"/>
                    <a:chExt cx="342" cy="214"/>
                  </a:xfrm>
                </p:grpSpPr>
                <p:sp>
                  <p:nvSpPr>
                    <p:cNvPr id="2295876" name="Freeform 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69" y="3206"/>
                      <a:ext cx="336" cy="120"/>
                    </a:xfrm>
                    <a:custGeom>
                      <a:avLst/>
                      <a:gdLst>
                        <a:gd name="T0" fmla="*/ 11 w 1008"/>
                        <a:gd name="T1" fmla="*/ 256 h 361"/>
                        <a:gd name="T2" fmla="*/ 51 w 1008"/>
                        <a:gd name="T3" fmla="*/ 281 h 361"/>
                        <a:gd name="T4" fmla="*/ 95 w 1008"/>
                        <a:gd name="T5" fmla="*/ 296 h 361"/>
                        <a:gd name="T6" fmla="*/ 149 w 1008"/>
                        <a:gd name="T7" fmla="*/ 304 h 361"/>
                        <a:gd name="T8" fmla="*/ 235 w 1008"/>
                        <a:gd name="T9" fmla="*/ 315 h 361"/>
                        <a:gd name="T10" fmla="*/ 289 w 1008"/>
                        <a:gd name="T11" fmla="*/ 315 h 361"/>
                        <a:gd name="T12" fmla="*/ 350 w 1008"/>
                        <a:gd name="T13" fmla="*/ 307 h 361"/>
                        <a:gd name="T14" fmla="*/ 422 w 1008"/>
                        <a:gd name="T15" fmla="*/ 300 h 361"/>
                        <a:gd name="T16" fmla="*/ 499 w 1008"/>
                        <a:gd name="T17" fmla="*/ 288 h 361"/>
                        <a:gd name="T18" fmla="*/ 564 w 1008"/>
                        <a:gd name="T19" fmla="*/ 273 h 361"/>
                        <a:gd name="T20" fmla="*/ 626 w 1008"/>
                        <a:gd name="T21" fmla="*/ 254 h 361"/>
                        <a:gd name="T22" fmla="*/ 692 w 1008"/>
                        <a:gd name="T23" fmla="*/ 220 h 361"/>
                        <a:gd name="T24" fmla="*/ 751 w 1008"/>
                        <a:gd name="T25" fmla="*/ 194 h 361"/>
                        <a:gd name="T26" fmla="*/ 802 w 1008"/>
                        <a:gd name="T27" fmla="*/ 161 h 361"/>
                        <a:gd name="T28" fmla="*/ 850 w 1008"/>
                        <a:gd name="T29" fmla="*/ 132 h 361"/>
                        <a:gd name="T30" fmla="*/ 897 w 1008"/>
                        <a:gd name="T31" fmla="*/ 95 h 361"/>
                        <a:gd name="T32" fmla="*/ 925 w 1008"/>
                        <a:gd name="T33" fmla="*/ 70 h 361"/>
                        <a:gd name="T34" fmla="*/ 949 w 1008"/>
                        <a:gd name="T35" fmla="*/ 47 h 361"/>
                        <a:gd name="T36" fmla="*/ 1008 w 1008"/>
                        <a:gd name="T37" fmla="*/ 0 h 361"/>
                        <a:gd name="T38" fmla="*/ 1008 w 1008"/>
                        <a:gd name="T39" fmla="*/ 21 h 361"/>
                        <a:gd name="T40" fmla="*/ 989 w 1008"/>
                        <a:gd name="T41" fmla="*/ 54 h 361"/>
                        <a:gd name="T42" fmla="*/ 945 w 1008"/>
                        <a:gd name="T43" fmla="*/ 101 h 361"/>
                        <a:gd name="T44" fmla="*/ 893 w 1008"/>
                        <a:gd name="T45" fmla="*/ 138 h 361"/>
                        <a:gd name="T46" fmla="*/ 865 w 1008"/>
                        <a:gd name="T47" fmla="*/ 160 h 361"/>
                        <a:gd name="T48" fmla="*/ 828 w 1008"/>
                        <a:gd name="T49" fmla="*/ 189 h 361"/>
                        <a:gd name="T50" fmla="*/ 799 w 1008"/>
                        <a:gd name="T51" fmla="*/ 211 h 361"/>
                        <a:gd name="T52" fmla="*/ 762 w 1008"/>
                        <a:gd name="T53" fmla="*/ 237 h 361"/>
                        <a:gd name="T54" fmla="*/ 719 w 1008"/>
                        <a:gd name="T55" fmla="*/ 256 h 361"/>
                        <a:gd name="T56" fmla="*/ 675 w 1008"/>
                        <a:gd name="T57" fmla="*/ 277 h 361"/>
                        <a:gd name="T58" fmla="*/ 612 w 1008"/>
                        <a:gd name="T59" fmla="*/ 302 h 361"/>
                        <a:gd name="T60" fmla="*/ 538 w 1008"/>
                        <a:gd name="T61" fmla="*/ 317 h 361"/>
                        <a:gd name="T62" fmla="*/ 484 w 1008"/>
                        <a:gd name="T63" fmla="*/ 328 h 361"/>
                        <a:gd name="T64" fmla="*/ 440 w 1008"/>
                        <a:gd name="T65" fmla="*/ 335 h 361"/>
                        <a:gd name="T66" fmla="*/ 403 w 1008"/>
                        <a:gd name="T67" fmla="*/ 343 h 361"/>
                        <a:gd name="T68" fmla="*/ 355 w 1008"/>
                        <a:gd name="T69" fmla="*/ 350 h 361"/>
                        <a:gd name="T70" fmla="*/ 304 w 1008"/>
                        <a:gd name="T71" fmla="*/ 358 h 361"/>
                        <a:gd name="T72" fmla="*/ 256 w 1008"/>
                        <a:gd name="T73" fmla="*/ 361 h 361"/>
                        <a:gd name="T74" fmla="*/ 209 w 1008"/>
                        <a:gd name="T75" fmla="*/ 361 h 361"/>
                        <a:gd name="T76" fmla="*/ 154 w 1008"/>
                        <a:gd name="T77" fmla="*/ 361 h 361"/>
                        <a:gd name="T78" fmla="*/ 96 w 1008"/>
                        <a:gd name="T79" fmla="*/ 355 h 361"/>
                        <a:gd name="T80" fmla="*/ 59 w 1008"/>
                        <a:gd name="T81" fmla="*/ 344 h 361"/>
                        <a:gd name="T82" fmla="*/ 26 w 1008"/>
                        <a:gd name="T83" fmla="*/ 323 h 361"/>
                        <a:gd name="T84" fmla="*/ 0 w 1008"/>
                        <a:gd name="T85" fmla="*/ 335 h 361"/>
                        <a:gd name="T86" fmla="*/ 0 w 1008"/>
                        <a:gd name="T87" fmla="*/ 310 h 361"/>
                        <a:gd name="T88" fmla="*/ 11 w 1008"/>
                        <a:gd name="T89" fmla="*/ 256 h 3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008" h="361">
                          <a:moveTo>
                            <a:pt x="11" y="256"/>
                          </a:moveTo>
                          <a:lnTo>
                            <a:pt x="51" y="281"/>
                          </a:lnTo>
                          <a:lnTo>
                            <a:pt x="95" y="296"/>
                          </a:lnTo>
                          <a:lnTo>
                            <a:pt x="149" y="304"/>
                          </a:lnTo>
                          <a:lnTo>
                            <a:pt x="235" y="315"/>
                          </a:lnTo>
                          <a:lnTo>
                            <a:pt x="289" y="315"/>
                          </a:lnTo>
                          <a:lnTo>
                            <a:pt x="350" y="307"/>
                          </a:lnTo>
                          <a:lnTo>
                            <a:pt x="422" y="300"/>
                          </a:lnTo>
                          <a:lnTo>
                            <a:pt x="499" y="288"/>
                          </a:lnTo>
                          <a:lnTo>
                            <a:pt x="564" y="273"/>
                          </a:lnTo>
                          <a:lnTo>
                            <a:pt x="626" y="254"/>
                          </a:lnTo>
                          <a:lnTo>
                            <a:pt x="692" y="220"/>
                          </a:lnTo>
                          <a:lnTo>
                            <a:pt x="751" y="194"/>
                          </a:lnTo>
                          <a:lnTo>
                            <a:pt x="802" y="161"/>
                          </a:lnTo>
                          <a:lnTo>
                            <a:pt x="850" y="132"/>
                          </a:lnTo>
                          <a:lnTo>
                            <a:pt x="897" y="95"/>
                          </a:lnTo>
                          <a:lnTo>
                            <a:pt x="925" y="70"/>
                          </a:lnTo>
                          <a:lnTo>
                            <a:pt x="949" y="47"/>
                          </a:lnTo>
                          <a:lnTo>
                            <a:pt x="1008" y="0"/>
                          </a:lnTo>
                          <a:lnTo>
                            <a:pt x="1008" y="21"/>
                          </a:lnTo>
                          <a:lnTo>
                            <a:pt x="989" y="54"/>
                          </a:lnTo>
                          <a:lnTo>
                            <a:pt x="945" y="101"/>
                          </a:lnTo>
                          <a:lnTo>
                            <a:pt x="893" y="138"/>
                          </a:lnTo>
                          <a:lnTo>
                            <a:pt x="865" y="160"/>
                          </a:lnTo>
                          <a:lnTo>
                            <a:pt x="828" y="189"/>
                          </a:lnTo>
                          <a:lnTo>
                            <a:pt x="799" y="211"/>
                          </a:lnTo>
                          <a:lnTo>
                            <a:pt x="762" y="237"/>
                          </a:lnTo>
                          <a:lnTo>
                            <a:pt x="719" y="256"/>
                          </a:lnTo>
                          <a:lnTo>
                            <a:pt x="675" y="277"/>
                          </a:lnTo>
                          <a:lnTo>
                            <a:pt x="612" y="302"/>
                          </a:lnTo>
                          <a:lnTo>
                            <a:pt x="538" y="317"/>
                          </a:lnTo>
                          <a:lnTo>
                            <a:pt x="484" y="328"/>
                          </a:lnTo>
                          <a:lnTo>
                            <a:pt x="440" y="335"/>
                          </a:lnTo>
                          <a:lnTo>
                            <a:pt x="403" y="343"/>
                          </a:lnTo>
                          <a:lnTo>
                            <a:pt x="355" y="350"/>
                          </a:lnTo>
                          <a:lnTo>
                            <a:pt x="304" y="358"/>
                          </a:lnTo>
                          <a:lnTo>
                            <a:pt x="256" y="361"/>
                          </a:lnTo>
                          <a:lnTo>
                            <a:pt x="209" y="361"/>
                          </a:lnTo>
                          <a:lnTo>
                            <a:pt x="154" y="361"/>
                          </a:lnTo>
                          <a:lnTo>
                            <a:pt x="96" y="355"/>
                          </a:lnTo>
                          <a:lnTo>
                            <a:pt x="59" y="344"/>
                          </a:lnTo>
                          <a:lnTo>
                            <a:pt x="26" y="323"/>
                          </a:lnTo>
                          <a:lnTo>
                            <a:pt x="0" y="335"/>
                          </a:lnTo>
                          <a:lnTo>
                            <a:pt x="0" y="310"/>
                          </a:lnTo>
                          <a:lnTo>
                            <a:pt x="11" y="256"/>
                          </a:lnTo>
                          <a:close/>
                        </a:path>
                      </a:pathLst>
                    </a:custGeom>
                    <a:solidFill>
                      <a:srgbClr val="201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95877" name="Freeform 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69" y="3112"/>
                      <a:ext cx="342" cy="174"/>
                    </a:xfrm>
                    <a:custGeom>
                      <a:avLst/>
                      <a:gdLst>
                        <a:gd name="T0" fmla="*/ 26 w 1024"/>
                        <a:gd name="T1" fmla="*/ 477 h 522"/>
                        <a:gd name="T2" fmla="*/ 52 w 1024"/>
                        <a:gd name="T3" fmla="*/ 404 h 522"/>
                        <a:gd name="T4" fmla="*/ 75 w 1024"/>
                        <a:gd name="T5" fmla="*/ 355 h 522"/>
                        <a:gd name="T6" fmla="*/ 119 w 1024"/>
                        <a:gd name="T7" fmla="*/ 310 h 522"/>
                        <a:gd name="T8" fmla="*/ 148 w 1024"/>
                        <a:gd name="T9" fmla="*/ 267 h 522"/>
                        <a:gd name="T10" fmla="*/ 188 w 1024"/>
                        <a:gd name="T11" fmla="*/ 216 h 522"/>
                        <a:gd name="T12" fmla="*/ 243 w 1024"/>
                        <a:gd name="T13" fmla="*/ 186 h 522"/>
                        <a:gd name="T14" fmla="*/ 316 w 1024"/>
                        <a:gd name="T15" fmla="*/ 135 h 522"/>
                        <a:gd name="T16" fmla="*/ 390 w 1024"/>
                        <a:gd name="T17" fmla="*/ 92 h 522"/>
                        <a:gd name="T18" fmla="*/ 467 w 1024"/>
                        <a:gd name="T19" fmla="*/ 51 h 522"/>
                        <a:gd name="T20" fmla="*/ 532 w 1024"/>
                        <a:gd name="T21" fmla="*/ 33 h 522"/>
                        <a:gd name="T22" fmla="*/ 595 w 1024"/>
                        <a:gd name="T23" fmla="*/ 44 h 522"/>
                        <a:gd name="T24" fmla="*/ 698 w 1024"/>
                        <a:gd name="T25" fmla="*/ 81 h 522"/>
                        <a:gd name="T26" fmla="*/ 785 w 1024"/>
                        <a:gd name="T27" fmla="*/ 131 h 522"/>
                        <a:gd name="T28" fmla="*/ 859 w 1024"/>
                        <a:gd name="T29" fmla="*/ 172 h 522"/>
                        <a:gd name="T30" fmla="*/ 909 w 1024"/>
                        <a:gd name="T31" fmla="*/ 216 h 522"/>
                        <a:gd name="T32" fmla="*/ 961 w 1024"/>
                        <a:gd name="T33" fmla="*/ 245 h 522"/>
                        <a:gd name="T34" fmla="*/ 1005 w 1024"/>
                        <a:gd name="T35" fmla="*/ 249 h 522"/>
                        <a:gd name="T36" fmla="*/ 987 w 1024"/>
                        <a:gd name="T37" fmla="*/ 216 h 522"/>
                        <a:gd name="T38" fmla="*/ 920 w 1024"/>
                        <a:gd name="T39" fmla="*/ 161 h 522"/>
                        <a:gd name="T40" fmla="*/ 848 w 1024"/>
                        <a:gd name="T41" fmla="*/ 110 h 522"/>
                        <a:gd name="T42" fmla="*/ 800 w 1024"/>
                        <a:gd name="T43" fmla="*/ 81 h 522"/>
                        <a:gd name="T44" fmla="*/ 705 w 1024"/>
                        <a:gd name="T45" fmla="*/ 44 h 522"/>
                        <a:gd name="T46" fmla="*/ 617 w 1024"/>
                        <a:gd name="T47" fmla="*/ 11 h 522"/>
                        <a:gd name="T48" fmla="*/ 525 w 1024"/>
                        <a:gd name="T49" fmla="*/ 0 h 522"/>
                        <a:gd name="T50" fmla="*/ 456 w 1024"/>
                        <a:gd name="T51" fmla="*/ 7 h 522"/>
                        <a:gd name="T52" fmla="*/ 393 w 1024"/>
                        <a:gd name="T53" fmla="*/ 26 h 522"/>
                        <a:gd name="T54" fmla="*/ 331 w 1024"/>
                        <a:gd name="T55" fmla="*/ 59 h 522"/>
                        <a:gd name="T56" fmla="*/ 283 w 1024"/>
                        <a:gd name="T57" fmla="*/ 99 h 522"/>
                        <a:gd name="T58" fmla="*/ 214 w 1024"/>
                        <a:gd name="T59" fmla="*/ 150 h 522"/>
                        <a:gd name="T60" fmla="*/ 151 w 1024"/>
                        <a:gd name="T61" fmla="*/ 216 h 522"/>
                        <a:gd name="T62" fmla="*/ 101 w 1024"/>
                        <a:gd name="T63" fmla="*/ 275 h 522"/>
                        <a:gd name="T64" fmla="*/ 53 w 1024"/>
                        <a:gd name="T65" fmla="*/ 336 h 522"/>
                        <a:gd name="T66" fmla="*/ 42 w 1024"/>
                        <a:gd name="T67" fmla="*/ 380 h 522"/>
                        <a:gd name="T68" fmla="*/ 11 w 1024"/>
                        <a:gd name="T69" fmla="*/ 463 h 5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024" h="522">
                          <a:moveTo>
                            <a:pt x="0" y="522"/>
                          </a:moveTo>
                          <a:lnTo>
                            <a:pt x="26" y="477"/>
                          </a:lnTo>
                          <a:lnTo>
                            <a:pt x="44" y="448"/>
                          </a:lnTo>
                          <a:lnTo>
                            <a:pt x="52" y="404"/>
                          </a:lnTo>
                          <a:lnTo>
                            <a:pt x="60" y="377"/>
                          </a:lnTo>
                          <a:lnTo>
                            <a:pt x="75" y="355"/>
                          </a:lnTo>
                          <a:lnTo>
                            <a:pt x="97" y="333"/>
                          </a:lnTo>
                          <a:lnTo>
                            <a:pt x="119" y="310"/>
                          </a:lnTo>
                          <a:lnTo>
                            <a:pt x="137" y="288"/>
                          </a:lnTo>
                          <a:lnTo>
                            <a:pt x="148" y="267"/>
                          </a:lnTo>
                          <a:lnTo>
                            <a:pt x="170" y="238"/>
                          </a:lnTo>
                          <a:lnTo>
                            <a:pt x="188" y="216"/>
                          </a:lnTo>
                          <a:lnTo>
                            <a:pt x="210" y="205"/>
                          </a:lnTo>
                          <a:lnTo>
                            <a:pt x="243" y="186"/>
                          </a:lnTo>
                          <a:lnTo>
                            <a:pt x="275" y="161"/>
                          </a:lnTo>
                          <a:lnTo>
                            <a:pt x="316" y="135"/>
                          </a:lnTo>
                          <a:lnTo>
                            <a:pt x="349" y="114"/>
                          </a:lnTo>
                          <a:lnTo>
                            <a:pt x="390" y="92"/>
                          </a:lnTo>
                          <a:lnTo>
                            <a:pt x="426" y="73"/>
                          </a:lnTo>
                          <a:lnTo>
                            <a:pt x="467" y="51"/>
                          </a:lnTo>
                          <a:lnTo>
                            <a:pt x="504" y="37"/>
                          </a:lnTo>
                          <a:lnTo>
                            <a:pt x="532" y="33"/>
                          </a:lnTo>
                          <a:lnTo>
                            <a:pt x="558" y="37"/>
                          </a:lnTo>
                          <a:lnTo>
                            <a:pt x="595" y="44"/>
                          </a:lnTo>
                          <a:lnTo>
                            <a:pt x="635" y="59"/>
                          </a:lnTo>
                          <a:lnTo>
                            <a:pt x="698" y="81"/>
                          </a:lnTo>
                          <a:lnTo>
                            <a:pt x="742" y="110"/>
                          </a:lnTo>
                          <a:lnTo>
                            <a:pt x="785" y="131"/>
                          </a:lnTo>
                          <a:lnTo>
                            <a:pt x="829" y="161"/>
                          </a:lnTo>
                          <a:lnTo>
                            <a:pt x="859" y="172"/>
                          </a:lnTo>
                          <a:lnTo>
                            <a:pt x="884" y="190"/>
                          </a:lnTo>
                          <a:lnTo>
                            <a:pt x="909" y="216"/>
                          </a:lnTo>
                          <a:lnTo>
                            <a:pt x="939" y="234"/>
                          </a:lnTo>
                          <a:lnTo>
                            <a:pt x="961" y="245"/>
                          </a:lnTo>
                          <a:lnTo>
                            <a:pt x="987" y="249"/>
                          </a:lnTo>
                          <a:lnTo>
                            <a:pt x="1005" y="249"/>
                          </a:lnTo>
                          <a:lnTo>
                            <a:pt x="1024" y="249"/>
                          </a:lnTo>
                          <a:lnTo>
                            <a:pt x="987" y="216"/>
                          </a:lnTo>
                          <a:lnTo>
                            <a:pt x="950" y="183"/>
                          </a:lnTo>
                          <a:lnTo>
                            <a:pt x="920" y="161"/>
                          </a:lnTo>
                          <a:lnTo>
                            <a:pt x="887" y="139"/>
                          </a:lnTo>
                          <a:lnTo>
                            <a:pt x="848" y="110"/>
                          </a:lnTo>
                          <a:lnTo>
                            <a:pt x="826" y="92"/>
                          </a:lnTo>
                          <a:lnTo>
                            <a:pt x="800" y="81"/>
                          </a:lnTo>
                          <a:lnTo>
                            <a:pt x="746" y="62"/>
                          </a:lnTo>
                          <a:lnTo>
                            <a:pt x="705" y="44"/>
                          </a:lnTo>
                          <a:lnTo>
                            <a:pt x="661" y="26"/>
                          </a:lnTo>
                          <a:lnTo>
                            <a:pt x="617" y="11"/>
                          </a:lnTo>
                          <a:lnTo>
                            <a:pt x="562" y="0"/>
                          </a:lnTo>
                          <a:lnTo>
                            <a:pt x="525" y="0"/>
                          </a:lnTo>
                          <a:lnTo>
                            <a:pt x="489" y="3"/>
                          </a:lnTo>
                          <a:lnTo>
                            <a:pt x="456" y="7"/>
                          </a:lnTo>
                          <a:lnTo>
                            <a:pt x="423" y="14"/>
                          </a:lnTo>
                          <a:lnTo>
                            <a:pt x="393" y="26"/>
                          </a:lnTo>
                          <a:lnTo>
                            <a:pt x="360" y="40"/>
                          </a:lnTo>
                          <a:lnTo>
                            <a:pt x="331" y="59"/>
                          </a:lnTo>
                          <a:lnTo>
                            <a:pt x="305" y="77"/>
                          </a:lnTo>
                          <a:lnTo>
                            <a:pt x="283" y="99"/>
                          </a:lnTo>
                          <a:lnTo>
                            <a:pt x="251" y="125"/>
                          </a:lnTo>
                          <a:lnTo>
                            <a:pt x="214" y="150"/>
                          </a:lnTo>
                          <a:lnTo>
                            <a:pt x="181" y="183"/>
                          </a:lnTo>
                          <a:lnTo>
                            <a:pt x="151" y="216"/>
                          </a:lnTo>
                          <a:lnTo>
                            <a:pt x="127" y="242"/>
                          </a:lnTo>
                          <a:lnTo>
                            <a:pt x="101" y="275"/>
                          </a:lnTo>
                          <a:lnTo>
                            <a:pt x="75" y="307"/>
                          </a:lnTo>
                          <a:lnTo>
                            <a:pt x="53" y="336"/>
                          </a:lnTo>
                          <a:lnTo>
                            <a:pt x="42" y="366"/>
                          </a:lnTo>
                          <a:lnTo>
                            <a:pt x="42" y="380"/>
                          </a:lnTo>
                          <a:lnTo>
                            <a:pt x="22" y="415"/>
                          </a:lnTo>
                          <a:lnTo>
                            <a:pt x="11" y="463"/>
                          </a:lnTo>
                          <a:lnTo>
                            <a:pt x="0" y="522"/>
                          </a:lnTo>
                          <a:close/>
                        </a:path>
                      </a:pathLst>
                    </a:custGeom>
                    <a:solidFill>
                      <a:srgbClr val="2020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2295878" name="Rectangle 70"/>
            <p:cNvSpPr>
              <a:spLocks noChangeArrowheads="1"/>
            </p:cNvSpPr>
            <p:nvPr/>
          </p:nvSpPr>
          <p:spPr bwMode="auto">
            <a:xfrm>
              <a:off x="854" y="1818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1</a:t>
              </a:r>
            </a:p>
          </p:txBody>
        </p:sp>
        <p:sp>
          <p:nvSpPr>
            <p:cNvPr id="2295879" name="Rectangle 71"/>
            <p:cNvSpPr>
              <a:spLocks noChangeArrowheads="1"/>
            </p:cNvSpPr>
            <p:nvPr/>
          </p:nvSpPr>
          <p:spPr bwMode="auto">
            <a:xfrm>
              <a:off x="566" y="2394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2</a:t>
              </a:r>
            </a:p>
          </p:txBody>
        </p:sp>
        <p:sp>
          <p:nvSpPr>
            <p:cNvPr id="2295880" name="Rectangle 72"/>
            <p:cNvSpPr>
              <a:spLocks noChangeArrowheads="1"/>
            </p:cNvSpPr>
            <p:nvPr/>
          </p:nvSpPr>
          <p:spPr bwMode="auto">
            <a:xfrm>
              <a:off x="1430" y="1386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3</a:t>
              </a:r>
            </a:p>
          </p:txBody>
        </p:sp>
        <p:sp>
          <p:nvSpPr>
            <p:cNvPr id="2295881" name="Rectangle 73"/>
            <p:cNvSpPr>
              <a:spLocks noChangeArrowheads="1"/>
            </p:cNvSpPr>
            <p:nvPr/>
          </p:nvSpPr>
          <p:spPr bwMode="auto">
            <a:xfrm>
              <a:off x="1670" y="1962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4</a:t>
              </a:r>
            </a:p>
          </p:txBody>
        </p:sp>
        <p:sp>
          <p:nvSpPr>
            <p:cNvPr id="2295882" name="Rectangle 74"/>
            <p:cNvSpPr>
              <a:spLocks noChangeArrowheads="1"/>
            </p:cNvSpPr>
            <p:nvPr/>
          </p:nvSpPr>
          <p:spPr bwMode="auto">
            <a:xfrm>
              <a:off x="2197" y="1875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5</a:t>
              </a:r>
            </a:p>
          </p:txBody>
        </p:sp>
        <p:sp>
          <p:nvSpPr>
            <p:cNvPr id="2295883" name="Rectangle 75"/>
            <p:cNvSpPr>
              <a:spLocks noChangeArrowheads="1"/>
            </p:cNvSpPr>
            <p:nvPr/>
          </p:nvSpPr>
          <p:spPr bwMode="auto">
            <a:xfrm>
              <a:off x="854" y="3402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6</a:t>
              </a:r>
            </a:p>
          </p:txBody>
        </p:sp>
        <p:sp>
          <p:nvSpPr>
            <p:cNvPr id="2295884" name="Rectangle 76"/>
            <p:cNvSpPr>
              <a:spLocks noChangeArrowheads="1"/>
            </p:cNvSpPr>
            <p:nvPr/>
          </p:nvSpPr>
          <p:spPr bwMode="auto">
            <a:xfrm>
              <a:off x="1333" y="2778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7</a:t>
              </a:r>
            </a:p>
          </p:txBody>
        </p:sp>
        <p:sp>
          <p:nvSpPr>
            <p:cNvPr id="2295885" name="Rectangle 77"/>
            <p:cNvSpPr>
              <a:spLocks noChangeArrowheads="1"/>
            </p:cNvSpPr>
            <p:nvPr/>
          </p:nvSpPr>
          <p:spPr bwMode="auto">
            <a:xfrm>
              <a:off x="1909" y="2442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8</a:t>
              </a:r>
            </a:p>
          </p:txBody>
        </p:sp>
        <p:sp>
          <p:nvSpPr>
            <p:cNvPr id="2295886" name="Rectangle 78"/>
            <p:cNvSpPr>
              <a:spLocks noChangeArrowheads="1"/>
            </p:cNvSpPr>
            <p:nvPr/>
          </p:nvSpPr>
          <p:spPr bwMode="auto">
            <a:xfrm>
              <a:off x="1862" y="3258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9</a:t>
              </a:r>
            </a:p>
          </p:txBody>
        </p:sp>
      </p:grpSp>
      <p:grpSp>
        <p:nvGrpSpPr>
          <p:cNvPr id="2295887" name="Group 79"/>
          <p:cNvGrpSpPr>
            <a:grpSpLocks/>
          </p:cNvGrpSpPr>
          <p:nvPr/>
        </p:nvGrpSpPr>
        <p:grpSpPr bwMode="auto">
          <a:xfrm>
            <a:off x="4594225" y="2428875"/>
            <a:ext cx="4419600" cy="4481513"/>
            <a:chOff x="2630" y="1530"/>
            <a:chExt cx="2784" cy="2823"/>
          </a:xfrm>
        </p:grpSpPr>
        <p:sp>
          <p:nvSpPr>
            <p:cNvPr id="2295888" name="Line 80"/>
            <p:cNvSpPr>
              <a:spLocks noChangeShapeType="1"/>
            </p:cNvSpPr>
            <p:nvPr/>
          </p:nvSpPr>
          <p:spPr bwMode="auto">
            <a:xfrm>
              <a:off x="4169" y="1701"/>
              <a:ext cx="0" cy="256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889" name="Line 81"/>
            <p:cNvSpPr>
              <a:spLocks noChangeShapeType="1"/>
            </p:cNvSpPr>
            <p:nvPr/>
          </p:nvSpPr>
          <p:spPr bwMode="auto">
            <a:xfrm>
              <a:off x="3446" y="2298"/>
              <a:ext cx="0" cy="19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890" name="Line 82"/>
            <p:cNvSpPr>
              <a:spLocks noChangeShapeType="1"/>
            </p:cNvSpPr>
            <p:nvPr/>
          </p:nvSpPr>
          <p:spPr bwMode="auto">
            <a:xfrm>
              <a:off x="4886" y="2277"/>
              <a:ext cx="0" cy="198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295891" name="AutoShape 83"/>
            <p:cNvCxnSpPr>
              <a:cxnSpLocks noChangeShapeType="1"/>
            </p:cNvCxnSpPr>
            <p:nvPr/>
          </p:nvCxnSpPr>
          <p:spPr bwMode="auto">
            <a:xfrm flipH="1">
              <a:off x="3507" y="1685"/>
              <a:ext cx="584" cy="437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5892" name="AutoShape 84"/>
            <p:cNvCxnSpPr>
              <a:cxnSpLocks noChangeShapeType="1"/>
            </p:cNvCxnSpPr>
            <p:nvPr/>
          </p:nvCxnSpPr>
          <p:spPr bwMode="auto">
            <a:xfrm>
              <a:off x="4227" y="1685"/>
              <a:ext cx="584" cy="437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2295893" name="Picture 85" descr="bunny"/>
            <p:cNvPicPr>
              <a:picLocks noChangeAspect="1" noChangeArrowheads="1"/>
            </p:cNvPicPr>
            <p:nvPr/>
          </p:nvPicPr>
          <p:blipFill>
            <a:blip r:embed="rId2">
              <a:lum bright="18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2634"/>
              <a:ext cx="31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95894" name="AutoShape 86"/>
            <p:cNvCxnSpPr>
              <a:cxnSpLocks noChangeShapeType="1"/>
            </p:cNvCxnSpPr>
            <p:nvPr/>
          </p:nvCxnSpPr>
          <p:spPr bwMode="auto">
            <a:xfrm flipH="1">
              <a:off x="3135" y="2261"/>
              <a:ext cx="248" cy="45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5895" name="AutoShape 87"/>
            <p:cNvCxnSpPr>
              <a:cxnSpLocks noChangeShapeType="1"/>
            </p:cNvCxnSpPr>
            <p:nvPr/>
          </p:nvCxnSpPr>
          <p:spPr bwMode="auto">
            <a:xfrm>
              <a:off x="3519" y="2261"/>
              <a:ext cx="200" cy="451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5896" name="AutoShape 88"/>
            <p:cNvCxnSpPr>
              <a:cxnSpLocks noChangeShapeType="1"/>
            </p:cNvCxnSpPr>
            <p:nvPr/>
          </p:nvCxnSpPr>
          <p:spPr bwMode="auto">
            <a:xfrm flipH="1">
              <a:off x="4560" y="2261"/>
              <a:ext cx="248" cy="45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5897" name="AutoShape 89"/>
            <p:cNvCxnSpPr>
              <a:cxnSpLocks noChangeShapeType="1"/>
            </p:cNvCxnSpPr>
            <p:nvPr/>
          </p:nvCxnSpPr>
          <p:spPr bwMode="auto">
            <a:xfrm>
              <a:off x="4944" y="2261"/>
              <a:ext cx="305" cy="373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295898" name="Line 90"/>
            <p:cNvSpPr>
              <a:spLocks noChangeShapeType="1"/>
            </p:cNvSpPr>
            <p:nvPr/>
          </p:nvSpPr>
          <p:spPr bwMode="auto">
            <a:xfrm>
              <a:off x="3062" y="2860"/>
              <a:ext cx="0" cy="1406"/>
            </a:xfrm>
            <a:prstGeom prst="line">
              <a:avLst/>
            </a:prstGeom>
            <a:noFill/>
            <a:ln w="28575">
              <a:solidFill>
                <a:srgbClr val="CC3434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899" name="Line 91"/>
            <p:cNvSpPr>
              <a:spLocks noChangeShapeType="1"/>
            </p:cNvSpPr>
            <p:nvPr/>
          </p:nvSpPr>
          <p:spPr bwMode="auto">
            <a:xfrm>
              <a:off x="3782" y="2860"/>
              <a:ext cx="0" cy="1406"/>
            </a:xfrm>
            <a:prstGeom prst="line">
              <a:avLst/>
            </a:prstGeom>
            <a:noFill/>
            <a:ln w="28575">
              <a:solidFill>
                <a:srgbClr val="CC3434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900" name="Line 92"/>
            <p:cNvSpPr>
              <a:spLocks noChangeShapeType="1"/>
            </p:cNvSpPr>
            <p:nvPr/>
          </p:nvSpPr>
          <p:spPr bwMode="auto">
            <a:xfrm>
              <a:off x="4502" y="2875"/>
              <a:ext cx="0" cy="1391"/>
            </a:xfrm>
            <a:prstGeom prst="line">
              <a:avLst/>
            </a:prstGeom>
            <a:noFill/>
            <a:ln w="28575">
              <a:solidFill>
                <a:srgbClr val="CC3434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95901" name="Picture 93" descr="bunny"/>
            <p:cNvPicPr>
              <a:picLocks noChangeAspect="1" noChangeArrowheads="1"/>
            </p:cNvPicPr>
            <p:nvPr/>
          </p:nvPicPr>
          <p:blipFill>
            <a:blip r:embed="rId2">
              <a:lum bright="18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" y="3220"/>
              <a:ext cx="311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295902" name="Picture 94" descr="bunny"/>
            <p:cNvPicPr>
              <a:picLocks noChangeAspect="1" noChangeArrowheads="1"/>
            </p:cNvPicPr>
            <p:nvPr/>
          </p:nvPicPr>
          <p:blipFill>
            <a:blip r:embed="rId2">
              <a:lum bright="18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" y="3220"/>
              <a:ext cx="31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5903" name="Picture 95" descr="bunny"/>
            <p:cNvPicPr>
              <a:picLocks noChangeAspect="1" noChangeArrowheads="1"/>
            </p:cNvPicPr>
            <p:nvPr/>
          </p:nvPicPr>
          <p:blipFill>
            <a:blip r:embed="rId2">
              <a:lum bright="18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" y="3220"/>
              <a:ext cx="311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295904" name="Picture 96" descr="bunny"/>
            <p:cNvPicPr>
              <a:picLocks noChangeAspect="1" noChangeArrowheads="1"/>
            </p:cNvPicPr>
            <p:nvPr/>
          </p:nvPicPr>
          <p:blipFill>
            <a:blip r:embed="rId2">
              <a:lum bright="18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" y="3224"/>
              <a:ext cx="31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5905" name="Picture 97" descr="bunny"/>
            <p:cNvPicPr>
              <a:picLocks noChangeAspect="1" noChangeArrowheads="1"/>
            </p:cNvPicPr>
            <p:nvPr/>
          </p:nvPicPr>
          <p:blipFill>
            <a:blip r:embed="rId2">
              <a:lum bright="18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" y="3781"/>
              <a:ext cx="31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5906" name="Picture 98" descr="bunny"/>
            <p:cNvPicPr>
              <a:picLocks noChangeAspect="1" noChangeArrowheads="1"/>
            </p:cNvPicPr>
            <p:nvPr/>
          </p:nvPicPr>
          <p:blipFill>
            <a:blip r:embed="rId2">
              <a:lum bright="18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" y="3781"/>
              <a:ext cx="31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95907" name="AutoShape 99"/>
            <p:cNvCxnSpPr>
              <a:cxnSpLocks noChangeShapeType="1"/>
              <a:stCxn id="2295924" idx="3"/>
              <a:endCxn id="2295901" idx="0"/>
            </p:cNvCxnSpPr>
            <p:nvPr/>
          </p:nvCxnSpPr>
          <p:spPr bwMode="auto">
            <a:xfrm flipH="1">
              <a:off x="2882" y="2858"/>
              <a:ext cx="112" cy="362"/>
            </a:xfrm>
            <a:prstGeom prst="straightConnector1">
              <a:avLst/>
            </a:prstGeom>
            <a:noFill/>
            <a:ln w="28575">
              <a:solidFill>
                <a:srgbClr val="CC343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5908" name="AutoShape 100"/>
            <p:cNvCxnSpPr>
              <a:cxnSpLocks noChangeShapeType="1"/>
            </p:cNvCxnSpPr>
            <p:nvPr/>
          </p:nvCxnSpPr>
          <p:spPr bwMode="auto">
            <a:xfrm>
              <a:off x="3112" y="2858"/>
              <a:ext cx="124" cy="391"/>
            </a:xfrm>
            <a:prstGeom prst="straightConnector1">
              <a:avLst/>
            </a:prstGeom>
            <a:noFill/>
            <a:ln w="28575">
              <a:solidFill>
                <a:srgbClr val="CC343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5909" name="AutoShape 101"/>
            <p:cNvCxnSpPr>
              <a:cxnSpLocks noChangeShapeType="1"/>
            </p:cNvCxnSpPr>
            <p:nvPr/>
          </p:nvCxnSpPr>
          <p:spPr bwMode="auto">
            <a:xfrm flipH="1">
              <a:off x="3161" y="3416"/>
              <a:ext cx="84" cy="365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5910" name="AutoShape 102"/>
            <p:cNvCxnSpPr>
              <a:cxnSpLocks noChangeShapeType="1"/>
            </p:cNvCxnSpPr>
            <p:nvPr/>
          </p:nvCxnSpPr>
          <p:spPr bwMode="auto">
            <a:xfrm>
              <a:off x="3245" y="3416"/>
              <a:ext cx="105" cy="365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5911" name="AutoShape 103"/>
            <p:cNvCxnSpPr>
              <a:cxnSpLocks noChangeShapeType="1"/>
            </p:cNvCxnSpPr>
            <p:nvPr/>
          </p:nvCxnSpPr>
          <p:spPr bwMode="auto">
            <a:xfrm flipH="1">
              <a:off x="3605" y="2851"/>
              <a:ext cx="87" cy="369"/>
            </a:xfrm>
            <a:prstGeom prst="straightConnector1">
              <a:avLst/>
            </a:prstGeom>
            <a:noFill/>
            <a:ln w="28575">
              <a:solidFill>
                <a:srgbClr val="CC343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5912" name="AutoShape 104"/>
            <p:cNvCxnSpPr>
              <a:cxnSpLocks noChangeShapeType="1"/>
            </p:cNvCxnSpPr>
            <p:nvPr/>
          </p:nvCxnSpPr>
          <p:spPr bwMode="auto">
            <a:xfrm>
              <a:off x="3828" y="2851"/>
              <a:ext cx="113" cy="369"/>
            </a:xfrm>
            <a:prstGeom prst="straightConnector1">
              <a:avLst/>
            </a:prstGeom>
            <a:noFill/>
            <a:ln w="28575">
              <a:solidFill>
                <a:srgbClr val="CC343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5913" name="AutoShape 105"/>
            <p:cNvCxnSpPr>
              <a:cxnSpLocks noChangeShapeType="1"/>
            </p:cNvCxnSpPr>
            <p:nvPr/>
          </p:nvCxnSpPr>
          <p:spPr bwMode="auto">
            <a:xfrm flipH="1">
              <a:off x="4325" y="2858"/>
              <a:ext cx="87" cy="366"/>
            </a:xfrm>
            <a:prstGeom prst="straightConnector1">
              <a:avLst/>
            </a:prstGeom>
            <a:noFill/>
            <a:ln w="28575">
              <a:solidFill>
                <a:srgbClr val="CC343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5914" name="AutoShape 106"/>
            <p:cNvCxnSpPr>
              <a:cxnSpLocks noChangeShapeType="1"/>
            </p:cNvCxnSpPr>
            <p:nvPr/>
          </p:nvCxnSpPr>
          <p:spPr bwMode="auto">
            <a:xfrm>
              <a:off x="4548" y="2858"/>
              <a:ext cx="124" cy="391"/>
            </a:xfrm>
            <a:prstGeom prst="straightConnector1">
              <a:avLst/>
            </a:prstGeom>
            <a:noFill/>
            <a:ln w="28575">
              <a:solidFill>
                <a:srgbClr val="CC343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5915" name="AutoShape 107"/>
            <p:cNvCxnSpPr>
              <a:cxnSpLocks noChangeShapeType="1"/>
            </p:cNvCxnSpPr>
            <p:nvPr/>
          </p:nvCxnSpPr>
          <p:spPr bwMode="auto">
            <a:xfrm flipH="1">
              <a:off x="4607" y="3420"/>
              <a:ext cx="84" cy="361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5916" name="AutoShape 108"/>
            <p:cNvCxnSpPr>
              <a:cxnSpLocks noChangeShapeType="1"/>
            </p:cNvCxnSpPr>
            <p:nvPr/>
          </p:nvCxnSpPr>
          <p:spPr bwMode="auto">
            <a:xfrm>
              <a:off x="4691" y="3420"/>
              <a:ext cx="105" cy="361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295917" name="Oval 109"/>
            <p:cNvSpPr>
              <a:spLocks noChangeArrowheads="1"/>
            </p:cNvSpPr>
            <p:nvPr/>
          </p:nvSpPr>
          <p:spPr bwMode="auto">
            <a:xfrm>
              <a:off x="4070" y="1530"/>
              <a:ext cx="192" cy="171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918" name="Oval 110"/>
            <p:cNvSpPr>
              <a:spLocks noChangeArrowheads="1"/>
            </p:cNvSpPr>
            <p:nvPr/>
          </p:nvSpPr>
          <p:spPr bwMode="auto">
            <a:xfrm>
              <a:off x="3350" y="2106"/>
              <a:ext cx="192" cy="171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919" name="Oval 111"/>
            <p:cNvSpPr>
              <a:spLocks noChangeArrowheads="1"/>
            </p:cNvSpPr>
            <p:nvPr/>
          </p:nvSpPr>
          <p:spPr bwMode="auto">
            <a:xfrm>
              <a:off x="4790" y="2106"/>
              <a:ext cx="192" cy="171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920" name="Oval 112"/>
            <p:cNvSpPr>
              <a:spLocks noChangeArrowheads="1"/>
            </p:cNvSpPr>
            <p:nvPr/>
          </p:nvSpPr>
          <p:spPr bwMode="auto">
            <a:xfrm>
              <a:off x="3686" y="2696"/>
              <a:ext cx="192" cy="171"/>
            </a:xfrm>
            <a:prstGeom prst="ellipse">
              <a:avLst/>
            </a:prstGeom>
            <a:solidFill>
              <a:srgbClr val="CC3434"/>
            </a:solidFill>
            <a:ln w="28575">
              <a:solidFill>
                <a:srgbClr val="CC343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921" name="Oval 113"/>
            <p:cNvSpPr>
              <a:spLocks noChangeArrowheads="1"/>
            </p:cNvSpPr>
            <p:nvPr/>
          </p:nvSpPr>
          <p:spPr bwMode="auto">
            <a:xfrm>
              <a:off x="4406" y="2703"/>
              <a:ext cx="192" cy="171"/>
            </a:xfrm>
            <a:prstGeom prst="ellipse">
              <a:avLst/>
            </a:prstGeom>
            <a:solidFill>
              <a:srgbClr val="CC3434"/>
            </a:solidFill>
            <a:ln w="28575">
              <a:solidFill>
                <a:srgbClr val="CC343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922" name="Oval 114"/>
            <p:cNvSpPr>
              <a:spLocks noChangeArrowheads="1"/>
            </p:cNvSpPr>
            <p:nvPr/>
          </p:nvSpPr>
          <p:spPr bwMode="auto">
            <a:xfrm>
              <a:off x="4598" y="3258"/>
              <a:ext cx="192" cy="171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923" name="Oval 115"/>
            <p:cNvSpPr>
              <a:spLocks noChangeArrowheads="1"/>
            </p:cNvSpPr>
            <p:nvPr/>
          </p:nvSpPr>
          <p:spPr bwMode="auto">
            <a:xfrm>
              <a:off x="3158" y="3258"/>
              <a:ext cx="192" cy="171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924" name="Oval 116"/>
            <p:cNvSpPr>
              <a:spLocks noChangeArrowheads="1"/>
            </p:cNvSpPr>
            <p:nvPr/>
          </p:nvSpPr>
          <p:spPr bwMode="auto">
            <a:xfrm>
              <a:off x="2966" y="2703"/>
              <a:ext cx="192" cy="171"/>
            </a:xfrm>
            <a:prstGeom prst="ellipse">
              <a:avLst/>
            </a:prstGeom>
            <a:solidFill>
              <a:srgbClr val="CC3434"/>
            </a:solidFill>
            <a:ln w="28575">
              <a:solidFill>
                <a:srgbClr val="CC343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925" name="Line 117"/>
            <p:cNvSpPr>
              <a:spLocks noChangeShapeType="1"/>
            </p:cNvSpPr>
            <p:nvPr/>
          </p:nvSpPr>
          <p:spPr bwMode="auto">
            <a:xfrm>
              <a:off x="4694" y="3429"/>
              <a:ext cx="0" cy="83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5926" name="Rectangle 118"/>
            <p:cNvSpPr>
              <a:spLocks noChangeArrowheads="1"/>
            </p:cNvSpPr>
            <p:nvPr/>
          </p:nvSpPr>
          <p:spPr bwMode="auto">
            <a:xfrm>
              <a:off x="3226" y="1731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F</a:t>
              </a:r>
            </a:p>
          </p:txBody>
        </p:sp>
        <p:sp>
          <p:nvSpPr>
            <p:cNvPr id="2295927" name="Rectangle 119"/>
            <p:cNvSpPr>
              <a:spLocks noChangeArrowheads="1"/>
            </p:cNvSpPr>
            <p:nvPr/>
          </p:nvSpPr>
          <p:spPr bwMode="auto">
            <a:xfrm>
              <a:off x="4800" y="1683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N</a:t>
              </a:r>
            </a:p>
          </p:txBody>
        </p:sp>
        <p:pic>
          <p:nvPicPr>
            <p:cNvPr id="2295928" name="Picture 120" descr="bunny"/>
            <p:cNvPicPr>
              <a:picLocks noChangeAspect="1" noChangeArrowheads="1"/>
            </p:cNvPicPr>
            <p:nvPr/>
          </p:nvPicPr>
          <p:blipFill>
            <a:blip r:embed="rId2">
              <a:lum bright="18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" y="3781"/>
              <a:ext cx="311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5929" name="Rectangle 121"/>
            <p:cNvSpPr>
              <a:spLocks noChangeArrowheads="1"/>
            </p:cNvSpPr>
            <p:nvPr/>
          </p:nvSpPr>
          <p:spPr bwMode="auto">
            <a:xfrm>
              <a:off x="3686" y="2346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F</a:t>
              </a:r>
            </a:p>
          </p:txBody>
        </p:sp>
        <p:sp>
          <p:nvSpPr>
            <p:cNvPr id="2295930" name="Rectangle 122"/>
            <p:cNvSpPr>
              <a:spLocks noChangeArrowheads="1"/>
            </p:cNvSpPr>
            <p:nvPr/>
          </p:nvSpPr>
          <p:spPr bwMode="auto">
            <a:xfrm>
              <a:off x="2870" y="2394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N</a:t>
              </a:r>
            </a:p>
          </p:txBody>
        </p:sp>
        <p:sp>
          <p:nvSpPr>
            <p:cNvPr id="2295931" name="Rectangle 123"/>
            <p:cNvSpPr>
              <a:spLocks noChangeArrowheads="1"/>
            </p:cNvSpPr>
            <p:nvPr/>
          </p:nvSpPr>
          <p:spPr bwMode="auto">
            <a:xfrm>
              <a:off x="3158" y="2874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F</a:t>
              </a:r>
            </a:p>
          </p:txBody>
        </p:sp>
        <p:sp>
          <p:nvSpPr>
            <p:cNvPr id="2295932" name="Rectangle 124"/>
            <p:cNvSpPr>
              <a:spLocks noChangeArrowheads="1"/>
            </p:cNvSpPr>
            <p:nvPr/>
          </p:nvSpPr>
          <p:spPr bwMode="auto">
            <a:xfrm>
              <a:off x="2630" y="2874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N</a:t>
              </a:r>
            </a:p>
          </p:txBody>
        </p:sp>
        <p:sp>
          <p:nvSpPr>
            <p:cNvPr id="2295933" name="Rectangle 125"/>
            <p:cNvSpPr>
              <a:spLocks noChangeArrowheads="1"/>
            </p:cNvSpPr>
            <p:nvPr/>
          </p:nvSpPr>
          <p:spPr bwMode="auto">
            <a:xfrm>
              <a:off x="2928" y="3450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N</a:t>
              </a:r>
            </a:p>
          </p:txBody>
        </p:sp>
        <p:sp>
          <p:nvSpPr>
            <p:cNvPr id="2295934" name="Rectangle 126"/>
            <p:cNvSpPr>
              <a:spLocks noChangeArrowheads="1"/>
            </p:cNvSpPr>
            <p:nvPr/>
          </p:nvSpPr>
          <p:spPr bwMode="auto">
            <a:xfrm>
              <a:off x="3302" y="3450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F</a:t>
              </a:r>
            </a:p>
          </p:txBody>
        </p:sp>
        <p:sp>
          <p:nvSpPr>
            <p:cNvPr id="2295935" name="Rectangle 127"/>
            <p:cNvSpPr>
              <a:spLocks noChangeArrowheads="1"/>
            </p:cNvSpPr>
            <p:nvPr/>
          </p:nvSpPr>
          <p:spPr bwMode="auto">
            <a:xfrm>
              <a:off x="3878" y="2874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N</a:t>
              </a:r>
            </a:p>
          </p:txBody>
        </p:sp>
        <p:sp>
          <p:nvSpPr>
            <p:cNvPr id="2295936" name="Rectangle 128"/>
            <p:cNvSpPr>
              <a:spLocks noChangeArrowheads="1"/>
            </p:cNvSpPr>
            <p:nvPr/>
          </p:nvSpPr>
          <p:spPr bwMode="auto">
            <a:xfrm>
              <a:off x="3446" y="2874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F</a:t>
              </a:r>
            </a:p>
          </p:txBody>
        </p:sp>
        <p:pic>
          <p:nvPicPr>
            <p:cNvPr id="2295937" name="Picture 129" descr="bunny"/>
            <p:cNvPicPr>
              <a:picLocks noChangeAspect="1" noChangeArrowheads="1"/>
            </p:cNvPicPr>
            <p:nvPr/>
          </p:nvPicPr>
          <p:blipFill>
            <a:blip r:embed="rId2">
              <a:lum bright="18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" y="3781"/>
              <a:ext cx="311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295938" name="Rectangle 130"/>
            <p:cNvSpPr>
              <a:spLocks noChangeArrowheads="1"/>
            </p:cNvSpPr>
            <p:nvPr/>
          </p:nvSpPr>
          <p:spPr bwMode="auto">
            <a:xfrm>
              <a:off x="3542" y="3450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1</a:t>
              </a:r>
            </a:p>
          </p:txBody>
        </p:sp>
        <p:sp>
          <p:nvSpPr>
            <p:cNvPr id="2295939" name="Rectangle 131"/>
            <p:cNvSpPr>
              <a:spLocks noChangeArrowheads="1"/>
            </p:cNvSpPr>
            <p:nvPr/>
          </p:nvSpPr>
          <p:spPr bwMode="auto">
            <a:xfrm>
              <a:off x="3830" y="3450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2</a:t>
              </a:r>
            </a:p>
          </p:txBody>
        </p:sp>
        <p:sp>
          <p:nvSpPr>
            <p:cNvPr id="2295940" name="Rectangle 132"/>
            <p:cNvSpPr>
              <a:spLocks noChangeArrowheads="1"/>
            </p:cNvSpPr>
            <p:nvPr/>
          </p:nvSpPr>
          <p:spPr bwMode="auto">
            <a:xfrm>
              <a:off x="3254" y="4026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3</a:t>
              </a:r>
            </a:p>
          </p:txBody>
        </p:sp>
        <p:sp>
          <p:nvSpPr>
            <p:cNvPr id="2295941" name="Rectangle 133"/>
            <p:cNvSpPr>
              <a:spLocks noChangeArrowheads="1"/>
            </p:cNvSpPr>
            <p:nvPr/>
          </p:nvSpPr>
          <p:spPr bwMode="auto">
            <a:xfrm>
              <a:off x="3014" y="4026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4</a:t>
              </a:r>
            </a:p>
          </p:txBody>
        </p:sp>
        <p:sp>
          <p:nvSpPr>
            <p:cNvPr id="2295942" name="Rectangle 134"/>
            <p:cNvSpPr>
              <a:spLocks noChangeArrowheads="1"/>
            </p:cNvSpPr>
            <p:nvPr/>
          </p:nvSpPr>
          <p:spPr bwMode="auto">
            <a:xfrm>
              <a:off x="2678" y="3546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5</a:t>
              </a:r>
            </a:p>
          </p:txBody>
        </p:sp>
        <p:sp>
          <p:nvSpPr>
            <p:cNvPr id="2295943" name="Rectangle 135"/>
            <p:cNvSpPr>
              <a:spLocks noChangeArrowheads="1"/>
            </p:cNvSpPr>
            <p:nvPr/>
          </p:nvSpPr>
          <p:spPr bwMode="auto">
            <a:xfrm>
              <a:off x="5126" y="3018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6</a:t>
              </a:r>
            </a:p>
          </p:txBody>
        </p:sp>
        <p:sp>
          <p:nvSpPr>
            <p:cNvPr id="2295944" name="Rectangle 136"/>
            <p:cNvSpPr>
              <a:spLocks noChangeArrowheads="1"/>
            </p:cNvSpPr>
            <p:nvPr/>
          </p:nvSpPr>
          <p:spPr bwMode="auto">
            <a:xfrm>
              <a:off x="4694" y="4026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7</a:t>
              </a:r>
            </a:p>
          </p:txBody>
        </p:sp>
        <p:sp>
          <p:nvSpPr>
            <p:cNvPr id="2295945" name="Rectangle 137"/>
            <p:cNvSpPr>
              <a:spLocks noChangeArrowheads="1"/>
            </p:cNvSpPr>
            <p:nvPr/>
          </p:nvSpPr>
          <p:spPr bwMode="auto">
            <a:xfrm>
              <a:off x="4501" y="4026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8</a:t>
              </a:r>
            </a:p>
          </p:txBody>
        </p:sp>
        <p:sp>
          <p:nvSpPr>
            <p:cNvPr id="2295946" name="Rectangle 138"/>
            <p:cNvSpPr>
              <a:spLocks noChangeArrowheads="1"/>
            </p:cNvSpPr>
            <p:nvPr/>
          </p:nvSpPr>
          <p:spPr bwMode="auto">
            <a:xfrm>
              <a:off x="4214" y="3498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9</a:t>
              </a:r>
            </a:p>
          </p:txBody>
        </p:sp>
        <p:sp>
          <p:nvSpPr>
            <p:cNvPr id="2295947" name="Rectangle 139"/>
            <p:cNvSpPr>
              <a:spLocks noChangeArrowheads="1"/>
            </p:cNvSpPr>
            <p:nvPr/>
          </p:nvSpPr>
          <p:spPr bwMode="auto">
            <a:xfrm>
              <a:off x="5126" y="2298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F</a:t>
              </a:r>
            </a:p>
          </p:txBody>
        </p:sp>
        <p:sp>
          <p:nvSpPr>
            <p:cNvPr id="2295948" name="Rectangle 140"/>
            <p:cNvSpPr>
              <a:spLocks noChangeArrowheads="1"/>
            </p:cNvSpPr>
            <p:nvPr/>
          </p:nvSpPr>
          <p:spPr bwMode="auto">
            <a:xfrm>
              <a:off x="4310" y="2394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N</a:t>
              </a:r>
            </a:p>
          </p:txBody>
        </p:sp>
        <p:sp>
          <p:nvSpPr>
            <p:cNvPr id="2295949" name="Rectangle 141"/>
            <p:cNvSpPr>
              <a:spLocks noChangeArrowheads="1"/>
            </p:cNvSpPr>
            <p:nvPr/>
          </p:nvSpPr>
          <p:spPr bwMode="auto">
            <a:xfrm>
              <a:off x="4598" y="2874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F</a:t>
              </a:r>
            </a:p>
          </p:txBody>
        </p:sp>
        <p:sp>
          <p:nvSpPr>
            <p:cNvPr id="2295950" name="Rectangle 142"/>
            <p:cNvSpPr>
              <a:spLocks noChangeArrowheads="1"/>
            </p:cNvSpPr>
            <p:nvPr/>
          </p:nvSpPr>
          <p:spPr bwMode="auto">
            <a:xfrm>
              <a:off x="4128" y="2874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N</a:t>
              </a:r>
            </a:p>
          </p:txBody>
        </p:sp>
        <p:sp>
          <p:nvSpPr>
            <p:cNvPr id="2295951" name="Rectangle 143"/>
            <p:cNvSpPr>
              <a:spLocks noChangeArrowheads="1"/>
            </p:cNvSpPr>
            <p:nvPr/>
          </p:nvSpPr>
          <p:spPr bwMode="auto">
            <a:xfrm>
              <a:off x="4694" y="3402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F</a:t>
              </a:r>
            </a:p>
          </p:txBody>
        </p:sp>
        <p:sp>
          <p:nvSpPr>
            <p:cNvPr id="2295952" name="Rectangle 144"/>
            <p:cNvSpPr>
              <a:spLocks noChangeArrowheads="1"/>
            </p:cNvSpPr>
            <p:nvPr/>
          </p:nvSpPr>
          <p:spPr bwMode="auto">
            <a:xfrm>
              <a:off x="4406" y="3450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280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74901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BC4A-7C42-5B4F-B902-260BA1662AAF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4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Review: Separate Warp From Homogenization</a:t>
            </a:r>
          </a:p>
        </p:txBody>
      </p:sp>
      <p:sp>
        <p:nvSpPr>
          <p:cNvPr id="224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352800"/>
            <a:ext cx="8763000" cy="2743200"/>
          </a:xfrm>
        </p:spPr>
        <p:txBody>
          <a:bodyPr/>
          <a:lstStyle/>
          <a:p>
            <a:r>
              <a:rPr lang="en-US"/>
              <a:t>warp requires only standard matrix multiply</a:t>
            </a:r>
          </a:p>
          <a:p>
            <a:pPr lvl="1"/>
            <a:r>
              <a:rPr lang="en-US"/>
              <a:t>distort such that orthographic projection of distorted objects is desired persp projection</a:t>
            </a:r>
          </a:p>
          <a:p>
            <a:pPr lvl="2"/>
            <a:r>
              <a:rPr lang="en-CA"/>
              <a:t>w is changed</a:t>
            </a:r>
            <a:endParaRPr lang="en-US"/>
          </a:p>
          <a:p>
            <a:pPr lvl="1"/>
            <a:r>
              <a:rPr lang="en-US"/>
              <a:t>clip after warp, before divide</a:t>
            </a:r>
          </a:p>
          <a:p>
            <a:pPr lvl="1"/>
            <a:r>
              <a:rPr lang="en-US"/>
              <a:t>division by w: homogenization</a:t>
            </a:r>
          </a:p>
        </p:txBody>
      </p:sp>
      <p:sp>
        <p:nvSpPr>
          <p:cNvPr id="2244612" name="Text Box 4"/>
          <p:cNvSpPr txBox="1">
            <a:spLocks noChangeArrowheads="1"/>
          </p:cNvSpPr>
          <p:nvPr/>
        </p:nvSpPr>
        <p:spPr bwMode="auto">
          <a:xfrm>
            <a:off x="4079875" y="1536700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CCS</a:t>
            </a:r>
          </a:p>
        </p:txBody>
      </p:sp>
      <p:sp>
        <p:nvSpPr>
          <p:cNvPr id="2244613" name="Text Box 5"/>
          <p:cNvSpPr txBox="1">
            <a:spLocks noChangeArrowheads="1"/>
          </p:cNvSpPr>
          <p:nvPr/>
        </p:nvSpPr>
        <p:spPr bwMode="auto">
          <a:xfrm>
            <a:off x="6592888" y="1793875"/>
            <a:ext cx="104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NDCS</a:t>
            </a:r>
          </a:p>
        </p:txBody>
      </p:sp>
      <p:grpSp>
        <p:nvGrpSpPr>
          <p:cNvPr id="2244614" name="Group 6"/>
          <p:cNvGrpSpPr>
            <a:grpSpLocks/>
          </p:cNvGrpSpPr>
          <p:nvPr/>
        </p:nvGrpSpPr>
        <p:grpSpPr bwMode="auto">
          <a:xfrm>
            <a:off x="4795838" y="1890713"/>
            <a:ext cx="1625600" cy="1193800"/>
            <a:chOff x="4440" y="1566"/>
            <a:chExt cx="1024" cy="450"/>
          </a:xfrm>
        </p:grpSpPr>
        <p:sp>
          <p:nvSpPr>
            <p:cNvPr id="2244615" name="Text Box 7"/>
            <p:cNvSpPr txBox="1">
              <a:spLocks noChangeArrowheads="1"/>
            </p:cNvSpPr>
            <p:nvPr/>
          </p:nvSpPr>
          <p:spPr bwMode="auto">
            <a:xfrm>
              <a:off x="4892" y="1566"/>
              <a:ext cx="116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44616" name="Rectangle 8"/>
            <p:cNvSpPr>
              <a:spLocks noChangeArrowheads="1"/>
            </p:cNvSpPr>
            <p:nvPr/>
          </p:nvSpPr>
          <p:spPr bwMode="auto">
            <a:xfrm>
              <a:off x="4440" y="1609"/>
              <a:ext cx="1024" cy="40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244617" name="Text Box 9"/>
          <p:cNvSpPr txBox="1">
            <a:spLocks noChangeArrowheads="1"/>
          </p:cNvSpPr>
          <p:nvPr/>
        </p:nvSpPr>
        <p:spPr bwMode="auto">
          <a:xfrm>
            <a:off x="2520950" y="2643188"/>
            <a:ext cx="1404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23E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alter w</a:t>
            </a:r>
            <a:r>
              <a:rPr lang="en-US" sz="1600" b="1">
                <a:solidFill>
                  <a:srgbClr val="C23E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</a:p>
        </p:txBody>
      </p:sp>
      <p:sp>
        <p:nvSpPr>
          <p:cNvPr id="2244618" name="Text Box 10"/>
          <p:cNvSpPr txBox="1">
            <a:spLocks noChangeArrowheads="1"/>
          </p:cNvSpPr>
          <p:nvPr/>
        </p:nvSpPr>
        <p:spPr bwMode="auto">
          <a:xfrm>
            <a:off x="4926013" y="2671763"/>
            <a:ext cx="1404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23E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/ w</a:t>
            </a:r>
            <a:r>
              <a:rPr lang="en-US" sz="1600" b="1">
                <a:solidFill>
                  <a:srgbClr val="C23EB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</a:p>
        </p:txBody>
      </p:sp>
      <p:sp>
        <p:nvSpPr>
          <p:cNvPr id="2244619" name="Text Box 11"/>
          <p:cNvSpPr txBox="1">
            <a:spLocks noChangeArrowheads="1"/>
          </p:cNvSpPr>
          <p:nvPr/>
        </p:nvSpPr>
        <p:spPr bwMode="auto">
          <a:xfrm>
            <a:off x="1519238" y="1546225"/>
            <a:ext cx="81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VCS</a:t>
            </a:r>
          </a:p>
        </p:txBody>
      </p:sp>
      <p:sp>
        <p:nvSpPr>
          <p:cNvPr id="2244620" name="Text Box 12"/>
          <p:cNvSpPr txBox="1">
            <a:spLocks noChangeArrowheads="1"/>
          </p:cNvSpPr>
          <p:nvPr/>
        </p:nvSpPr>
        <p:spPr bwMode="auto">
          <a:xfrm>
            <a:off x="2259013" y="1987550"/>
            <a:ext cx="1974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projection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transformation</a:t>
            </a:r>
          </a:p>
        </p:txBody>
      </p:sp>
      <p:sp>
        <p:nvSpPr>
          <p:cNvPr id="2244621" name="Rectangle 13"/>
          <p:cNvSpPr>
            <a:spLocks noChangeArrowheads="1"/>
          </p:cNvSpPr>
          <p:nvPr/>
        </p:nvSpPr>
        <p:spPr bwMode="auto">
          <a:xfrm>
            <a:off x="2224088" y="1966913"/>
            <a:ext cx="1976437" cy="1103312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4622" name="Line 14"/>
          <p:cNvSpPr>
            <a:spLocks noChangeShapeType="1"/>
          </p:cNvSpPr>
          <p:nvPr/>
        </p:nvSpPr>
        <p:spPr bwMode="auto">
          <a:xfrm flipV="1">
            <a:off x="1687513" y="2289175"/>
            <a:ext cx="519112" cy="47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4623" name="Text Box 15"/>
          <p:cNvSpPr txBox="1">
            <a:spLocks noChangeArrowheads="1"/>
          </p:cNvSpPr>
          <p:nvPr/>
        </p:nvSpPr>
        <p:spPr bwMode="auto">
          <a:xfrm>
            <a:off x="2805113" y="14922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4624" name="Rectangle 16"/>
          <p:cNvSpPr>
            <a:spLocks noChangeArrowheads="1"/>
          </p:cNvSpPr>
          <p:nvPr/>
        </p:nvSpPr>
        <p:spPr bwMode="auto">
          <a:xfrm>
            <a:off x="1360488" y="1152525"/>
            <a:ext cx="120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viewing</a:t>
            </a:r>
          </a:p>
        </p:txBody>
      </p:sp>
      <p:sp>
        <p:nvSpPr>
          <p:cNvPr id="2244625" name="Rectangle 17"/>
          <p:cNvSpPr>
            <a:spLocks noChangeArrowheads="1"/>
          </p:cNvSpPr>
          <p:nvPr/>
        </p:nvSpPr>
        <p:spPr bwMode="auto">
          <a:xfrm>
            <a:off x="6240463" y="1066800"/>
            <a:ext cx="1677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normalized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device</a:t>
            </a:r>
          </a:p>
        </p:txBody>
      </p:sp>
      <p:sp>
        <p:nvSpPr>
          <p:cNvPr id="2244626" name="Rectangle 18"/>
          <p:cNvSpPr>
            <a:spLocks noChangeArrowheads="1"/>
          </p:cNvSpPr>
          <p:nvPr/>
        </p:nvSpPr>
        <p:spPr bwMode="auto">
          <a:xfrm>
            <a:off x="3876675" y="1104900"/>
            <a:ext cx="1220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clipping</a:t>
            </a:r>
          </a:p>
        </p:txBody>
      </p:sp>
      <p:sp>
        <p:nvSpPr>
          <p:cNvPr id="2244627" name="Line 19"/>
          <p:cNvSpPr>
            <a:spLocks noChangeShapeType="1"/>
          </p:cNvSpPr>
          <p:nvPr/>
        </p:nvSpPr>
        <p:spPr bwMode="auto">
          <a:xfrm flipV="1">
            <a:off x="4264025" y="2252663"/>
            <a:ext cx="519113" cy="476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4628" name="Line 20"/>
          <p:cNvSpPr>
            <a:spLocks noChangeShapeType="1"/>
          </p:cNvSpPr>
          <p:nvPr/>
        </p:nvSpPr>
        <p:spPr bwMode="auto">
          <a:xfrm flipV="1">
            <a:off x="6477000" y="2289175"/>
            <a:ext cx="519113" cy="47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44629" name="Text Box 21"/>
          <p:cNvSpPr txBox="1">
            <a:spLocks noChangeArrowheads="1"/>
          </p:cNvSpPr>
          <p:nvPr/>
        </p:nvSpPr>
        <p:spPr bwMode="auto">
          <a:xfrm>
            <a:off x="4786313" y="2000250"/>
            <a:ext cx="1681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perspective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division</a:t>
            </a:r>
          </a:p>
        </p:txBody>
      </p:sp>
      <p:sp>
        <p:nvSpPr>
          <p:cNvPr id="2244630" name="Text Box 22"/>
          <p:cNvSpPr txBox="1">
            <a:spLocks noChangeArrowheads="1"/>
          </p:cNvSpPr>
          <p:nvPr/>
        </p:nvSpPr>
        <p:spPr bwMode="auto">
          <a:xfrm>
            <a:off x="2743200" y="1524000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V2C</a:t>
            </a:r>
          </a:p>
        </p:txBody>
      </p:sp>
      <p:sp>
        <p:nvSpPr>
          <p:cNvPr id="2244631" name="Text Box 23"/>
          <p:cNvSpPr txBox="1">
            <a:spLocks noChangeArrowheads="1"/>
          </p:cNvSpPr>
          <p:nvPr/>
        </p:nvSpPr>
        <p:spPr bwMode="auto">
          <a:xfrm>
            <a:off x="5257800" y="1524000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C2N</a:t>
            </a:r>
          </a:p>
        </p:txBody>
      </p:sp>
    </p:spTree>
    <p:extLst>
      <p:ext uri="{BB962C8B-B14F-4D97-AF65-F5344CB8AC3E}">
        <p14:creationId xmlns:p14="http://schemas.microsoft.com/office/powerpoint/2010/main" val="92628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4B884-4A8D-8A4F-ABEB-CC26844238A3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174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Review: Object Space Algorithms</a:t>
            </a:r>
          </a:p>
        </p:txBody>
      </p:sp>
      <p:sp>
        <p:nvSpPr>
          <p:cNvPr id="174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determine visibility on object or polygon level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using camera coordinates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resolution independent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explicitly compute visible portions of polygons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early in pipeline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after clipping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requires depth-sorting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painter</a:t>
            </a:r>
            <a:r>
              <a:rPr lang="en-CA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 smtClean="0"/>
              <a:t>algorithm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BSP trees</a:t>
            </a:r>
          </a:p>
        </p:txBody>
      </p:sp>
    </p:spTree>
    <p:extLst>
      <p:ext uri="{BB962C8B-B14F-4D97-AF65-F5344CB8AC3E}">
        <p14:creationId xmlns:p14="http://schemas.microsoft.com/office/powerpoint/2010/main" val="233308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38921-B501-C445-B4DA-89BB43B28A97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174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Review: Image Space Algorithms</a:t>
            </a:r>
          </a:p>
        </p:txBody>
      </p:sp>
      <p:sp>
        <p:nvSpPr>
          <p:cNvPr id="174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-342900" eaLnBrk="1" hangingPunct="1">
              <a:defRPr/>
            </a:pPr>
            <a:r>
              <a:rPr lang="en-US" smtClean="0"/>
              <a:t>perform visibility test for in screen coordinates</a:t>
            </a:r>
          </a:p>
          <a:p>
            <a:pPr marL="857250" lvl="2" indent="-285750" eaLnBrk="1" hangingPunct="1">
              <a:defRPr/>
            </a:pPr>
            <a:r>
              <a:rPr lang="en-US" smtClean="0"/>
              <a:t>limited to resolution of display</a:t>
            </a:r>
          </a:p>
          <a:p>
            <a:pPr marL="857250" lvl="2" indent="-285750" eaLnBrk="1" hangingPunct="1">
              <a:defRPr/>
            </a:pPr>
            <a:r>
              <a:rPr lang="en-US" smtClean="0"/>
              <a:t>Z-buffer: check every pixel independently</a:t>
            </a:r>
          </a:p>
          <a:p>
            <a:pPr marL="457200" lvl="1" indent="-342900" eaLnBrk="1" hangingPunct="1">
              <a:defRPr/>
            </a:pPr>
            <a:r>
              <a:rPr lang="en-US" smtClean="0"/>
              <a:t>performed late in rendering pipeline</a:t>
            </a:r>
          </a:p>
        </p:txBody>
      </p:sp>
    </p:spTree>
    <p:extLst>
      <p:ext uri="{BB962C8B-B14F-4D97-AF65-F5344CB8AC3E}">
        <p14:creationId xmlns:p14="http://schemas.microsoft.com/office/powerpoint/2010/main" val="386415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FAB3-571E-2840-9ABD-9CECDDF57E3D}" type="slidenum">
              <a:rPr lang="en-US"/>
              <a:pPr/>
              <a:t>72</a:t>
            </a:fld>
            <a:endParaRPr lang="en-US"/>
          </a:p>
        </p:txBody>
      </p:sp>
      <p:sp>
        <p:nvSpPr>
          <p:cNvPr id="230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Back-face Culling</a:t>
            </a:r>
          </a:p>
        </p:txBody>
      </p:sp>
      <p:sp>
        <p:nvSpPr>
          <p:cNvPr id="2304003" name="Line 3"/>
          <p:cNvSpPr>
            <a:spLocks noChangeShapeType="1"/>
          </p:cNvSpPr>
          <p:nvPr/>
        </p:nvSpPr>
        <p:spPr bwMode="auto">
          <a:xfrm flipV="1">
            <a:off x="1917700" y="2901950"/>
            <a:ext cx="0" cy="5492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04" name="Line 4"/>
          <p:cNvSpPr>
            <a:spLocks noChangeShapeType="1"/>
          </p:cNvSpPr>
          <p:nvPr/>
        </p:nvSpPr>
        <p:spPr bwMode="auto">
          <a:xfrm flipH="1">
            <a:off x="1371600" y="3441700"/>
            <a:ext cx="5461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05" name="Text Box 5"/>
          <p:cNvSpPr txBox="1">
            <a:spLocks noChangeArrowheads="1"/>
          </p:cNvSpPr>
          <p:nvPr/>
        </p:nvSpPr>
        <p:spPr bwMode="auto">
          <a:xfrm>
            <a:off x="1938338" y="27511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y</a:t>
            </a:r>
          </a:p>
        </p:txBody>
      </p:sp>
      <p:sp>
        <p:nvSpPr>
          <p:cNvPr id="2304006" name="Text Box 6"/>
          <p:cNvSpPr txBox="1">
            <a:spLocks noChangeArrowheads="1"/>
          </p:cNvSpPr>
          <p:nvPr/>
        </p:nvSpPr>
        <p:spPr bwMode="auto">
          <a:xfrm>
            <a:off x="1250950" y="34496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z</a:t>
            </a:r>
          </a:p>
        </p:txBody>
      </p:sp>
      <p:sp>
        <p:nvSpPr>
          <p:cNvPr id="2304007" name="Line 7"/>
          <p:cNvSpPr>
            <a:spLocks noChangeShapeType="1"/>
          </p:cNvSpPr>
          <p:nvPr/>
        </p:nvSpPr>
        <p:spPr bwMode="auto">
          <a:xfrm flipV="1">
            <a:off x="1917700" y="2082800"/>
            <a:ext cx="2151063" cy="13589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08" name="Line 8"/>
          <p:cNvSpPr>
            <a:spLocks noChangeShapeType="1"/>
          </p:cNvSpPr>
          <p:nvPr/>
        </p:nvSpPr>
        <p:spPr bwMode="auto">
          <a:xfrm>
            <a:off x="1917700" y="3441700"/>
            <a:ext cx="219710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09" name="Rectangle 9"/>
          <p:cNvSpPr>
            <a:spLocks noChangeArrowheads="1"/>
          </p:cNvSpPr>
          <p:nvPr/>
        </p:nvSpPr>
        <p:spPr bwMode="auto">
          <a:xfrm rot="20762301">
            <a:off x="3148013" y="2992438"/>
            <a:ext cx="682625" cy="6286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10" name="Line 10"/>
          <p:cNvSpPr>
            <a:spLocks noChangeShapeType="1"/>
          </p:cNvSpPr>
          <p:nvPr/>
        </p:nvSpPr>
        <p:spPr bwMode="auto">
          <a:xfrm rot="20762301" flipV="1">
            <a:off x="3321050" y="2717800"/>
            <a:ext cx="0" cy="26987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11" name="Line 11"/>
          <p:cNvSpPr>
            <a:spLocks noChangeShapeType="1"/>
          </p:cNvSpPr>
          <p:nvPr/>
        </p:nvSpPr>
        <p:spPr bwMode="auto">
          <a:xfrm rot="20762301">
            <a:off x="3789363" y="3201988"/>
            <a:ext cx="26193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12" name="Line 12"/>
          <p:cNvSpPr>
            <a:spLocks noChangeShapeType="1"/>
          </p:cNvSpPr>
          <p:nvPr/>
        </p:nvSpPr>
        <p:spPr bwMode="auto">
          <a:xfrm rot="20762301">
            <a:off x="3636963" y="3629025"/>
            <a:ext cx="0" cy="2889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13" name="Line 13"/>
          <p:cNvSpPr>
            <a:spLocks noChangeShapeType="1"/>
          </p:cNvSpPr>
          <p:nvPr/>
        </p:nvSpPr>
        <p:spPr bwMode="auto">
          <a:xfrm rot="20762301" flipH="1">
            <a:off x="2927350" y="3379788"/>
            <a:ext cx="2508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04014" name="Group 14"/>
          <p:cNvGrpSpPr>
            <a:grpSpLocks/>
          </p:cNvGrpSpPr>
          <p:nvPr/>
        </p:nvGrpSpPr>
        <p:grpSpPr bwMode="auto">
          <a:xfrm rot="1734785">
            <a:off x="3587750" y="3155950"/>
            <a:ext cx="261938" cy="771525"/>
            <a:chOff x="3261" y="1776"/>
            <a:chExt cx="184" cy="618"/>
          </a:xfrm>
        </p:grpSpPr>
        <p:sp>
          <p:nvSpPr>
            <p:cNvPr id="2304015" name="Line 15"/>
            <p:cNvSpPr>
              <a:spLocks noChangeShapeType="1"/>
            </p:cNvSpPr>
            <p:nvPr/>
          </p:nvSpPr>
          <p:spPr bwMode="auto">
            <a:xfrm rot="-2572484">
              <a:off x="3390" y="2162"/>
              <a:ext cx="0" cy="23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016" name="Line 16"/>
            <p:cNvSpPr>
              <a:spLocks noChangeShapeType="1"/>
            </p:cNvSpPr>
            <p:nvPr/>
          </p:nvSpPr>
          <p:spPr bwMode="auto">
            <a:xfrm rot="-2572484">
              <a:off x="3261" y="1776"/>
              <a:ext cx="18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04017" name="Oval 17"/>
          <p:cNvSpPr>
            <a:spLocks noChangeArrowheads="1"/>
          </p:cNvSpPr>
          <p:nvPr/>
        </p:nvSpPr>
        <p:spPr bwMode="auto">
          <a:xfrm>
            <a:off x="1884363" y="3411538"/>
            <a:ext cx="79375" cy="698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18" name="Text Box 18"/>
          <p:cNvSpPr txBox="1">
            <a:spLocks noChangeArrowheads="1"/>
          </p:cNvSpPr>
          <p:nvPr/>
        </p:nvSpPr>
        <p:spPr bwMode="auto">
          <a:xfrm>
            <a:off x="1616075" y="3459163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eye</a:t>
            </a:r>
          </a:p>
        </p:txBody>
      </p:sp>
      <p:sp>
        <p:nvSpPr>
          <p:cNvPr id="2304019" name="Line 19"/>
          <p:cNvSpPr>
            <a:spLocks noChangeShapeType="1"/>
          </p:cNvSpPr>
          <p:nvPr/>
        </p:nvSpPr>
        <p:spPr bwMode="auto">
          <a:xfrm flipV="1">
            <a:off x="1917700" y="2787650"/>
            <a:ext cx="2076450" cy="6635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20" name="Text Box 20"/>
          <p:cNvSpPr txBox="1">
            <a:spLocks noChangeArrowheads="1"/>
          </p:cNvSpPr>
          <p:nvPr/>
        </p:nvSpPr>
        <p:spPr bwMode="auto">
          <a:xfrm>
            <a:off x="542925" y="1800313"/>
            <a:ext cx="70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VCS</a:t>
            </a:r>
          </a:p>
        </p:txBody>
      </p:sp>
      <p:sp>
        <p:nvSpPr>
          <p:cNvPr id="2304021" name="Text Box 21"/>
          <p:cNvSpPr txBox="1">
            <a:spLocks noChangeArrowheads="1"/>
          </p:cNvSpPr>
          <p:nvPr/>
        </p:nvSpPr>
        <p:spPr bwMode="auto">
          <a:xfrm>
            <a:off x="400050" y="4278313"/>
            <a:ext cx="906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NDCS</a:t>
            </a:r>
          </a:p>
        </p:txBody>
      </p:sp>
      <p:sp>
        <p:nvSpPr>
          <p:cNvPr id="2304022" name="Rectangle 22"/>
          <p:cNvSpPr>
            <a:spLocks noChangeArrowheads="1"/>
          </p:cNvSpPr>
          <p:nvPr/>
        </p:nvSpPr>
        <p:spPr bwMode="auto">
          <a:xfrm>
            <a:off x="2324100" y="4610100"/>
            <a:ext cx="1739900" cy="17399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23" name="Freeform 23"/>
          <p:cNvSpPr>
            <a:spLocks/>
          </p:cNvSpPr>
          <p:nvPr/>
        </p:nvSpPr>
        <p:spPr bwMode="auto">
          <a:xfrm>
            <a:off x="2692400" y="2070100"/>
            <a:ext cx="1384300" cy="2197100"/>
          </a:xfrm>
          <a:custGeom>
            <a:avLst/>
            <a:gdLst>
              <a:gd name="T0" fmla="*/ 0 w 872"/>
              <a:gd name="T1" fmla="*/ 1048 h 1384"/>
              <a:gd name="T2" fmla="*/ 0 w 872"/>
              <a:gd name="T3" fmla="*/ 560 h 1384"/>
              <a:gd name="T4" fmla="*/ 872 w 872"/>
              <a:gd name="T5" fmla="*/ 0 h 1384"/>
              <a:gd name="T6" fmla="*/ 872 w 872"/>
              <a:gd name="T7" fmla="*/ 1384 h 1384"/>
              <a:gd name="T8" fmla="*/ 0 w 872"/>
              <a:gd name="T9" fmla="*/ 1048 h 1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2" h="1384">
                <a:moveTo>
                  <a:pt x="0" y="1048"/>
                </a:moveTo>
                <a:lnTo>
                  <a:pt x="0" y="560"/>
                </a:lnTo>
                <a:lnTo>
                  <a:pt x="872" y="0"/>
                </a:lnTo>
                <a:lnTo>
                  <a:pt x="872" y="1384"/>
                </a:lnTo>
                <a:lnTo>
                  <a:pt x="0" y="1048"/>
                </a:lnTo>
                <a:close/>
              </a:path>
            </a:pathLst>
          </a:custGeom>
          <a:noFill/>
          <a:ln w="381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24" name="Line 24"/>
          <p:cNvSpPr>
            <a:spLocks noChangeShapeType="1"/>
          </p:cNvSpPr>
          <p:nvPr/>
        </p:nvSpPr>
        <p:spPr bwMode="auto">
          <a:xfrm>
            <a:off x="1447800" y="5067300"/>
            <a:ext cx="31496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25" name="Text Box 25"/>
          <p:cNvSpPr txBox="1">
            <a:spLocks noChangeArrowheads="1"/>
          </p:cNvSpPr>
          <p:nvPr/>
        </p:nvSpPr>
        <p:spPr bwMode="auto">
          <a:xfrm>
            <a:off x="447675" y="5154613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eye</a:t>
            </a:r>
          </a:p>
        </p:txBody>
      </p:sp>
      <p:sp>
        <p:nvSpPr>
          <p:cNvPr id="2304026" name="Freeform 26"/>
          <p:cNvSpPr>
            <a:spLocks/>
          </p:cNvSpPr>
          <p:nvPr/>
        </p:nvSpPr>
        <p:spPr bwMode="auto">
          <a:xfrm>
            <a:off x="2705100" y="5067300"/>
            <a:ext cx="1003300" cy="901700"/>
          </a:xfrm>
          <a:custGeom>
            <a:avLst/>
            <a:gdLst>
              <a:gd name="T0" fmla="*/ 152 w 632"/>
              <a:gd name="T1" fmla="*/ 568 h 568"/>
              <a:gd name="T2" fmla="*/ 0 w 632"/>
              <a:gd name="T3" fmla="*/ 0 h 568"/>
              <a:gd name="T4" fmla="*/ 560 w 632"/>
              <a:gd name="T5" fmla="*/ 48 h 568"/>
              <a:gd name="T6" fmla="*/ 632 w 632"/>
              <a:gd name="T7" fmla="*/ 392 h 568"/>
              <a:gd name="T8" fmla="*/ 152 w 632"/>
              <a:gd name="T9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2" h="568">
                <a:moveTo>
                  <a:pt x="152" y="568"/>
                </a:moveTo>
                <a:lnTo>
                  <a:pt x="0" y="0"/>
                </a:lnTo>
                <a:lnTo>
                  <a:pt x="560" y="48"/>
                </a:lnTo>
                <a:lnTo>
                  <a:pt x="632" y="392"/>
                </a:lnTo>
                <a:lnTo>
                  <a:pt x="152" y="568"/>
                </a:lnTo>
                <a:close/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27" name="Line 27"/>
          <p:cNvSpPr>
            <a:spLocks noChangeShapeType="1"/>
          </p:cNvSpPr>
          <p:nvPr/>
        </p:nvSpPr>
        <p:spPr bwMode="auto">
          <a:xfrm flipH="1">
            <a:off x="2527300" y="5499100"/>
            <a:ext cx="279400" cy="1143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04028" name="Group 28"/>
          <p:cNvGrpSpPr>
            <a:grpSpLocks/>
          </p:cNvGrpSpPr>
          <p:nvPr/>
        </p:nvGrpSpPr>
        <p:grpSpPr bwMode="auto">
          <a:xfrm>
            <a:off x="3187700" y="4775200"/>
            <a:ext cx="774700" cy="1308100"/>
            <a:chOff x="2608" y="2920"/>
            <a:chExt cx="488" cy="824"/>
          </a:xfrm>
        </p:grpSpPr>
        <p:sp>
          <p:nvSpPr>
            <p:cNvPr id="2304029" name="Line 29"/>
            <p:cNvSpPr>
              <a:spLocks noChangeShapeType="1"/>
            </p:cNvSpPr>
            <p:nvPr/>
          </p:nvSpPr>
          <p:spPr bwMode="auto">
            <a:xfrm flipV="1">
              <a:off x="2608" y="2920"/>
              <a:ext cx="40" cy="21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030" name="Line 30"/>
            <p:cNvSpPr>
              <a:spLocks noChangeShapeType="1"/>
            </p:cNvSpPr>
            <p:nvPr/>
          </p:nvSpPr>
          <p:spPr bwMode="auto">
            <a:xfrm flipV="1">
              <a:off x="2904" y="3272"/>
              <a:ext cx="192" cy="5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031" name="Line 31"/>
            <p:cNvSpPr>
              <a:spLocks noChangeShapeType="1"/>
            </p:cNvSpPr>
            <p:nvPr/>
          </p:nvSpPr>
          <p:spPr bwMode="auto">
            <a:xfrm>
              <a:off x="2712" y="3576"/>
              <a:ext cx="56" cy="16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04032" name="Text Box 32"/>
          <p:cNvSpPr txBox="1">
            <a:spLocks noChangeArrowheads="1"/>
          </p:cNvSpPr>
          <p:nvPr/>
        </p:nvSpPr>
        <p:spPr bwMode="auto">
          <a:xfrm>
            <a:off x="5637836" y="5218113"/>
            <a:ext cx="14798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NDCS: cull 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if</a:t>
            </a:r>
          </a:p>
        </p:txBody>
      </p:sp>
      <p:graphicFrame>
        <p:nvGraphicFramePr>
          <p:cNvPr id="230403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782645"/>
              </p:ext>
            </p:extLst>
          </p:nvPr>
        </p:nvGraphicFramePr>
        <p:xfrm>
          <a:off x="7124643" y="5173663"/>
          <a:ext cx="10969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3" imgW="470093" imgH="216203" progId="Equation.3">
                  <p:embed/>
                </p:oleObj>
              </mc:Choice>
              <mc:Fallback>
                <p:oleObj name="Equation" r:id="rId3" imgW="470093" imgH="2162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643" y="5173663"/>
                        <a:ext cx="109696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34" name="Line 34"/>
          <p:cNvSpPr>
            <a:spLocks noChangeShapeType="1"/>
          </p:cNvSpPr>
          <p:nvPr/>
        </p:nvSpPr>
        <p:spPr bwMode="auto">
          <a:xfrm flipV="1">
            <a:off x="3175000" y="5257800"/>
            <a:ext cx="0" cy="279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35" name="Line 35"/>
          <p:cNvSpPr>
            <a:spLocks noChangeShapeType="1"/>
          </p:cNvSpPr>
          <p:nvPr/>
        </p:nvSpPr>
        <p:spPr bwMode="auto">
          <a:xfrm>
            <a:off x="3162300" y="5511800"/>
            <a:ext cx="25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36" name="Text Box 36"/>
          <p:cNvSpPr txBox="1">
            <a:spLocks noChangeArrowheads="1"/>
          </p:cNvSpPr>
          <p:nvPr/>
        </p:nvSpPr>
        <p:spPr bwMode="auto">
          <a:xfrm>
            <a:off x="2916238" y="50752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y</a:t>
            </a:r>
          </a:p>
        </p:txBody>
      </p:sp>
      <p:sp>
        <p:nvSpPr>
          <p:cNvPr id="2304037" name="Text Box 37"/>
          <p:cNvSpPr txBox="1">
            <a:spLocks noChangeArrowheads="1"/>
          </p:cNvSpPr>
          <p:nvPr/>
        </p:nvSpPr>
        <p:spPr bwMode="auto">
          <a:xfrm>
            <a:off x="3308350" y="53292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z</a:t>
            </a:r>
          </a:p>
        </p:txBody>
      </p:sp>
      <p:sp>
        <p:nvSpPr>
          <p:cNvPr id="39" name="Line 3"/>
          <p:cNvSpPr>
            <a:spLocks noChangeShapeType="1"/>
          </p:cNvSpPr>
          <p:nvPr/>
        </p:nvSpPr>
        <p:spPr bwMode="auto">
          <a:xfrm flipV="1">
            <a:off x="6416353" y="2709766"/>
            <a:ext cx="0" cy="5492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auto">
          <a:xfrm flipH="1">
            <a:off x="5870253" y="3249516"/>
            <a:ext cx="5461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6436991" y="2558954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y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5749603" y="3257454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</a:rPr>
              <a:t>z</a:t>
            </a: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 flipV="1">
            <a:off x="6416353" y="1890616"/>
            <a:ext cx="2151063" cy="13589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6416353" y="3249516"/>
            <a:ext cx="219710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 rot="-837699">
            <a:off x="7646666" y="2800254"/>
            <a:ext cx="682625" cy="6286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 rot="20762301" flipV="1">
            <a:off x="7707867" y="1612255"/>
            <a:ext cx="0" cy="119693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 rot="-837699">
            <a:off x="8288016" y="3009804"/>
            <a:ext cx="26193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 rot="-837699">
            <a:off x="8135616" y="3436841"/>
            <a:ext cx="0" cy="2889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 rot="20762301" flipH="1">
            <a:off x="7426003" y="3187604"/>
            <a:ext cx="2508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" name="Group 14"/>
          <p:cNvGrpSpPr>
            <a:grpSpLocks/>
          </p:cNvGrpSpPr>
          <p:nvPr/>
        </p:nvGrpSpPr>
        <p:grpSpPr bwMode="auto">
          <a:xfrm rot="1734785">
            <a:off x="8086403" y="2963766"/>
            <a:ext cx="261938" cy="771525"/>
            <a:chOff x="3261" y="1776"/>
            <a:chExt cx="184" cy="618"/>
          </a:xfrm>
        </p:grpSpPr>
        <p:sp>
          <p:nvSpPr>
            <p:cNvPr id="51" name="Line 15"/>
            <p:cNvSpPr>
              <a:spLocks noChangeShapeType="1"/>
            </p:cNvSpPr>
            <p:nvPr/>
          </p:nvSpPr>
          <p:spPr bwMode="auto">
            <a:xfrm rot="-2572484">
              <a:off x="3390" y="2162"/>
              <a:ext cx="0" cy="23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 rot="-2572484">
              <a:off x="3261" y="1776"/>
              <a:ext cx="18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Oval 17"/>
          <p:cNvSpPr>
            <a:spLocks noChangeArrowheads="1"/>
          </p:cNvSpPr>
          <p:nvPr/>
        </p:nvSpPr>
        <p:spPr bwMode="auto">
          <a:xfrm>
            <a:off x="6383016" y="3219354"/>
            <a:ext cx="79375" cy="698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6114728" y="3266979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eye</a:t>
            </a:r>
          </a:p>
        </p:txBody>
      </p:sp>
      <p:sp>
        <p:nvSpPr>
          <p:cNvPr id="55" name="Line 19"/>
          <p:cNvSpPr>
            <a:spLocks noChangeShapeType="1"/>
          </p:cNvSpPr>
          <p:nvPr/>
        </p:nvSpPr>
        <p:spPr bwMode="auto">
          <a:xfrm flipV="1">
            <a:off x="6416353" y="2842305"/>
            <a:ext cx="1435908" cy="424674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Freeform 23"/>
          <p:cNvSpPr>
            <a:spLocks/>
          </p:cNvSpPr>
          <p:nvPr/>
        </p:nvSpPr>
        <p:spPr bwMode="auto">
          <a:xfrm>
            <a:off x="7191053" y="1877916"/>
            <a:ext cx="1384300" cy="2197100"/>
          </a:xfrm>
          <a:custGeom>
            <a:avLst/>
            <a:gdLst>
              <a:gd name="T0" fmla="*/ 0 w 872"/>
              <a:gd name="T1" fmla="*/ 1048 h 1384"/>
              <a:gd name="T2" fmla="*/ 0 w 872"/>
              <a:gd name="T3" fmla="*/ 560 h 1384"/>
              <a:gd name="T4" fmla="*/ 872 w 872"/>
              <a:gd name="T5" fmla="*/ 0 h 1384"/>
              <a:gd name="T6" fmla="*/ 872 w 872"/>
              <a:gd name="T7" fmla="*/ 1384 h 1384"/>
              <a:gd name="T8" fmla="*/ 0 w 872"/>
              <a:gd name="T9" fmla="*/ 1048 h 1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2" h="1384">
                <a:moveTo>
                  <a:pt x="0" y="1048"/>
                </a:moveTo>
                <a:lnTo>
                  <a:pt x="0" y="560"/>
                </a:lnTo>
                <a:lnTo>
                  <a:pt x="872" y="0"/>
                </a:lnTo>
                <a:lnTo>
                  <a:pt x="872" y="1384"/>
                </a:lnTo>
                <a:lnTo>
                  <a:pt x="0" y="1048"/>
                </a:lnTo>
                <a:close/>
              </a:path>
            </a:pathLst>
          </a:custGeom>
          <a:noFill/>
          <a:ln w="381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Curved Connector 2"/>
          <p:cNvCxnSpPr/>
          <p:nvPr/>
        </p:nvCxnSpPr>
        <p:spPr>
          <a:xfrm rot="5400000">
            <a:off x="7216369" y="2462619"/>
            <a:ext cx="596861" cy="316648"/>
          </a:xfrm>
          <a:prstGeom prst="curvedConnector3">
            <a:avLst>
              <a:gd name="adj1" fmla="val -745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97400" y="3968104"/>
            <a:ext cx="3467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VCS: cull if angle between eye-face vector and normal &gt; 90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24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DFAF-CEBC-9944-A512-9C834818DD89}" type="slidenum">
              <a:rPr lang="en-US"/>
              <a:pPr/>
              <a:t>73</a:t>
            </a:fld>
            <a:endParaRPr lang="en-US"/>
          </a:p>
        </p:txBody>
      </p:sp>
      <p:sp>
        <p:nvSpPr>
          <p:cNvPr id="230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152400"/>
            <a:ext cx="9142412" cy="762000"/>
          </a:xfrm>
        </p:spPr>
        <p:txBody>
          <a:bodyPr/>
          <a:lstStyle/>
          <a:p>
            <a:r>
              <a:rPr lang="en-US"/>
              <a:t>Review: Invisible Primitives</a:t>
            </a:r>
          </a:p>
        </p:txBody>
      </p:sp>
      <p:sp>
        <p:nvSpPr>
          <p:cNvPr id="230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i="1">
                <a:solidFill>
                  <a:schemeClr val="accent1"/>
                </a:solidFill>
              </a:rPr>
              <a:t>why might a polygon be invisible?</a:t>
            </a:r>
            <a:endParaRPr lang="en-US" sz="2800"/>
          </a:p>
          <a:p>
            <a:pPr lvl="1"/>
            <a:r>
              <a:rPr lang="en-US" sz="2600"/>
              <a:t>polygon outside the </a:t>
            </a:r>
            <a:r>
              <a:rPr lang="en-US" sz="2600" i="1">
                <a:solidFill>
                  <a:schemeClr val="tx2"/>
                </a:solidFill>
              </a:rPr>
              <a:t>field of view / frustum</a:t>
            </a:r>
          </a:p>
          <a:p>
            <a:pPr lvl="2"/>
            <a:r>
              <a:rPr lang="en-US" sz="2400"/>
              <a:t>solved by </a:t>
            </a:r>
            <a:r>
              <a:rPr lang="en-US" sz="2400">
                <a:solidFill>
                  <a:schemeClr val="hlink"/>
                </a:solidFill>
              </a:rPr>
              <a:t>clipping</a:t>
            </a:r>
          </a:p>
          <a:p>
            <a:pPr lvl="1"/>
            <a:r>
              <a:rPr lang="en-US" sz="2600"/>
              <a:t>polygon is </a:t>
            </a:r>
            <a:r>
              <a:rPr lang="en-US" sz="2600" i="1">
                <a:solidFill>
                  <a:schemeClr val="tx2"/>
                </a:solidFill>
              </a:rPr>
              <a:t>backfacing</a:t>
            </a:r>
          </a:p>
          <a:p>
            <a:pPr lvl="2"/>
            <a:r>
              <a:rPr lang="en-US" sz="2400"/>
              <a:t>solved by </a:t>
            </a:r>
            <a:r>
              <a:rPr lang="en-US" sz="2400">
                <a:solidFill>
                  <a:schemeClr val="hlink"/>
                </a:solidFill>
              </a:rPr>
              <a:t>backface culling</a:t>
            </a:r>
          </a:p>
          <a:p>
            <a:pPr lvl="1"/>
            <a:r>
              <a:rPr lang="en-US" sz="2600"/>
              <a:t>polygon is </a:t>
            </a:r>
            <a:r>
              <a:rPr lang="en-US" sz="2600" i="1">
                <a:solidFill>
                  <a:schemeClr val="tx2"/>
                </a:solidFill>
              </a:rPr>
              <a:t>occluded</a:t>
            </a:r>
            <a:r>
              <a:rPr lang="en-US" sz="2600">
                <a:solidFill>
                  <a:schemeClr val="tx2"/>
                </a:solidFill>
              </a:rPr>
              <a:t> </a:t>
            </a:r>
            <a:r>
              <a:rPr lang="en-US" sz="2600"/>
              <a:t>by object(s) nearer the viewpoint</a:t>
            </a:r>
          </a:p>
          <a:p>
            <a:pPr lvl="2"/>
            <a:r>
              <a:rPr lang="en-US" sz="2400"/>
              <a:t>solved by </a:t>
            </a:r>
            <a:r>
              <a:rPr lang="en-US" sz="2400">
                <a:solidFill>
                  <a:schemeClr val="hlink"/>
                </a:solidFill>
              </a:rPr>
              <a:t>hidden surface removal</a:t>
            </a:r>
          </a:p>
        </p:txBody>
      </p:sp>
    </p:spTree>
    <p:extLst>
      <p:ext uri="{BB962C8B-B14F-4D97-AF65-F5344CB8AC3E}">
        <p14:creationId xmlns:p14="http://schemas.microsoft.com/office/powerpoint/2010/main" val="419410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38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Review: </a:t>
            </a:r>
            <a:r>
              <a:rPr lang="en-US" dirty="0" smtClean="0"/>
              <a:t>Blending with </a:t>
            </a:r>
            <a:r>
              <a:rPr lang="en-US" dirty="0" err="1" smtClean="0"/>
              <a:t>Premultiplied</a:t>
            </a:r>
            <a:r>
              <a:rPr lang="en-US" dirty="0" smtClean="0"/>
              <a:t> Alpha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18550" cy="55578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CA" sz="2000" dirty="0"/>
              <a:t>specify opacity with alpha </a:t>
            </a:r>
            <a:r>
              <a:rPr lang="en-CA" sz="2000" dirty="0" smtClean="0"/>
              <a:t>channel </a:t>
            </a:r>
            <a:r>
              <a:rPr lang="en-CA" sz="2000" dirty="0" smtClean="0">
                <a:latin typeface="Symbol" charset="0"/>
              </a:rPr>
              <a:t>a</a:t>
            </a:r>
            <a:endParaRPr lang="en-CA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CA" sz="1900" dirty="0" smtClean="0"/>
              <a:t> </a:t>
            </a:r>
            <a:r>
              <a:rPr lang="en-CA" sz="1900" dirty="0" smtClean="0">
                <a:latin typeface="Symbol" charset="0"/>
              </a:rPr>
              <a:t>a</a:t>
            </a:r>
            <a:r>
              <a:rPr lang="en-CA" sz="1900" dirty="0" smtClean="0"/>
              <a:t>=1: opaque, </a:t>
            </a:r>
            <a:r>
              <a:rPr lang="en-CA" sz="1900" dirty="0" smtClean="0">
                <a:latin typeface="Symbol" charset="0"/>
              </a:rPr>
              <a:t>a</a:t>
            </a:r>
            <a:r>
              <a:rPr lang="en-CA" sz="1900" dirty="0" smtClean="0"/>
              <a:t>=.5: translucent, </a:t>
            </a:r>
            <a:r>
              <a:rPr lang="en-CA" sz="1900" dirty="0" smtClean="0">
                <a:latin typeface="Symbol" charset="0"/>
              </a:rPr>
              <a:t>a</a:t>
            </a:r>
            <a:r>
              <a:rPr lang="en-CA" sz="1900" dirty="0" smtClean="0"/>
              <a:t>=0: transparent</a:t>
            </a:r>
          </a:p>
          <a:p>
            <a:pPr>
              <a:defRPr/>
            </a:pPr>
            <a:r>
              <a:rPr lang="en-US" sz="2000" dirty="0" smtClean="0"/>
              <a:t>how to express a pixel is half covered by a red object?</a:t>
            </a:r>
          </a:p>
          <a:p>
            <a:pPr lvl="1">
              <a:defRPr/>
            </a:pPr>
            <a:r>
              <a:rPr lang="en-US" sz="2000" dirty="0"/>
              <a:t>o</a:t>
            </a:r>
            <a:r>
              <a:rPr lang="en-US" sz="2000" dirty="0" smtClean="0"/>
              <a:t>bvious way: store color independent from </a:t>
            </a:r>
            <a:r>
              <a:rPr lang="en-CA" sz="2000" dirty="0" smtClean="0"/>
              <a:t>transparency (</a:t>
            </a:r>
            <a:r>
              <a:rPr lang="en-CA" sz="2000" dirty="0" err="1" smtClean="0"/>
              <a:t>r,g,b,</a:t>
            </a:r>
            <a:r>
              <a:rPr lang="en-CA" sz="2000" dirty="0" err="1" smtClean="0">
                <a:latin typeface="Symbol" charset="0"/>
              </a:rPr>
              <a:t>a</a:t>
            </a:r>
            <a:r>
              <a:rPr lang="en-CA" sz="2000" dirty="0" smtClean="0"/>
              <a:t>)</a:t>
            </a:r>
            <a:endParaRPr lang="en-US" sz="2000" dirty="0" smtClean="0"/>
          </a:p>
          <a:p>
            <a:pPr lvl="2">
              <a:defRPr/>
            </a:pPr>
            <a:r>
              <a:rPr lang="en-US" sz="1800" dirty="0" smtClean="0"/>
              <a:t>intuition: alpha as transparent colored glass</a:t>
            </a:r>
          </a:p>
          <a:p>
            <a:pPr lvl="3">
              <a:defRPr/>
            </a:pPr>
            <a:r>
              <a:rPr lang="en-US" sz="1400" dirty="0" smtClean="0"/>
              <a:t>100% transparency can be represented with many different RGB values</a:t>
            </a:r>
          </a:p>
          <a:p>
            <a:pPr lvl="2">
              <a:defRPr/>
            </a:pPr>
            <a:r>
              <a:rPr lang="en-US" sz="1800" dirty="0" smtClean="0"/>
              <a:t>pixel value is (1,0,0,.5)</a:t>
            </a:r>
          </a:p>
          <a:p>
            <a:pPr lvl="2">
              <a:defRPr/>
            </a:pPr>
            <a:r>
              <a:rPr lang="en-US" sz="1800" dirty="0" smtClean="0"/>
              <a:t>upside: easy to change opacity of image, very intuitive</a:t>
            </a:r>
          </a:p>
          <a:p>
            <a:pPr lvl="2">
              <a:defRPr/>
            </a:pPr>
            <a:r>
              <a:rPr lang="en-US" sz="1800" dirty="0" smtClean="0"/>
              <a:t>downside: compositing calculations are more difficult - not associative</a:t>
            </a:r>
          </a:p>
          <a:p>
            <a:pPr lvl="1">
              <a:defRPr/>
            </a:pPr>
            <a:r>
              <a:rPr lang="en-US" sz="2000" dirty="0" smtClean="0"/>
              <a:t>elegant way: </a:t>
            </a:r>
            <a:r>
              <a:rPr lang="en-US" sz="2000" dirty="0" err="1" smtClean="0"/>
              <a:t>premultiply</a:t>
            </a:r>
            <a:r>
              <a:rPr lang="en-US" sz="2000" dirty="0" smtClean="0"/>
              <a:t> by </a:t>
            </a:r>
            <a:r>
              <a:rPr lang="en-CA" sz="2000" dirty="0" smtClean="0">
                <a:latin typeface="Symbol" charset="0"/>
              </a:rPr>
              <a:t>a</a:t>
            </a:r>
            <a:r>
              <a:rPr lang="en-US" sz="2000" dirty="0" smtClean="0"/>
              <a:t> so </a:t>
            </a:r>
            <a:r>
              <a:rPr lang="en-CA" sz="2000" dirty="0" smtClean="0"/>
              <a:t>store (</a:t>
            </a:r>
            <a:r>
              <a:rPr lang="en-CA" sz="2000" dirty="0" err="1" smtClean="0">
                <a:latin typeface="Symbol" charset="0"/>
              </a:rPr>
              <a:t>a</a:t>
            </a:r>
            <a:r>
              <a:rPr lang="en-CA" sz="2000" dirty="0" err="1" smtClean="0"/>
              <a:t>r</a:t>
            </a:r>
            <a:r>
              <a:rPr lang="en-CA" sz="2000" dirty="0" smtClean="0"/>
              <a:t>,</a:t>
            </a:r>
            <a:r>
              <a:rPr lang="en-CA" sz="2000" dirty="0" smtClean="0">
                <a:latin typeface="Symbol" charset="0"/>
              </a:rPr>
              <a:t> </a:t>
            </a:r>
            <a:r>
              <a:rPr lang="en-CA" sz="2000" dirty="0" err="1" smtClean="0">
                <a:latin typeface="Symbol" charset="0"/>
              </a:rPr>
              <a:t>a</a:t>
            </a:r>
            <a:r>
              <a:rPr lang="en-CA" sz="2000" dirty="0" err="1" smtClean="0"/>
              <a:t>g</a:t>
            </a:r>
            <a:r>
              <a:rPr lang="en-CA" sz="2000" dirty="0" smtClean="0"/>
              <a:t>,</a:t>
            </a:r>
            <a:r>
              <a:rPr lang="en-CA" sz="2000" dirty="0" smtClean="0">
                <a:latin typeface="Symbol" charset="0"/>
              </a:rPr>
              <a:t> </a:t>
            </a:r>
            <a:r>
              <a:rPr lang="en-CA" sz="2000" dirty="0" err="1" smtClean="0">
                <a:latin typeface="Symbol" charset="0"/>
              </a:rPr>
              <a:t>a</a:t>
            </a:r>
            <a:r>
              <a:rPr lang="en-CA" sz="2000" dirty="0" err="1" smtClean="0"/>
              <a:t>b,</a:t>
            </a:r>
            <a:r>
              <a:rPr lang="en-CA" sz="2000" dirty="0" err="1" smtClean="0">
                <a:latin typeface="Symbol" charset="0"/>
              </a:rPr>
              <a:t>a</a:t>
            </a:r>
            <a:r>
              <a:rPr lang="en-CA" sz="2000" dirty="0" smtClean="0"/>
              <a:t>)</a:t>
            </a:r>
          </a:p>
          <a:p>
            <a:pPr lvl="2">
              <a:defRPr/>
            </a:pPr>
            <a:r>
              <a:rPr lang="en-US" sz="1800" dirty="0" smtClean="0"/>
              <a:t>intuition: alpha as screen/mesh</a:t>
            </a:r>
          </a:p>
          <a:p>
            <a:pPr lvl="3">
              <a:defRPr/>
            </a:pPr>
            <a:r>
              <a:rPr lang="en-US" sz="1400" dirty="0" smtClean="0"/>
              <a:t>RGB specifies how much color object contributes to scene</a:t>
            </a:r>
          </a:p>
          <a:p>
            <a:pPr lvl="3">
              <a:defRPr/>
            </a:pPr>
            <a:r>
              <a:rPr lang="en-US" sz="1400" dirty="0" smtClean="0"/>
              <a:t>alpha specifies how much object obscures whatever is behind it (coverage)</a:t>
            </a:r>
          </a:p>
          <a:p>
            <a:pPr lvl="3">
              <a:defRPr/>
            </a:pPr>
            <a:r>
              <a:rPr lang="en-US" sz="1400" dirty="0" smtClean="0"/>
              <a:t>alpha of .5 means half the pixel is covered by the color, half completely transparent</a:t>
            </a:r>
          </a:p>
          <a:p>
            <a:pPr lvl="3">
              <a:defRPr/>
            </a:pPr>
            <a:r>
              <a:rPr lang="en-US" sz="1400" dirty="0" smtClean="0"/>
              <a:t>only one 4-tuple represents 100% transparency: (0,0,0,0)</a:t>
            </a:r>
          </a:p>
          <a:p>
            <a:pPr lvl="2">
              <a:defRPr/>
            </a:pPr>
            <a:r>
              <a:rPr lang="en-US" sz="1800" dirty="0" smtClean="0"/>
              <a:t>pixel value is (.5, 0, 0, .5)</a:t>
            </a:r>
          </a:p>
          <a:p>
            <a:pPr lvl="2">
              <a:defRPr/>
            </a:pPr>
            <a:r>
              <a:rPr lang="en-US" sz="1800" dirty="0" smtClean="0"/>
              <a:t>upside: compositing calculations easy (&amp; additive blending for glowing!)</a:t>
            </a:r>
          </a:p>
          <a:p>
            <a:pPr lvl="2">
              <a:defRPr/>
            </a:pPr>
            <a:r>
              <a:rPr lang="en-US" sz="1800" dirty="0" smtClean="0"/>
              <a:t>downside: less intuitive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59071-F518-5543-80D1-00C3B390064A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6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762000"/>
          </a:xfrm>
        </p:spPr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41E-9158-794A-B001-15B0ED5CCE23}" type="slidenum">
              <a:rPr lang="en-US" smtClean="0">
                <a:solidFill>
                  <a:srgbClr val="000000"/>
                </a:solidFill>
              </a:rPr>
              <a:pPr/>
              <a:t>75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0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Backstory &amp; Review: </a:t>
            </a:r>
            <a:r>
              <a:rPr lang="en-US" dirty="0" err="1" smtClean="0"/>
              <a:t>Trichromacy</a:t>
            </a:r>
            <a:endParaRPr lang="en-US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8100"/>
            <a:ext cx="8229600" cy="27305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trichromacy</a:t>
            </a:r>
            <a:endParaRPr lang="en-US" dirty="0" smtClean="0"/>
          </a:p>
          <a:p>
            <a:pPr lvl="1"/>
            <a:r>
              <a:rPr lang="en-US" dirty="0" smtClean="0"/>
              <a:t>three types of cones: S, M, L</a:t>
            </a:r>
          </a:p>
          <a:p>
            <a:pPr lvl="1"/>
            <a:r>
              <a:rPr lang="en-US" dirty="0" smtClean="0"/>
              <a:t>color is combination of cone stimuli</a:t>
            </a:r>
          </a:p>
          <a:p>
            <a:pPr lvl="2"/>
            <a:r>
              <a:rPr lang="en-US" dirty="0" smtClean="0"/>
              <a:t>different cone responses: area function of wavelength</a:t>
            </a:r>
            <a:endParaRPr lang="en-US" dirty="0"/>
          </a:p>
          <a:p>
            <a:r>
              <a:rPr lang="en-US" dirty="0" smtClean="0"/>
              <a:t>for a given spectrum</a:t>
            </a:r>
          </a:p>
          <a:p>
            <a:pPr lvl="1"/>
            <a:r>
              <a:rPr lang="en-US" dirty="0" smtClean="0"/>
              <a:t>multiply by responses curve</a:t>
            </a:r>
          </a:p>
          <a:p>
            <a:pPr lvl="1"/>
            <a:r>
              <a:rPr lang="en-US" dirty="0" smtClean="0"/>
              <a:t>integrate to get response</a:t>
            </a:r>
          </a:p>
        </p:txBody>
      </p:sp>
      <p:pic>
        <p:nvPicPr>
          <p:cNvPr id="482309" name="Picture 5" descr="apply c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8382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310" name="Text Box 6"/>
          <p:cNvSpPr txBox="1">
            <a:spLocks noChangeArrowheads="1"/>
          </p:cNvSpPr>
          <p:nvPr/>
        </p:nvSpPr>
        <p:spPr bwMode="auto">
          <a:xfrm>
            <a:off x="4419600" y="65532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From </a:t>
            </a:r>
            <a:r>
              <a:rPr lang="en-US" sz="1400" i="1" dirty="0">
                <a:solidFill>
                  <a:srgbClr val="000000"/>
                </a:solidFill>
                <a:cs typeface="Arial" charset="0"/>
              </a:rPr>
              <a:t>A Field Guide to Digital Color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, © A.K. Peters, 2003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0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</a:t>
            </a:r>
            <a:r>
              <a:rPr lang="en-US" dirty="0" err="1" smtClean="0"/>
              <a:t>Metamers</a:t>
            </a:r>
            <a:endParaRPr lang="en-US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en-US" dirty="0" smtClean="0"/>
              <a:t>brain sees only cone response</a:t>
            </a:r>
          </a:p>
          <a:p>
            <a:pPr lvl="1"/>
            <a:r>
              <a:rPr lang="en-US" dirty="0" smtClean="0"/>
              <a:t>different spectra appear the same: </a:t>
            </a:r>
            <a:r>
              <a:rPr lang="en-US" dirty="0" err="1" smtClean="0"/>
              <a:t>metamers</a:t>
            </a:r>
            <a:endParaRPr lang="en-US" dirty="0"/>
          </a:p>
        </p:txBody>
      </p:sp>
      <p:pic>
        <p:nvPicPr>
          <p:cNvPr id="568325" name="Picture 5" descr="metameris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4114800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3562350"/>
            <a:ext cx="453707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50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A0B0-41D4-B84C-B91C-774BC2D49C6E}" type="slidenum">
              <a:rPr lang="en-US"/>
              <a:pPr/>
              <a:t>78</a:t>
            </a:fld>
            <a:endParaRPr lang="en-US"/>
          </a:p>
        </p:txBody>
      </p:sp>
      <p:sp>
        <p:nvSpPr>
          <p:cNvPr id="225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Review: Measured vs. CIE </a:t>
            </a:r>
            <a:r>
              <a:rPr lang="en-US" dirty="0" smtClean="0"/>
              <a:t>XYZ Color </a:t>
            </a:r>
            <a:r>
              <a:rPr lang="en-US" dirty="0"/>
              <a:t>Spaces</a:t>
            </a:r>
          </a:p>
        </p:txBody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088" y="5051425"/>
            <a:ext cx="3614737" cy="1870075"/>
          </a:xfrm>
        </p:spPr>
        <p:txBody>
          <a:bodyPr/>
          <a:lstStyle/>
          <a:p>
            <a:r>
              <a:rPr lang="en-US" sz="2000" dirty="0"/>
              <a:t>measured basis</a:t>
            </a:r>
          </a:p>
          <a:p>
            <a:pPr lvl="1"/>
            <a:r>
              <a:rPr lang="en-US" sz="1800" dirty="0"/>
              <a:t>monochromatic lights</a:t>
            </a:r>
          </a:p>
          <a:p>
            <a:pPr lvl="1"/>
            <a:r>
              <a:rPr lang="en-US" sz="1800" dirty="0"/>
              <a:t>physical observations</a:t>
            </a:r>
          </a:p>
          <a:p>
            <a:pPr lvl="1"/>
            <a:r>
              <a:rPr lang="en-US" sz="1800" dirty="0"/>
              <a:t>negative lobes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008"/>
            <a:ext cx="9144000" cy="4124392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291138" y="4978400"/>
            <a:ext cx="3614737" cy="187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transformed basis</a:t>
            </a:r>
          </a:p>
          <a:p>
            <a:pPr lvl="1"/>
            <a:r>
              <a:rPr lang="en-US" sz="1800" dirty="0" smtClean="0"/>
              <a:t>“imaginary” lights</a:t>
            </a:r>
          </a:p>
          <a:p>
            <a:pPr lvl="1"/>
            <a:r>
              <a:rPr lang="en-US" sz="1800" dirty="0" smtClean="0"/>
              <a:t>all positive, unit area</a:t>
            </a:r>
          </a:p>
          <a:p>
            <a:pPr lvl="1"/>
            <a:r>
              <a:rPr lang="en-US" sz="1800" dirty="0" smtClean="0"/>
              <a:t>Y is luminance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9000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Backstory: Spectral Sensitivity Curve</a:t>
            </a:r>
            <a:endParaRPr lang="en-US" dirty="0"/>
          </a:p>
        </p:txBody>
      </p:sp>
      <p:pic>
        <p:nvPicPr>
          <p:cNvPr id="4" name="Picture 3" descr="fig10.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1320799"/>
            <a:ext cx="8801100" cy="50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4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E1C2-41FA-244B-83AD-958AFCB57CA2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34370" name="Line 2"/>
          <p:cNvSpPr>
            <a:spLocks noChangeShapeType="1"/>
          </p:cNvSpPr>
          <p:nvPr/>
        </p:nvSpPr>
        <p:spPr bwMode="auto">
          <a:xfrm flipV="1">
            <a:off x="6962775" y="6092825"/>
            <a:ext cx="1047750" cy="1603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71" name="Line 3"/>
          <p:cNvSpPr>
            <a:spLocks noChangeShapeType="1"/>
          </p:cNvSpPr>
          <p:nvPr/>
        </p:nvSpPr>
        <p:spPr bwMode="auto">
          <a:xfrm flipV="1">
            <a:off x="6953250" y="5111750"/>
            <a:ext cx="1047750" cy="16986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72" name="Line 4"/>
          <p:cNvSpPr>
            <a:spLocks noChangeShapeType="1"/>
          </p:cNvSpPr>
          <p:nvPr/>
        </p:nvSpPr>
        <p:spPr bwMode="auto">
          <a:xfrm flipV="1">
            <a:off x="6448425" y="4502150"/>
            <a:ext cx="1057275" cy="1793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73" name="Line 5"/>
          <p:cNvSpPr>
            <a:spLocks noChangeShapeType="1"/>
          </p:cNvSpPr>
          <p:nvPr/>
        </p:nvSpPr>
        <p:spPr bwMode="auto">
          <a:xfrm>
            <a:off x="6962775" y="5281613"/>
            <a:ext cx="0" cy="96361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74" name="Line 6"/>
          <p:cNvSpPr>
            <a:spLocks noChangeShapeType="1"/>
          </p:cNvSpPr>
          <p:nvPr/>
        </p:nvSpPr>
        <p:spPr bwMode="auto">
          <a:xfrm>
            <a:off x="8001000" y="5100638"/>
            <a:ext cx="0" cy="96361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75" name="Line 7"/>
          <p:cNvSpPr>
            <a:spLocks noChangeShapeType="1"/>
          </p:cNvSpPr>
          <p:nvPr/>
        </p:nvSpPr>
        <p:spPr bwMode="auto">
          <a:xfrm>
            <a:off x="6448425" y="4691063"/>
            <a:ext cx="0" cy="9445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76" name="Line 8"/>
          <p:cNvSpPr>
            <a:spLocks noChangeShapeType="1"/>
          </p:cNvSpPr>
          <p:nvPr/>
        </p:nvSpPr>
        <p:spPr bwMode="auto">
          <a:xfrm>
            <a:off x="6429375" y="5624513"/>
            <a:ext cx="533400" cy="64928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77" name="Line 9"/>
          <p:cNvSpPr>
            <a:spLocks noChangeShapeType="1"/>
          </p:cNvSpPr>
          <p:nvPr/>
        </p:nvSpPr>
        <p:spPr bwMode="auto">
          <a:xfrm>
            <a:off x="6457950" y="4700588"/>
            <a:ext cx="504825" cy="61118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78" name="Line 10"/>
          <p:cNvSpPr>
            <a:spLocks noChangeShapeType="1"/>
          </p:cNvSpPr>
          <p:nvPr/>
        </p:nvSpPr>
        <p:spPr bwMode="auto">
          <a:xfrm>
            <a:off x="7496175" y="4510088"/>
            <a:ext cx="495300" cy="5921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79" name="Line 11"/>
          <p:cNvSpPr>
            <a:spLocks noChangeShapeType="1"/>
          </p:cNvSpPr>
          <p:nvPr/>
        </p:nvSpPr>
        <p:spPr bwMode="auto">
          <a:xfrm flipV="1">
            <a:off x="7207250" y="5399088"/>
            <a:ext cx="323850" cy="50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80" name="Line 12"/>
          <p:cNvSpPr>
            <a:spLocks noChangeShapeType="1"/>
          </p:cNvSpPr>
          <p:nvPr/>
        </p:nvSpPr>
        <p:spPr bwMode="auto">
          <a:xfrm>
            <a:off x="7192963" y="5464175"/>
            <a:ext cx="277812" cy="3476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81" name="Text Box 13"/>
          <p:cNvSpPr txBox="1">
            <a:spLocks noChangeArrowheads="1"/>
          </p:cNvSpPr>
          <p:nvPr/>
        </p:nvSpPr>
        <p:spPr bwMode="auto">
          <a:xfrm>
            <a:off x="7070725" y="5724525"/>
            <a:ext cx="97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x</a:t>
            </a:r>
          </a:p>
        </p:txBody>
      </p:sp>
      <p:sp>
        <p:nvSpPr>
          <p:cNvPr id="2234382" name="Text Box 14"/>
          <p:cNvSpPr txBox="1">
            <a:spLocks noChangeArrowheads="1"/>
          </p:cNvSpPr>
          <p:nvPr/>
        </p:nvSpPr>
        <p:spPr bwMode="auto">
          <a:xfrm>
            <a:off x="7183438" y="5280025"/>
            <a:ext cx="973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z</a:t>
            </a:r>
          </a:p>
        </p:txBody>
      </p:sp>
      <p:sp>
        <p:nvSpPr>
          <p:cNvPr id="2234383" name="Text Box 15"/>
          <p:cNvSpPr txBox="1">
            <a:spLocks noChangeArrowheads="1"/>
          </p:cNvSpPr>
          <p:nvPr/>
        </p:nvSpPr>
        <p:spPr bwMode="auto">
          <a:xfrm>
            <a:off x="5067300" y="4154488"/>
            <a:ext cx="1382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NDCS</a:t>
            </a:r>
          </a:p>
        </p:txBody>
      </p:sp>
      <p:sp>
        <p:nvSpPr>
          <p:cNvPr id="2234384" name="Text Box 16"/>
          <p:cNvSpPr txBox="1">
            <a:spLocks noChangeArrowheads="1"/>
          </p:cNvSpPr>
          <p:nvPr/>
        </p:nvSpPr>
        <p:spPr bwMode="auto">
          <a:xfrm>
            <a:off x="6567488" y="4775200"/>
            <a:ext cx="973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y</a:t>
            </a:r>
          </a:p>
        </p:txBody>
      </p:sp>
      <p:sp>
        <p:nvSpPr>
          <p:cNvPr id="2234385" name="Line 17"/>
          <p:cNvSpPr>
            <a:spLocks noChangeShapeType="1"/>
          </p:cNvSpPr>
          <p:nvPr/>
        </p:nvSpPr>
        <p:spPr bwMode="auto">
          <a:xfrm flipV="1">
            <a:off x="7197725" y="5056188"/>
            <a:ext cx="19050" cy="3937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86" name="Line 18"/>
          <p:cNvSpPr>
            <a:spLocks noChangeShapeType="1"/>
          </p:cNvSpPr>
          <p:nvPr/>
        </p:nvSpPr>
        <p:spPr bwMode="auto">
          <a:xfrm flipV="1">
            <a:off x="7207250" y="5408613"/>
            <a:ext cx="266700" cy="412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87" name="Text Box 19"/>
          <p:cNvSpPr txBox="1">
            <a:spLocks noChangeArrowheads="1"/>
          </p:cNvSpPr>
          <p:nvPr/>
        </p:nvSpPr>
        <p:spPr bwMode="auto">
          <a:xfrm>
            <a:off x="4833938" y="5573713"/>
            <a:ext cx="187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(-1,-1,-1)</a:t>
            </a:r>
          </a:p>
        </p:txBody>
      </p:sp>
      <p:sp>
        <p:nvSpPr>
          <p:cNvPr id="2234388" name="Text Box 20"/>
          <p:cNvSpPr txBox="1">
            <a:spLocks noChangeArrowheads="1"/>
          </p:cNvSpPr>
          <p:nvPr/>
        </p:nvSpPr>
        <p:spPr bwMode="auto">
          <a:xfrm>
            <a:off x="7580313" y="4724400"/>
            <a:ext cx="187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(1,1,1)</a:t>
            </a:r>
          </a:p>
        </p:txBody>
      </p:sp>
      <p:sp>
        <p:nvSpPr>
          <p:cNvPr id="2234389" name="Line 21"/>
          <p:cNvSpPr>
            <a:spLocks noChangeShapeType="1"/>
          </p:cNvSpPr>
          <p:nvPr/>
        </p:nvSpPr>
        <p:spPr bwMode="auto">
          <a:xfrm flipV="1">
            <a:off x="855663" y="4194175"/>
            <a:ext cx="2816225" cy="16795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90" name="Line 22"/>
          <p:cNvSpPr>
            <a:spLocks noChangeShapeType="1"/>
          </p:cNvSpPr>
          <p:nvPr/>
        </p:nvSpPr>
        <p:spPr bwMode="auto">
          <a:xfrm flipV="1">
            <a:off x="847725" y="4916488"/>
            <a:ext cx="3487738" cy="9779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91" name="Line 23"/>
          <p:cNvSpPr>
            <a:spLocks noChangeShapeType="1"/>
          </p:cNvSpPr>
          <p:nvPr/>
        </p:nvSpPr>
        <p:spPr bwMode="auto">
          <a:xfrm>
            <a:off x="833438" y="5895975"/>
            <a:ext cx="3478212" cy="2111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92" name="Line 24"/>
          <p:cNvSpPr>
            <a:spLocks noChangeShapeType="1"/>
          </p:cNvSpPr>
          <p:nvPr/>
        </p:nvSpPr>
        <p:spPr bwMode="auto">
          <a:xfrm flipV="1">
            <a:off x="4316413" y="4892675"/>
            <a:ext cx="14287" cy="12207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93" name="Line 25"/>
          <p:cNvSpPr>
            <a:spLocks noChangeShapeType="1"/>
          </p:cNvSpPr>
          <p:nvPr/>
        </p:nvSpPr>
        <p:spPr bwMode="auto">
          <a:xfrm flipH="1" flipV="1">
            <a:off x="3665538" y="4197350"/>
            <a:ext cx="650875" cy="711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94" name="Line 26"/>
          <p:cNvSpPr>
            <a:spLocks noChangeShapeType="1"/>
          </p:cNvSpPr>
          <p:nvPr/>
        </p:nvSpPr>
        <p:spPr bwMode="auto">
          <a:xfrm flipV="1">
            <a:off x="3649663" y="4181475"/>
            <a:ext cx="14287" cy="12350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95" name="Line 27"/>
          <p:cNvSpPr>
            <a:spLocks noChangeShapeType="1"/>
          </p:cNvSpPr>
          <p:nvPr/>
        </p:nvSpPr>
        <p:spPr bwMode="auto">
          <a:xfrm flipH="1" flipV="1">
            <a:off x="3649663" y="5430838"/>
            <a:ext cx="652462" cy="6810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96" name="Line 28"/>
          <p:cNvSpPr>
            <a:spLocks noChangeShapeType="1"/>
          </p:cNvSpPr>
          <p:nvPr/>
        </p:nvSpPr>
        <p:spPr bwMode="auto">
          <a:xfrm flipH="1" flipV="1">
            <a:off x="2957513" y="5278438"/>
            <a:ext cx="9525" cy="77628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97" name="Line 29"/>
          <p:cNvSpPr>
            <a:spLocks noChangeShapeType="1"/>
          </p:cNvSpPr>
          <p:nvPr/>
        </p:nvSpPr>
        <p:spPr bwMode="auto">
          <a:xfrm flipH="1" flipV="1">
            <a:off x="2551113" y="4854575"/>
            <a:ext cx="401637" cy="4460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98" name="Line 30"/>
          <p:cNvSpPr>
            <a:spLocks noChangeShapeType="1"/>
          </p:cNvSpPr>
          <p:nvPr/>
        </p:nvSpPr>
        <p:spPr bwMode="auto">
          <a:xfrm>
            <a:off x="2547938" y="5610225"/>
            <a:ext cx="404812" cy="4445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399" name="Line 31"/>
          <p:cNvSpPr>
            <a:spLocks noChangeShapeType="1"/>
          </p:cNvSpPr>
          <p:nvPr/>
        </p:nvSpPr>
        <p:spPr bwMode="auto">
          <a:xfrm flipV="1">
            <a:off x="2532063" y="4851400"/>
            <a:ext cx="38100" cy="7683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400" name="Line 32"/>
          <p:cNvSpPr>
            <a:spLocks noChangeShapeType="1"/>
          </p:cNvSpPr>
          <p:nvPr/>
        </p:nvSpPr>
        <p:spPr bwMode="auto">
          <a:xfrm flipV="1">
            <a:off x="833438" y="5430838"/>
            <a:ext cx="2859087" cy="449262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401" name="Text Box 33"/>
          <p:cNvSpPr txBox="1">
            <a:spLocks noChangeArrowheads="1"/>
          </p:cNvSpPr>
          <p:nvPr/>
        </p:nvSpPr>
        <p:spPr bwMode="auto">
          <a:xfrm>
            <a:off x="1074738" y="4772025"/>
            <a:ext cx="973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x=left</a:t>
            </a:r>
          </a:p>
        </p:txBody>
      </p:sp>
      <p:sp>
        <p:nvSpPr>
          <p:cNvPr id="2234402" name="Line 34"/>
          <p:cNvSpPr>
            <a:spLocks noChangeShapeType="1"/>
          </p:cNvSpPr>
          <p:nvPr/>
        </p:nvSpPr>
        <p:spPr bwMode="auto">
          <a:xfrm flipV="1">
            <a:off x="855663" y="5510213"/>
            <a:ext cx="0" cy="3921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403" name="Line 35"/>
          <p:cNvSpPr>
            <a:spLocks noChangeShapeType="1"/>
          </p:cNvSpPr>
          <p:nvPr/>
        </p:nvSpPr>
        <p:spPr bwMode="auto">
          <a:xfrm flipH="1">
            <a:off x="514350" y="5865813"/>
            <a:ext cx="333375" cy="1301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404" name="Line 36"/>
          <p:cNvSpPr>
            <a:spLocks noChangeShapeType="1"/>
          </p:cNvSpPr>
          <p:nvPr/>
        </p:nvSpPr>
        <p:spPr bwMode="auto">
          <a:xfrm>
            <a:off x="833438" y="5880100"/>
            <a:ext cx="277812" cy="3476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405" name="Text Box 37"/>
          <p:cNvSpPr txBox="1">
            <a:spLocks noChangeArrowheads="1"/>
          </p:cNvSpPr>
          <p:nvPr/>
        </p:nvSpPr>
        <p:spPr bwMode="auto">
          <a:xfrm>
            <a:off x="2735263" y="6491288"/>
            <a:ext cx="973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x=right</a:t>
            </a:r>
          </a:p>
        </p:txBody>
      </p:sp>
      <p:sp>
        <p:nvSpPr>
          <p:cNvPr id="2234406" name="Text Box 38"/>
          <p:cNvSpPr txBox="1">
            <a:spLocks noChangeArrowheads="1"/>
          </p:cNvSpPr>
          <p:nvPr/>
        </p:nvSpPr>
        <p:spPr bwMode="auto">
          <a:xfrm>
            <a:off x="2284413" y="4211638"/>
            <a:ext cx="973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y=top</a:t>
            </a:r>
          </a:p>
        </p:txBody>
      </p:sp>
      <p:sp>
        <p:nvSpPr>
          <p:cNvPr id="2234407" name="Text Box 39"/>
          <p:cNvSpPr txBox="1">
            <a:spLocks noChangeArrowheads="1"/>
          </p:cNvSpPr>
          <p:nvPr/>
        </p:nvSpPr>
        <p:spPr bwMode="auto">
          <a:xfrm>
            <a:off x="1371600" y="6099175"/>
            <a:ext cx="1379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y=bottom</a:t>
            </a:r>
          </a:p>
        </p:txBody>
      </p:sp>
      <p:sp>
        <p:nvSpPr>
          <p:cNvPr id="2234408" name="Text Box 40"/>
          <p:cNvSpPr txBox="1">
            <a:spLocks noChangeArrowheads="1"/>
          </p:cNvSpPr>
          <p:nvPr/>
        </p:nvSpPr>
        <p:spPr bwMode="auto">
          <a:xfrm>
            <a:off x="2390775" y="6042025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z=-near</a:t>
            </a:r>
          </a:p>
        </p:txBody>
      </p:sp>
      <p:sp>
        <p:nvSpPr>
          <p:cNvPr id="2234409" name="Text Box 41"/>
          <p:cNvSpPr txBox="1">
            <a:spLocks noChangeArrowheads="1"/>
          </p:cNvSpPr>
          <p:nvPr/>
        </p:nvSpPr>
        <p:spPr bwMode="auto">
          <a:xfrm>
            <a:off x="3867150" y="6156325"/>
            <a:ext cx="97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z=-far</a:t>
            </a:r>
          </a:p>
        </p:txBody>
      </p:sp>
      <p:sp>
        <p:nvSpPr>
          <p:cNvPr id="2234410" name="Text Box 42"/>
          <p:cNvSpPr txBox="1">
            <a:spLocks noChangeArrowheads="1"/>
          </p:cNvSpPr>
          <p:nvPr/>
        </p:nvSpPr>
        <p:spPr bwMode="auto">
          <a:xfrm>
            <a:off x="615950" y="6273800"/>
            <a:ext cx="97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x</a:t>
            </a:r>
          </a:p>
        </p:txBody>
      </p:sp>
      <p:sp>
        <p:nvSpPr>
          <p:cNvPr id="2234411" name="Text Box 43"/>
          <p:cNvSpPr txBox="1">
            <a:spLocks noChangeArrowheads="1"/>
          </p:cNvSpPr>
          <p:nvPr/>
        </p:nvSpPr>
        <p:spPr bwMode="auto">
          <a:xfrm>
            <a:off x="355600" y="4140200"/>
            <a:ext cx="973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VCS</a:t>
            </a:r>
          </a:p>
        </p:txBody>
      </p:sp>
      <p:sp>
        <p:nvSpPr>
          <p:cNvPr id="2234412" name="Freeform 44"/>
          <p:cNvSpPr>
            <a:spLocks/>
          </p:cNvSpPr>
          <p:nvPr/>
        </p:nvSpPr>
        <p:spPr bwMode="auto">
          <a:xfrm>
            <a:off x="2981325" y="5842000"/>
            <a:ext cx="735013" cy="771525"/>
          </a:xfrm>
          <a:custGeom>
            <a:avLst/>
            <a:gdLst>
              <a:gd name="T0" fmla="*/ 326 w 381"/>
              <a:gd name="T1" fmla="*/ 515 h 515"/>
              <a:gd name="T2" fmla="*/ 316 w 381"/>
              <a:gd name="T3" fmla="*/ 232 h 515"/>
              <a:gd name="T4" fmla="*/ 225 w 381"/>
              <a:gd name="T5" fmla="*/ 140 h 515"/>
              <a:gd name="T6" fmla="*/ 124 w 381"/>
              <a:gd name="T7" fmla="*/ 67 h 515"/>
              <a:gd name="T8" fmla="*/ 42 w 381"/>
              <a:gd name="T9" fmla="*/ 21 h 515"/>
              <a:gd name="T10" fmla="*/ 6 w 381"/>
              <a:gd name="T11" fmla="*/ 3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1" h="515">
                <a:moveTo>
                  <a:pt x="326" y="515"/>
                </a:moveTo>
                <a:cubicBezTo>
                  <a:pt x="381" y="432"/>
                  <a:pt x="347" y="319"/>
                  <a:pt x="316" y="232"/>
                </a:cubicBezTo>
                <a:cubicBezTo>
                  <a:pt x="312" y="221"/>
                  <a:pt x="238" y="151"/>
                  <a:pt x="225" y="140"/>
                </a:cubicBezTo>
                <a:cubicBezTo>
                  <a:pt x="184" y="104"/>
                  <a:pt x="175" y="83"/>
                  <a:pt x="124" y="67"/>
                </a:cubicBezTo>
                <a:cubicBezTo>
                  <a:pt x="98" y="50"/>
                  <a:pt x="70" y="35"/>
                  <a:pt x="42" y="21"/>
                </a:cubicBezTo>
                <a:cubicBezTo>
                  <a:pt x="0" y="0"/>
                  <a:pt x="27" y="24"/>
                  <a:pt x="6" y="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413" name="Freeform 45"/>
          <p:cNvSpPr>
            <a:spLocks/>
          </p:cNvSpPr>
          <p:nvPr/>
        </p:nvSpPr>
        <p:spPr bwMode="auto">
          <a:xfrm>
            <a:off x="1901825" y="5016500"/>
            <a:ext cx="579438" cy="247650"/>
          </a:xfrm>
          <a:custGeom>
            <a:avLst/>
            <a:gdLst>
              <a:gd name="T0" fmla="*/ 0 w 365"/>
              <a:gd name="T1" fmla="*/ 0 h 156"/>
              <a:gd name="T2" fmla="*/ 164 w 365"/>
              <a:gd name="T3" fmla="*/ 46 h 156"/>
              <a:gd name="T4" fmla="*/ 365 w 365"/>
              <a:gd name="T5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5" h="156">
                <a:moveTo>
                  <a:pt x="0" y="0"/>
                </a:moveTo>
                <a:cubicBezTo>
                  <a:pt x="54" y="18"/>
                  <a:pt x="110" y="28"/>
                  <a:pt x="164" y="46"/>
                </a:cubicBezTo>
                <a:cubicBezTo>
                  <a:pt x="249" y="74"/>
                  <a:pt x="268" y="156"/>
                  <a:pt x="365" y="156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414" name="Freeform 46"/>
          <p:cNvSpPr>
            <a:spLocks/>
          </p:cNvSpPr>
          <p:nvPr/>
        </p:nvSpPr>
        <p:spPr bwMode="auto">
          <a:xfrm>
            <a:off x="2800350" y="4552950"/>
            <a:ext cx="160338" cy="508000"/>
          </a:xfrm>
          <a:custGeom>
            <a:avLst/>
            <a:gdLst>
              <a:gd name="T0" fmla="*/ 0 w 101"/>
              <a:gd name="T1" fmla="*/ 0 h 320"/>
              <a:gd name="T2" fmla="*/ 46 w 101"/>
              <a:gd name="T3" fmla="*/ 36 h 320"/>
              <a:gd name="T4" fmla="*/ 64 w 101"/>
              <a:gd name="T5" fmla="*/ 73 h 320"/>
              <a:gd name="T6" fmla="*/ 101 w 101"/>
              <a:gd name="T7" fmla="*/ 128 h 320"/>
              <a:gd name="T8" fmla="*/ 19 w 101"/>
              <a:gd name="T9" fmla="*/ 32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320">
                <a:moveTo>
                  <a:pt x="0" y="0"/>
                </a:moveTo>
                <a:cubicBezTo>
                  <a:pt x="14" y="13"/>
                  <a:pt x="34" y="21"/>
                  <a:pt x="46" y="36"/>
                </a:cubicBezTo>
                <a:cubicBezTo>
                  <a:pt x="55" y="47"/>
                  <a:pt x="57" y="61"/>
                  <a:pt x="64" y="73"/>
                </a:cubicBezTo>
                <a:cubicBezTo>
                  <a:pt x="75" y="92"/>
                  <a:pt x="101" y="128"/>
                  <a:pt x="101" y="128"/>
                </a:cubicBezTo>
                <a:cubicBezTo>
                  <a:pt x="92" y="204"/>
                  <a:pt x="75" y="264"/>
                  <a:pt x="19" y="3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415" name="Text Box 47"/>
          <p:cNvSpPr txBox="1">
            <a:spLocks noChangeArrowheads="1"/>
          </p:cNvSpPr>
          <p:nvPr/>
        </p:nvSpPr>
        <p:spPr bwMode="auto">
          <a:xfrm>
            <a:off x="266700" y="5219700"/>
            <a:ext cx="97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y</a:t>
            </a:r>
          </a:p>
        </p:txBody>
      </p:sp>
      <p:sp>
        <p:nvSpPr>
          <p:cNvPr id="2234416" name="Freeform 48"/>
          <p:cNvSpPr>
            <a:spLocks/>
          </p:cNvSpPr>
          <p:nvPr/>
        </p:nvSpPr>
        <p:spPr bwMode="auto">
          <a:xfrm>
            <a:off x="2205038" y="5854700"/>
            <a:ext cx="447675" cy="314325"/>
          </a:xfrm>
          <a:custGeom>
            <a:avLst/>
            <a:gdLst>
              <a:gd name="T0" fmla="*/ 0 w 282"/>
              <a:gd name="T1" fmla="*/ 198 h 198"/>
              <a:gd name="T2" fmla="*/ 48 w 282"/>
              <a:gd name="T3" fmla="*/ 90 h 198"/>
              <a:gd name="T4" fmla="*/ 114 w 282"/>
              <a:gd name="T5" fmla="*/ 54 h 198"/>
              <a:gd name="T6" fmla="*/ 282 w 282"/>
              <a:gd name="T7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2" h="198">
                <a:moveTo>
                  <a:pt x="0" y="198"/>
                </a:moveTo>
                <a:cubicBezTo>
                  <a:pt x="14" y="155"/>
                  <a:pt x="23" y="127"/>
                  <a:pt x="48" y="90"/>
                </a:cubicBezTo>
                <a:cubicBezTo>
                  <a:pt x="62" y="69"/>
                  <a:pt x="92" y="65"/>
                  <a:pt x="114" y="54"/>
                </a:cubicBezTo>
                <a:cubicBezTo>
                  <a:pt x="167" y="28"/>
                  <a:pt x="221" y="0"/>
                  <a:pt x="28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</a:pPr>
            <a:endParaRPr lang="en-US" sz="32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34417" name="Text Box 49"/>
          <p:cNvSpPr txBox="1">
            <a:spLocks noChangeArrowheads="1"/>
          </p:cNvSpPr>
          <p:nvPr/>
        </p:nvSpPr>
        <p:spPr bwMode="auto">
          <a:xfrm>
            <a:off x="-100013" y="4756150"/>
            <a:ext cx="97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z</a:t>
            </a:r>
          </a:p>
        </p:txBody>
      </p:sp>
      <p:graphicFrame>
        <p:nvGraphicFramePr>
          <p:cNvPr id="2234418" name="Object 50"/>
          <p:cNvGraphicFramePr>
            <a:graphicFrameLocks noChangeAspect="1"/>
          </p:cNvGraphicFramePr>
          <p:nvPr/>
        </p:nvGraphicFramePr>
        <p:xfrm>
          <a:off x="5357813" y="1285875"/>
          <a:ext cx="3446462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3" imgW="2083196" imgH="1346596" progId="Equation.3">
                  <p:embed/>
                </p:oleObj>
              </mc:Choice>
              <mc:Fallback>
                <p:oleObj name="Equation" r:id="rId3" imgW="2083196" imgH="13465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1285875"/>
                        <a:ext cx="3446462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4419" name="Rectangle 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Perspective Derivation</a:t>
            </a:r>
          </a:p>
        </p:txBody>
      </p:sp>
      <p:sp>
        <p:nvSpPr>
          <p:cNvPr id="2234420" name="Rectangle 52"/>
          <p:cNvSpPr>
            <a:spLocks noGrp="1" noChangeArrowheads="1"/>
          </p:cNvSpPr>
          <p:nvPr>
            <p:ph type="body" idx="1"/>
          </p:nvPr>
        </p:nvSpPr>
        <p:spPr>
          <a:xfrm>
            <a:off x="228600" y="961572"/>
            <a:ext cx="4851400" cy="2009775"/>
          </a:xfrm>
        </p:spPr>
        <p:txBody>
          <a:bodyPr/>
          <a:lstStyle/>
          <a:p>
            <a:r>
              <a:rPr lang="en-US" sz="2800" dirty="0" smtClean="0"/>
              <a:t>shear</a:t>
            </a:r>
          </a:p>
          <a:p>
            <a:pPr lvl="1"/>
            <a:r>
              <a:rPr lang="en-US" sz="2800" dirty="0" smtClean="0"/>
              <a:t>change x/y if asymmetric r/l, t/b</a:t>
            </a:r>
            <a:endParaRPr lang="en-US" sz="2800" dirty="0"/>
          </a:p>
          <a:p>
            <a:r>
              <a:rPr lang="en-US" sz="2800" dirty="0"/>
              <a:t>scale</a:t>
            </a:r>
          </a:p>
          <a:p>
            <a:r>
              <a:rPr lang="en-US" sz="2800" dirty="0"/>
              <a:t>projection-</a:t>
            </a:r>
            <a:r>
              <a:rPr lang="en-US" sz="2800" dirty="0" smtClean="0"/>
              <a:t>normalization</a:t>
            </a:r>
          </a:p>
          <a:p>
            <a:pPr lvl="1"/>
            <a:r>
              <a:rPr lang="en-US" sz="2800" dirty="0" smtClean="0"/>
              <a:t>pre-warp according to 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292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797-C777-A148-9DFC-7CFAA6759A71}" type="slidenum">
              <a:rPr lang="en-US"/>
              <a:pPr/>
              <a:t>80</a:t>
            </a:fld>
            <a:endParaRPr lang="en-US"/>
          </a:p>
        </p:txBody>
      </p:sp>
      <p:sp>
        <p:nvSpPr>
          <p:cNvPr id="225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152400"/>
            <a:ext cx="9142412" cy="762000"/>
          </a:xfrm>
        </p:spPr>
        <p:txBody>
          <a:bodyPr/>
          <a:lstStyle/>
          <a:p>
            <a:r>
              <a:rPr lang="en-US" sz="3200" dirty="0"/>
              <a:t>Review: </a:t>
            </a:r>
            <a:r>
              <a:rPr lang="en-US" sz="3200" dirty="0" smtClean="0"/>
              <a:t>CIE Chromaticity </a:t>
            </a:r>
            <a:r>
              <a:rPr lang="en-US" sz="3200" dirty="0"/>
              <a:t>Diagram and </a:t>
            </a:r>
            <a:r>
              <a:rPr lang="en-US" sz="3200" dirty="0" err="1"/>
              <a:t>Gamuts</a:t>
            </a:r>
            <a:endParaRPr lang="en-US" sz="3200" dirty="0"/>
          </a:p>
        </p:txBody>
      </p:sp>
      <p:sp>
        <p:nvSpPr>
          <p:cNvPr id="225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990600"/>
            <a:ext cx="8293100" cy="4137025"/>
          </a:xfrm>
        </p:spPr>
        <p:txBody>
          <a:bodyPr/>
          <a:lstStyle/>
          <a:p>
            <a:r>
              <a:rPr lang="en-US" sz="2800" dirty="0"/>
              <a:t>plane of equal brightness showing chromaticity</a:t>
            </a:r>
          </a:p>
          <a:p>
            <a:r>
              <a:rPr lang="en-US" sz="2800" dirty="0"/>
              <a:t>gamut is polygon, device primaries at corners</a:t>
            </a:r>
          </a:p>
          <a:p>
            <a:pPr lvl="1"/>
            <a:r>
              <a:rPr lang="en-US" sz="2600" dirty="0"/>
              <a:t>defines reproducible color range</a:t>
            </a:r>
          </a:p>
        </p:txBody>
      </p:sp>
      <p:pic>
        <p:nvPicPr>
          <p:cNvPr id="2251780" name="Picture 4" descr="chr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2797175"/>
            <a:ext cx="3776663" cy="40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17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06725"/>
            <a:ext cx="338772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51782" name="Picture 6" descr="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2409825"/>
            <a:ext cx="1974850" cy="280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971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81DBE-8C6B-1B41-B2CA-18F20E16C0E7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33401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Review: Blackbody </a:t>
            </a:r>
            <a:r>
              <a:rPr lang="en-US" dirty="0" smtClean="0"/>
              <a:t>Curve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27432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illumination:</a:t>
            </a:r>
          </a:p>
          <a:p>
            <a:pPr lvl="1" eaLnBrk="1" hangingPunct="1">
              <a:defRPr/>
            </a:pPr>
            <a:r>
              <a:rPr lang="en-US" sz="2000" dirty="0" smtClean="0"/>
              <a:t>candle</a:t>
            </a:r>
            <a:br>
              <a:rPr lang="en-US" sz="2000" dirty="0" smtClean="0"/>
            </a:br>
            <a:r>
              <a:rPr lang="en-US" sz="2000" dirty="0" smtClean="0"/>
              <a:t>2000K</a:t>
            </a:r>
          </a:p>
          <a:p>
            <a:pPr lvl="1" eaLnBrk="1" hangingPunct="1">
              <a:defRPr/>
            </a:pPr>
            <a:r>
              <a:rPr lang="en-US" sz="2000" dirty="0" smtClean="0"/>
              <a:t>A: Light bulb</a:t>
            </a:r>
            <a:br>
              <a:rPr lang="en-US" sz="2000" dirty="0" smtClean="0"/>
            </a:br>
            <a:r>
              <a:rPr lang="en-US" sz="2000" dirty="0" smtClean="0"/>
              <a:t>3000K</a:t>
            </a:r>
          </a:p>
          <a:p>
            <a:pPr lvl="1" eaLnBrk="1" hangingPunct="1">
              <a:defRPr/>
            </a:pPr>
            <a:r>
              <a:rPr lang="en-US" sz="2000" dirty="0" smtClean="0"/>
              <a:t>sunset/</a:t>
            </a:r>
            <a:br>
              <a:rPr lang="en-US" sz="2000" dirty="0" smtClean="0"/>
            </a:br>
            <a:r>
              <a:rPr lang="en-US" sz="2000" dirty="0" smtClean="0"/>
              <a:t>sunrise</a:t>
            </a:r>
            <a:br>
              <a:rPr lang="en-US" sz="2000" dirty="0" smtClean="0"/>
            </a:br>
            <a:r>
              <a:rPr lang="en-US" sz="2000" dirty="0" smtClean="0"/>
              <a:t>3200K</a:t>
            </a:r>
          </a:p>
          <a:p>
            <a:pPr lvl="1" eaLnBrk="1" hangingPunct="1">
              <a:defRPr/>
            </a:pPr>
            <a:r>
              <a:rPr lang="en-US" sz="2000" dirty="0" smtClean="0"/>
              <a:t>D: daylight</a:t>
            </a:r>
            <a:br>
              <a:rPr lang="en-US" sz="2000" dirty="0" smtClean="0"/>
            </a:br>
            <a:r>
              <a:rPr lang="en-US" sz="2000" dirty="0" smtClean="0"/>
              <a:t>6500K </a:t>
            </a:r>
          </a:p>
          <a:p>
            <a:pPr lvl="1" eaLnBrk="1" hangingPunct="1">
              <a:defRPr/>
            </a:pPr>
            <a:r>
              <a:rPr lang="en-US" sz="2000" dirty="0" smtClean="0"/>
              <a:t>overcast</a:t>
            </a:r>
            <a:br>
              <a:rPr lang="en-US" sz="2000" dirty="0" smtClean="0"/>
            </a:br>
            <a:r>
              <a:rPr lang="en-US" sz="2000" dirty="0" smtClean="0"/>
              <a:t>day 7000K</a:t>
            </a:r>
          </a:p>
          <a:p>
            <a:pPr lvl="1" eaLnBrk="1" hangingPunct="1">
              <a:defRPr/>
            </a:pPr>
            <a:r>
              <a:rPr lang="en-US" sz="2000" dirty="0" smtClean="0"/>
              <a:t>lightning</a:t>
            </a:r>
            <a:br>
              <a:rPr lang="en-US" sz="2000" dirty="0" smtClean="0"/>
            </a:br>
            <a:r>
              <a:rPr lang="en-US" sz="2000" dirty="0" smtClean="0"/>
              <a:t>&gt;20,000K</a:t>
            </a:r>
          </a:p>
        </p:txBody>
      </p:sp>
      <p:pic>
        <p:nvPicPr>
          <p:cNvPr id="1200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69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1F5E-6B4C-1646-981C-876F51683FF5}" type="slidenum">
              <a:rPr lang="en-US"/>
              <a:pPr/>
              <a:t>82</a:t>
            </a:fld>
            <a:endParaRPr lang="en-US"/>
          </a:p>
        </p:txBody>
      </p:sp>
      <p:pic>
        <p:nvPicPr>
          <p:cNvPr id="2256898" name="Picture 2" descr="day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2978150"/>
            <a:ext cx="2436812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899" name="Picture 3" descr="mcca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3519488"/>
            <a:ext cx="42957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6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Color Constancy</a:t>
            </a:r>
          </a:p>
        </p:txBody>
      </p:sp>
      <p:sp>
        <p:nvSpPr>
          <p:cNvPr id="2256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2720975"/>
          </a:xfrm>
        </p:spPr>
        <p:txBody>
          <a:bodyPr/>
          <a:lstStyle/>
          <a:p>
            <a:r>
              <a:rPr lang="en-US"/>
              <a:t>automatic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white balance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from change in illumination</a:t>
            </a:r>
          </a:p>
          <a:p>
            <a:r>
              <a:rPr lang="en-US"/>
              <a:t>vast amount of processing behind the scenes!</a:t>
            </a:r>
          </a:p>
          <a:p>
            <a:r>
              <a:rPr lang="en-US"/>
              <a:t>colorimetry vs. perception</a:t>
            </a:r>
          </a:p>
        </p:txBody>
      </p:sp>
    </p:spTree>
    <p:extLst>
      <p:ext uri="{BB962C8B-B14F-4D97-AF65-F5344CB8AC3E}">
        <p14:creationId xmlns:p14="http://schemas.microsoft.com/office/powerpoint/2010/main" val="265319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3259-878D-F64D-A782-AE976C646646}" type="slidenum">
              <a:rPr lang="en-US"/>
              <a:pPr/>
              <a:t>83</a:t>
            </a:fld>
            <a:endParaRPr lang="en-US"/>
          </a:p>
        </p:txBody>
      </p:sp>
      <p:sp>
        <p:nvSpPr>
          <p:cNvPr id="225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152400"/>
            <a:ext cx="9142412" cy="762000"/>
          </a:xfrm>
        </p:spPr>
        <p:txBody>
          <a:bodyPr/>
          <a:lstStyle/>
          <a:p>
            <a:r>
              <a:rPr lang="en-US"/>
              <a:t>Review: RGB Color Space (Color Cube)</a:t>
            </a:r>
          </a:p>
        </p:txBody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5181600" cy="4989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define colors with (r, g, b) amounts of red, green, and blue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used by OpenGL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hardware-centric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RGB color cube sits within CIE color space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subset of perceivable colors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scale, rotate, shear cube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2252804" name="Picture 4" descr="RGB_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26257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9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DB56-377B-0F49-B4DD-105A00F5DE1A}" type="slidenum">
              <a:rPr lang="en-US"/>
              <a:pPr/>
              <a:t>84</a:t>
            </a:fld>
            <a:endParaRPr lang="en-US"/>
          </a:p>
        </p:txBody>
      </p:sp>
      <p:pic>
        <p:nvPicPr>
          <p:cNvPr id="2253826" name="Picture 2" descr="h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63575"/>
            <a:ext cx="28956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827" name="Rectangle 3"/>
          <p:cNvSpPr>
            <a:spLocks noGrp="1" noChangeArrowheads="1"/>
          </p:cNvSpPr>
          <p:nvPr>
            <p:ph type="title"/>
          </p:nvPr>
        </p:nvSpPr>
        <p:spPr>
          <a:xfrm>
            <a:off x="1588" y="152400"/>
            <a:ext cx="9142412" cy="762000"/>
          </a:xfrm>
        </p:spPr>
        <p:txBody>
          <a:bodyPr/>
          <a:lstStyle/>
          <a:p>
            <a:r>
              <a:rPr lang="en-US"/>
              <a:t>Review: HSV Color Space</a:t>
            </a:r>
          </a:p>
        </p:txBody>
      </p:sp>
      <p:sp>
        <p:nvSpPr>
          <p:cNvPr id="2253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85875"/>
            <a:ext cx="5943600" cy="267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hue: dominant wavelength,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color</a:t>
            </a:r>
            <a:r>
              <a:rPr lang="ja-JP" altLang="en-US" sz="2400" dirty="0">
                <a:latin typeface="Arial"/>
              </a:rPr>
              <a:t>”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saturation: how far from grey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value: </a:t>
            </a:r>
            <a:r>
              <a:rPr lang="en-US" sz="2400" dirty="0"/>
              <a:t>how far from black/</a:t>
            </a:r>
            <a:r>
              <a:rPr lang="en-US" sz="2400" dirty="0" smtClean="0"/>
              <a:t>white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aka brightness, intensity: HSB / HSV / HSI similar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cannot convert to RGB with matrix alone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253829" name="Picture 5" descr="hsv_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51275"/>
            <a:ext cx="2781300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30" name="Picture 6" descr="col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250031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31" name="Picture 7" descr="satu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-2106" r="3185" b="-513"/>
          <a:stretch>
            <a:fillRect/>
          </a:stretch>
        </p:blipFill>
        <p:spPr bwMode="auto">
          <a:xfrm>
            <a:off x="6232525" y="4902200"/>
            <a:ext cx="2911475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32" name="Picture 8" descr="past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t="-1315" r="2939"/>
          <a:stretch>
            <a:fillRect/>
          </a:stretch>
        </p:blipFill>
        <p:spPr bwMode="auto">
          <a:xfrm>
            <a:off x="6232525" y="2630488"/>
            <a:ext cx="2911475" cy="20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2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7E5B-FD5C-D54D-BFDC-0AEAB935D070}" type="slidenum">
              <a:rPr lang="en-US"/>
              <a:pPr/>
              <a:t>85</a:t>
            </a:fld>
            <a:endParaRPr lang="en-US"/>
          </a:p>
        </p:txBody>
      </p:sp>
      <p:graphicFrame>
        <p:nvGraphicFramePr>
          <p:cNvPr id="2300930" name="Object 2"/>
          <p:cNvGraphicFramePr>
            <a:graphicFrameLocks noChangeAspect="1"/>
          </p:cNvGraphicFramePr>
          <p:nvPr/>
        </p:nvGraphicFramePr>
        <p:xfrm>
          <a:off x="1863725" y="4652963"/>
          <a:ext cx="35782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Equation" r:id="rId3" imgW="1206500" imgH="368300" progId="Equation.3">
                  <p:embed/>
                </p:oleObj>
              </mc:Choice>
              <mc:Fallback>
                <p:oleObj name="Equation" r:id="rId3" imgW="1206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4652963"/>
                        <a:ext cx="3578225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US" dirty="0" smtClean="0"/>
              <a:t>Review: HSI</a:t>
            </a:r>
            <a:r>
              <a:rPr lang="en-US" dirty="0"/>
              <a:t>/HSV and RGB</a:t>
            </a:r>
          </a:p>
        </p:txBody>
      </p:sp>
      <p:sp>
        <p:nvSpPr>
          <p:cNvPr id="2300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26488" cy="1857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HSV/HSI conversion from RGB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hue same in both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value is max, intensity is average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600"/>
          </a:p>
        </p:txBody>
      </p:sp>
      <p:graphicFrame>
        <p:nvGraphicFramePr>
          <p:cNvPr id="2300933" name="Object 5"/>
          <p:cNvGraphicFramePr>
            <a:graphicFrameLocks noChangeAspect="1"/>
          </p:cNvGraphicFramePr>
          <p:nvPr/>
        </p:nvGraphicFramePr>
        <p:xfrm>
          <a:off x="5837238" y="4637088"/>
          <a:ext cx="2636837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5" imgW="889011" imgH="393926" progId="Equation.3">
                  <p:embed/>
                </p:oleObj>
              </mc:Choice>
              <mc:Fallback>
                <p:oleObj name="Equation" r:id="rId5" imgW="889011" imgH="3939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4637088"/>
                        <a:ext cx="2636837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0934" name="Object 6"/>
          <p:cNvGraphicFramePr>
            <a:graphicFrameLocks noChangeAspect="1"/>
          </p:cNvGraphicFramePr>
          <p:nvPr/>
        </p:nvGraphicFramePr>
        <p:xfrm>
          <a:off x="177800" y="2414588"/>
          <a:ext cx="6564313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Equation" r:id="rId7" imgW="2464196" imgH="787797" progId="Equation.3">
                  <p:embed/>
                </p:oleObj>
              </mc:Choice>
              <mc:Fallback>
                <p:oleObj name="Equation" r:id="rId7" imgW="2464196" imgH="7877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2414588"/>
                        <a:ext cx="6564313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0936" name="Object 8"/>
          <p:cNvGraphicFramePr>
            <a:graphicFrameLocks noChangeAspect="1"/>
          </p:cNvGraphicFramePr>
          <p:nvPr/>
        </p:nvGraphicFramePr>
        <p:xfrm>
          <a:off x="5764213" y="6046788"/>
          <a:ext cx="30892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Equation" r:id="rId9" imgW="1041400" imgH="152400" progId="Equation.3">
                  <p:embed/>
                </p:oleObj>
              </mc:Choice>
              <mc:Fallback>
                <p:oleObj name="Equation" r:id="rId9" imgW="10414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213" y="6046788"/>
                        <a:ext cx="30892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0937" name="Object 9"/>
          <p:cNvGraphicFramePr>
            <a:graphicFrameLocks noChangeAspect="1"/>
          </p:cNvGraphicFramePr>
          <p:nvPr/>
        </p:nvGraphicFramePr>
        <p:xfrm>
          <a:off x="1863725" y="5816600"/>
          <a:ext cx="35782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Equation" r:id="rId11" imgW="1206500" imgH="368300" progId="Equation.3">
                  <p:embed/>
                </p:oleObj>
              </mc:Choice>
              <mc:Fallback>
                <p:oleObj name="Equation" r:id="rId11" imgW="1206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5816600"/>
                        <a:ext cx="3578225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0938" name="Rectangle 10"/>
          <p:cNvSpPr>
            <a:spLocks noChangeArrowheads="1"/>
          </p:cNvSpPr>
          <p:nvPr/>
        </p:nvSpPr>
        <p:spPr bwMode="auto">
          <a:xfrm>
            <a:off x="234950" y="4954588"/>
            <a:ext cx="9985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762000">
              <a:buFontTx/>
              <a:buChar char="•"/>
            </a:pPr>
            <a:r>
              <a:rPr lang="en-US" sz="2800"/>
              <a:t>HSI:</a:t>
            </a:r>
          </a:p>
        </p:txBody>
      </p:sp>
      <p:sp>
        <p:nvSpPr>
          <p:cNvPr id="2300939" name="Rectangle 11"/>
          <p:cNvSpPr>
            <a:spLocks noChangeArrowheads="1"/>
          </p:cNvSpPr>
          <p:nvPr/>
        </p:nvSpPr>
        <p:spPr bwMode="auto">
          <a:xfrm>
            <a:off x="215900" y="6003925"/>
            <a:ext cx="1136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762000">
              <a:buFontTx/>
              <a:buChar char="•"/>
            </a:pPr>
            <a:r>
              <a:rPr lang="en-US" sz="2800"/>
              <a:t>HSV:</a:t>
            </a:r>
          </a:p>
        </p:txBody>
      </p:sp>
      <p:grpSp>
        <p:nvGrpSpPr>
          <p:cNvPr id="2300941" name="Group 13"/>
          <p:cNvGrpSpPr>
            <a:grpSpLocks/>
          </p:cNvGrpSpPr>
          <p:nvPr/>
        </p:nvGrpSpPr>
        <p:grpSpPr bwMode="auto">
          <a:xfrm>
            <a:off x="6707188" y="2830513"/>
            <a:ext cx="2286000" cy="1336675"/>
            <a:chOff x="3306" y="2017"/>
            <a:chExt cx="1440" cy="842"/>
          </a:xfrm>
        </p:grpSpPr>
        <p:sp>
          <p:nvSpPr>
            <p:cNvPr id="2300942" name="Rectangle 14"/>
            <p:cNvSpPr>
              <a:spLocks noChangeArrowheads="1"/>
            </p:cNvSpPr>
            <p:nvPr/>
          </p:nvSpPr>
          <p:spPr bwMode="auto">
            <a:xfrm>
              <a:off x="3306" y="2017"/>
              <a:ext cx="1440" cy="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00943" name="Object 15"/>
            <p:cNvGraphicFramePr>
              <a:graphicFrameLocks noChangeAspect="1"/>
            </p:cNvGraphicFramePr>
            <p:nvPr/>
          </p:nvGraphicFramePr>
          <p:xfrm>
            <a:off x="3383" y="2074"/>
            <a:ext cx="1343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4" name="Equation" r:id="rId13" imgW="800100" imgH="381000" progId="Equation.3">
                    <p:embed/>
                  </p:oleObj>
                </mc:Choice>
                <mc:Fallback>
                  <p:oleObj name="Equation" r:id="rId13" imgW="800100" imgH="381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3" y="2074"/>
                          <a:ext cx="1343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8793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091B-E9F4-FD4C-AB5F-D27037818C7A}" type="slidenum">
              <a:rPr lang="en-US"/>
              <a:pPr/>
              <a:t>86</a:t>
            </a:fld>
            <a:endParaRPr lang="en-US"/>
          </a:p>
        </p:txBody>
      </p:sp>
      <p:sp>
        <p:nvSpPr>
          <p:cNvPr id="225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YIQ Color Space</a:t>
            </a:r>
          </a:p>
        </p:txBody>
      </p:sp>
      <p:sp>
        <p:nvSpPr>
          <p:cNvPr id="225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26488" cy="5486400"/>
          </a:xfrm>
        </p:spPr>
        <p:txBody>
          <a:bodyPr/>
          <a:lstStyle/>
          <a:p>
            <a:r>
              <a:rPr lang="en-US"/>
              <a:t> color model used for color TV</a:t>
            </a:r>
          </a:p>
          <a:p>
            <a:pPr lvl="1"/>
            <a:r>
              <a:rPr lang="en-US"/>
              <a:t>Y is luminance (same as CIE)</a:t>
            </a:r>
          </a:p>
          <a:p>
            <a:pPr lvl="1"/>
            <a:r>
              <a:rPr lang="en-US"/>
              <a:t>I &amp; Q are color (not same I as HSI!)</a:t>
            </a:r>
          </a:p>
          <a:p>
            <a:pPr lvl="1"/>
            <a:r>
              <a:rPr lang="en-US"/>
              <a:t>using Y backwards compatible for B/W TVs</a:t>
            </a:r>
          </a:p>
          <a:p>
            <a:pPr lvl="1"/>
            <a:r>
              <a:rPr lang="en-US"/>
              <a:t>conversion from RGB is linear</a:t>
            </a:r>
          </a:p>
          <a:p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r>
              <a:rPr lang="en-US"/>
              <a:t>green is much lighter than red, and red lighter than blue</a:t>
            </a:r>
          </a:p>
        </p:txBody>
      </p:sp>
      <p:graphicFrame>
        <p:nvGraphicFramePr>
          <p:cNvPr id="2254852" name="Object 4"/>
          <p:cNvGraphicFramePr>
            <a:graphicFrameLocks noChangeAspect="1"/>
          </p:cNvGraphicFramePr>
          <p:nvPr/>
        </p:nvGraphicFramePr>
        <p:xfrm>
          <a:off x="2667000" y="3962400"/>
          <a:ext cx="3892550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3" imgW="2108596" imgH="711597" progId="Equation.3">
                  <p:embed/>
                </p:oleObj>
              </mc:Choice>
              <mc:Fallback>
                <p:oleObj name="Equation" r:id="rId3" imgW="2108596" imgH="7115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62400"/>
                        <a:ext cx="3892550" cy="131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4853" name="Group 5"/>
          <p:cNvGrpSpPr>
            <a:grpSpLocks/>
          </p:cNvGrpSpPr>
          <p:nvPr/>
        </p:nvGrpSpPr>
        <p:grpSpPr bwMode="auto">
          <a:xfrm>
            <a:off x="6172200" y="609600"/>
            <a:ext cx="2971800" cy="2165350"/>
            <a:chOff x="3792" y="652"/>
            <a:chExt cx="1872" cy="1364"/>
          </a:xfrm>
        </p:grpSpPr>
        <p:pic>
          <p:nvPicPr>
            <p:cNvPr id="2254854" name="Picture 6" descr="whee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92257">
              <a:off x="4416" y="1008"/>
              <a:ext cx="870" cy="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855" name="Line 7"/>
            <p:cNvSpPr>
              <a:spLocks noChangeShapeType="1"/>
            </p:cNvSpPr>
            <p:nvPr/>
          </p:nvSpPr>
          <p:spPr bwMode="auto">
            <a:xfrm>
              <a:off x="4128" y="1440"/>
              <a:ext cx="15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56" name="Line 8"/>
            <p:cNvSpPr>
              <a:spLocks noChangeShapeType="1"/>
            </p:cNvSpPr>
            <p:nvPr/>
          </p:nvSpPr>
          <p:spPr bwMode="auto">
            <a:xfrm>
              <a:off x="4848" y="864"/>
              <a:ext cx="0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57" name="Rectangle 9"/>
            <p:cNvSpPr>
              <a:spLocks noChangeArrowheads="1"/>
            </p:cNvSpPr>
            <p:nvPr/>
          </p:nvSpPr>
          <p:spPr bwMode="auto">
            <a:xfrm>
              <a:off x="3792" y="1104"/>
              <a:ext cx="56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742950" indent="-285750">
                <a:lnSpc>
                  <a:spcPct val="100000"/>
                </a:lnSpc>
                <a:buClr>
                  <a:schemeClr val="hlink"/>
                </a:buClr>
                <a:buSzPct val="55000"/>
                <a:buFont typeface="Wingdings" charset="0"/>
                <a:buNone/>
              </a:pPr>
              <a:r>
                <a:rPr lang="en-US" sz="2600"/>
                <a:t>Q</a:t>
              </a:r>
            </a:p>
          </p:txBody>
        </p:sp>
        <p:sp>
          <p:nvSpPr>
            <p:cNvPr id="2254858" name="Rectangle 10"/>
            <p:cNvSpPr>
              <a:spLocks noChangeArrowheads="1"/>
            </p:cNvSpPr>
            <p:nvPr/>
          </p:nvSpPr>
          <p:spPr bwMode="auto">
            <a:xfrm>
              <a:off x="4626" y="652"/>
              <a:ext cx="46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742950" indent="-285750">
                <a:lnSpc>
                  <a:spcPct val="100000"/>
                </a:lnSpc>
                <a:buClr>
                  <a:schemeClr val="hlink"/>
                </a:buClr>
                <a:buSzPct val="55000"/>
                <a:buFont typeface="Wingdings" charset="0"/>
                <a:buNone/>
              </a:pPr>
              <a:r>
                <a:rPr lang="en-US" sz="2600"/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67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A380A-03EB-A441-9950-F8138AC8C029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122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Review: Luminance </a:t>
            </a:r>
            <a:r>
              <a:rPr lang="en-US" dirty="0" smtClean="0"/>
              <a:t>vs. Intensity</a:t>
            </a:r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luminance</a:t>
            </a:r>
          </a:p>
          <a:p>
            <a:pPr lvl="1" eaLnBrk="1" hangingPunct="1">
              <a:defRPr/>
            </a:pPr>
            <a:r>
              <a:rPr lang="en-US" dirty="0" smtClean="0"/>
              <a:t>Y of YIQ</a:t>
            </a:r>
          </a:p>
          <a:p>
            <a:pPr lvl="1" eaLnBrk="1" hangingPunct="1">
              <a:defRPr/>
            </a:pPr>
            <a:r>
              <a:rPr lang="en-US" dirty="0" smtClean="0"/>
              <a:t>0.299R + 0.587G + 0.114B</a:t>
            </a:r>
          </a:p>
          <a:p>
            <a:pPr lvl="1" eaLnBrk="1" hangingPunct="1">
              <a:defRPr/>
            </a:pPr>
            <a:r>
              <a:rPr lang="en-US" dirty="0" smtClean="0"/>
              <a:t>captures important factor</a:t>
            </a:r>
          </a:p>
          <a:p>
            <a:pPr eaLnBrk="1" hangingPunct="1">
              <a:defRPr/>
            </a:pPr>
            <a:r>
              <a:rPr lang="en-US" dirty="0" smtClean="0"/>
              <a:t>intensity</a:t>
            </a:r>
            <a:r>
              <a:rPr lang="en-US" dirty="0" smtClean="0"/>
              <a:t>/value/brightness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I/V/B of HSI/HSV/HSB</a:t>
            </a:r>
          </a:p>
          <a:p>
            <a:pPr lvl="1" eaLnBrk="1" hangingPunct="1">
              <a:defRPr/>
            </a:pPr>
            <a:r>
              <a:rPr lang="en-US" dirty="0" smtClean="0"/>
              <a:t>0.333R + 0.333G + 0.333B</a:t>
            </a:r>
          </a:p>
          <a:p>
            <a:pPr lvl="1" eaLnBrk="1" hangingPunct="1">
              <a:defRPr/>
            </a:pPr>
            <a:r>
              <a:rPr lang="en-US" dirty="0" smtClean="0"/>
              <a:t>not perceptually based</a:t>
            </a:r>
          </a:p>
        </p:txBody>
      </p:sp>
      <p:pic>
        <p:nvPicPr>
          <p:cNvPr id="64516" name="Picture 4" descr="visioncou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914400"/>
            <a:ext cx="318293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05" name="Rectangle 5"/>
          <p:cNvSpPr>
            <a:spLocks noChangeArrowheads="1"/>
          </p:cNvSpPr>
          <p:nvPr/>
        </p:nvSpPr>
        <p:spPr bwMode="auto">
          <a:xfrm>
            <a:off x="-457200" y="6491288"/>
            <a:ext cx="784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indent="-28575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1800">
                <a:cs typeface="Arial" charset="0"/>
              </a:rPr>
              <a:t>www.csse.uwa.edu.au/~robyn/Visioncourse/colour/lecture/node5.html</a:t>
            </a:r>
          </a:p>
        </p:txBody>
      </p:sp>
    </p:spTree>
    <p:extLst>
      <p:ext uri="{BB962C8B-B14F-4D97-AF65-F5344CB8AC3E}">
        <p14:creationId xmlns:p14="http://schemas.microsoft.com/office/powerpoint/2010/main" val="300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762000"/>
          </a:xfrm>
        </p:spPr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41E-9158-794A-B001-15B0ED5CCE23}" type="slidenum">
              <a:rPr lang="en-US" smtClean="0">
                <a:solidFill>
                  <a:srgbClr val="000000"/>
                </a:solidFill>
              </a:rPr>
              <a:pPr/>
              <a:t>88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0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CE07-2FC3-3241-BBB0-2056DDADD4DD}" type="slidenum">
              <a:rPr lang="en-US"/>
              <a:pPr/>
              <a:t>89</a:t>
            </a:fld>
            <a:endParaRPr lang="en-US"/>
          </a:p>
        </p:txBody>
      </p:sp>
      <p:sp>
        <p:nvSpPr>
          <p:cNvPr id="37889" name="Rectangle 1"/>
          <p:cNvSpPr>
            <a:spLocks noChangeArrowheads="1"/>
          </p:cNvSpPr>
          <p:nvPr>
            <p:ph type="title"/>
          </p:nvPr>
        </p:nvSpPr>
        <p:spPr>
          <a:xfrm>
            <a:off x="457200" y="-17462"/>
            <a:ext cx="8229600" cy="1143000"/>
          </a:xfrm>
          <a:ln/>
        </p:spPr>
        <p:txBody>
          <a:bodyPr/>
          <a:lstStyle/>
          <a:p>
            <a:r>
              <a:rPr lang="en-US" dirty="0" smtClean="0"/>
              <a:t>Review: Marks </a:t>
            </a:r>
            <a:r>
              <a:rPr lang="en-US" dirty="0"/>
              <a:t>and </a:t>
            </a:r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37890" name="Rectangle 2"/>
          <p:cNvSpPr>
            <a:spLocks noChangeArrowheads="1"/>
          </p:cNvSpPr>
          <p:nvPr>
            <p:ph type="body" idx="1"/>
          </p:nvPr>
        </p:nvSpPr>
        <p:spPr>
          <a:xfrm>
            <a:off x="235744" y="981075"/>
            <a:ext cx="2609932" cy="6029325"/>
          </a:xfrm>
          <a:ln/>
        </p:spPr>
        <p:txBody>
          <a:bodyPr/>
          <a:lstStyle/>
          <a:p>
            <a:pPr marL="183023" indent="-183023"/>
            <a:r>
              <a:rPr lang="en-US" sz="2100" dirty="0"/>
              <a:t>marks</a:t>
            </a:r>
          </a:p>
          <a:p>
            <a:pPr marL="436055" lvl="1" indent="-148019"/>
            <a:r>
              <a:rPr lang="en-US" sz="1800" dirty="0"/>
              <a:t>geometric primitives</a:t>
            </a:r>
          </a:p>
          <a:p>
            <a:pPr marL="436055" lvl="1" indent="-148019"/>
            <a:endParaRPr lang="en-US" sz="1800" dirty="0"/>
          </a:p>
          <a:p>
            <a:pPr marL="183023" indent="-183023"/>
            <a:endParaRPr lang="en-US" sz="2100" dirty="0"/>
          </a:p>
          <a:p>
            <a:pPr marL="183023" indent="-183023"/>
            <a:r>
              <a:rPr lang="en-US" sz="2100" dirty="0"/>
              <a:t>channels</a:t>
            </a:r>
          </a:p>
          <a:p>
            <a:pPr marL="436055" lvl="1" indent="-148019"/>
            <a:r>
              <a:rPr lang="en-US" sz="1800" dirty="0"/>
              <a:t>control appearance of marks</a:t>
            </a: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265212" y="2164556"/>
            <a:ext cx="8818959" cy="0"/>
          </a:xfrm>
          <a:prstGeom prst="line">
            <a:avLst/>
          </a:prstGeom>
          <a:noFill/>
          <a:ln w="38100" cap="flat">
            <a:solidFill>
              <a:srgbClr val="9999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1" descr="fig5.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676" y="981075"/>
            <a:ext cx="6012574" cy="1076325"/>
          </a:xfrm>
          <a:prstGeom prst="rect">
            <a:avLst/>
          </a:prstGeom>
        </p:spPr>
      </p:pic>
      <p:pic>
        <p:nvPicPr>
          <p:cNvPr id="3" name="Picture 2" descr="fig5.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2260599"/>
            <a:ext cx="6794500" cy="434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7271-F76B-F44B-B560-44ADD091BBA6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3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887"/>
            <a:ext cx="9144000" cy="7620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Review: N2D Transformation</a:t>
            </a:r>
          </a:p>
        </p:txBody>
      </p:sp>
      <p:graphicFrame>
        <p:nvGraphicFramePr>
          <p:cNvPr id="22333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979698"/>
              </p:ext>
            </p:extLst>
          </p:nvPr>
        </p:nvGraphicFramePr>
        <p:xfrm>
          <a:off x="122238" y="787623"/>
          <a:ext cx="8963025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3" imgW="6401196" imgH="1321196" progId="Equation.3">
                  <p:embed/>
                </p:oleObj>
              </mc:Choice>
              <mc:Fallback>
                <p:oleObj name="Equation" r:id="rId3" imgW="6401196" imgH="13211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787623"/>
                        <a:ext cx="8963025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33348" name="Group 4"/>
          <p:cNvGrpSpPr>
            <a:grpSpLocks/>
          </p:cNvGrpSpPr>
          <p:nvPr/>
        </p:nvGrpSpPr>
        <p:grpSpPr bwMode="auto">
          <a:xfrm>
            <a:off x="731838" y="4102100"/>
            <a:ext cx="7310438" cy="2755900"/>
            <a:chOff x="461" y="2584"/>
            <a:chExt cx="4605" cy="1736"/>
          </a:xfrm>
        </p:grpSpPr>
        <p:sp>
          <p:nvSpPr>
            <p:cNvPr id="2233349" name="Rectangle 5"/>
            <p:cNvSpPr>
              <a:spLocks noChangeArrowheads="1"/>
            </p:cNvSpPr>
            <p:nvPr/>
          </p:nvSpPr>
          <p:spPr bwMode="auto">
            <a:xfrm>
              <a:off x="720" y="3144"/>
              <a:ext cx="856" cy="864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3350" name="Line 6"/>
            <p:cNvSpPr>
              <a:spLocks noChangeShapeType="1"/>
            </p:cNvSpPr>
            <p:nvPr/>
          </p:nvSpPr>
          <p:spPr bwMode="auto">
            <a:xfrm>
              <a:off x="1128" y="3568"/>
              <a:ext cx="792" cy="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3351" name="Text Box 7"/>
            <p:cNvSpPr txBox="1">
              <a:spLocks noChangeArrowheads="1"/>
            </p:cNvSpPr>
            <p:nvPr/>
          </p:nvSpPr>
          <p:spPr bwMode="auto">
            <a:xfrm>
              <a:off x="3163" y="2618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Arial" charset="0"/>
                </a:rPr>
                <a:t>x</a:t>
              </a:r>
            </a:p>
          </p:txBody>
        </p:sp>
        <p:sp>
          <p:nvSpPr>
            <p:cNvPr id="2233352" name="Text Box 8"/>
            <p:cNvSpPr txBox="1">
              <a:spLocks noChangeArrowheads="1"/>
            </p:cNvSpPr>
            <p:nvPr/>
          </p:nvSpPr>
          <p:spPr bwMode="auto">
            <a:xfrm>
              <a:off x="1195" y="2754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Arial" charset="0"/>
                </a:rPr>
                <a:t>y</a:t>
              </a:r>
            </a:p>
          </p:txBody>
        </p:sp>
        <p:sp>
          <p:nvSpPr>
            <p:cNvPr id="2233353" name="Rectangle 9"/>
            <p:cNvSpPr>
              <a:spLocks noChangeArrowheads="1"/>
            </p:cNvSpPr>
            <p:nvPr/>
          </p:nvSpPr>
          <p:spPr bwMode="auto">
            <a:xfrm>
              <a:off x="2984" y="2856"/>
              <a:ext cx="2008" cy="1432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3354" name="Text Box 10"/>
            <p:cNvSpPr txBox="1">
              <a:spLocks noChangeArrowheads="1"/>
            </p:cNvSpPr>
            <p:nvPr/>
          </p:nvSpPr>
          <p:spPr bwMode="auto">
            <a:xfrm>
              <a:off x="3591" y="3417"/>
              <a:ext cx="8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ＭＳ Ｐゴシック" charset="0"/>
                  <a:cs typeface="Arial" charset="0"/>
                </a:rPr>
                <a:t>viewport</a:t>
              </a:r>
            </a:p>
          </p:txBody>
        </p:sp>
        <p:sp>
          <p:nvSpPr>
            <p:cNvPr id="2233355" name="Text Box 11"/>
            <p:cNvSpPr txBox="1">
              <a:spLocks noChangeArrowheads="1"/>
            </p:cNvSpPr>
            <p:nvPr/>
          </p:nvSpPr>
          <p:spPr bwMode="auto">
            <a:xfrm>
              <a:off x="811" y="3633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ＭＳ Ｐゴシック" charset="0"/>
                  <a:cs typeface="Arial" charset="0"/>
                </a:rPr>
                <a:t>NDC</a:t>
              </a:r>
            </a:p>
          </p:txBody>
        </p:sp>
        <p:sp>
          <p:nvSpPr>
            <p:cNvPr id="2233356" name="Text Box 12"/>
            <p:cNvSpPr txBox="1">
              <a:spLocks noChangeArrowheads="1"/>
            </p:cNvSpPr>
            <p:nvPr/>
          </p:nvSpPr>
          <p:spPr bwMode="auto">
            <a:xfrm>
              <a:off x="2902" y="258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  <p:sp>
          <p:nvSpPr>
            <p:cNvPr id="2233357" name="Text Box 13"/>
            <p:cNvSpPr txBox="1">
              <a:spLocks noChangeArrowheads="1"/>
            </p:cNvSpPr>
            <p:nvPr/>
          </p:nvSpPr>
          <p:spPr bwMode="auto">
            <a:xfrm>
              <a:off x="4662" y="260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rPr>
                <a:t>500</a:t>
              </a:r>
            </a:p>
          </p:txBody>
        </p:sp>
        <p:sp>
          <p:nvSpPr>
            <p:cNvPr id="2233358" name="Text Box 14"/>
            <p:cNvSpPr txBox="1">
              <a:spLocks noChangeArrowheads="1"/>
            </p:cNvSpPr>
            <p:nvPr/>
          </p:nvSpPr>
          <p:spPr bwMode="auto">
            <a:xfrm>
              <a:off x="2590" y="4024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rPr>
                <a:t>300</a:t>
              </a:r>
            </a:p>
          </p:txBody>
        </p:sp>
        <p:sp>
          <p:nvSpPr>
            <p:cNvPr id="2233359" name="Text Box 15"/>
            <p:cNvSpPr txBox="1">
              <a:spLocks noChangeArrowheads="1"/>
            </p:cNvSpPr>
            <p:nvPr/>
          </p:nvSpPr>
          <p:spPr bwMode="auto">
            <a:xfrm>
              <a:off x="2718" y="283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  <p:sp>
          <p:nvSpPr>
            <p:cNvPr id="2233360" name="Line 16"/>
            <p:cNvSpPr>
              <a:spLocks noChangeShapeType="1"/>
            </p:cNvSpPr>
            <p:nvPr/>
          </p:nvSpPr>
          <p:spPr bwMode="auto">
            <a:xfrm>
              <a:off x="2984" y="2856"/>
              <a:ext cx="0" cy="23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3361" name="Line 17"/>
            <p:cNvSpPr>
              <a:spLocks noChangeShapeType="1"/>
            </p:cNvSpPr>
            <p:nvPr/>
          </p:nvSpPr>
          <p:spPr bwMode="auto">
            <a:xfrm>
              <a:off x="1128" y="2856"/>
              <a:ext cx="0" cy="71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3362" name="Line 18"/>
            <p:cNvSpPr>
              <a:spLocks noChangeShapeType="1"/>
            </p:cNvSpPr>
            <p:nvPr/>
          </p:nvSpPr>
          <p:spPr bwMode="auto">
            <a:xfrm>
              <a:off x="2976" y="2856"/>
              <a:ext cx="24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3363" name="Text Box 19"/>
            <p:cNvSpPr txBox="1">
              <a:spLocks noChangeArrowheads="1"/>
            </p:cNvSpPr>
            <p:nvPr/>
          </p:nvSpPr>
          <p:spPr bwMode="auto">
            <a:xfrm>
              <a:off x="702" y="4016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rPr>
                <a:t>-1</a:t>
              </a:r>
            </a:p>
          </p:txBody>
        </p:sp>
        <p:sp>
          <p:nvSpPr>
            <p:cNvPr id="2233364" name="Text Box 20"/>
            <p:cNvSpPr txBox="1">
              <a:spLocks noChangeArrowheads="1"/>
            </p:cNvSpPr>
            <p:nvPr/>
          </p:nvSpPr>
          <p:spPr bwMode="auto">
            <a:xfrm>
              <a:off x="461" y="3736"/>
              <a:ext cx="2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rPr>
                <a:t>-1</a:t>
              </a:r>
              <a:endPara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3365" name="Text Box 21"/>
            <p:cNvSpPr txBox="1">
              <a:spLocks noChangeArrowheads="1"/>
            </p:cNvSpPr>
            <p:nvPr/>
          </p:nvSpPr>
          <p:spPr bwMode="auto">
            <a:xfrm>
              <a:off x="1374" y="400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233366" name="Text Box 22"/>
            <p:cNvSpPr txBox="1">
              <a:spLocks noChangeArrowheads="1"/>
            </p:cNvSpPr>
            <p:nvPr/>
          </p:nvSpPr>
          <p:spPr bwMode="auto">
            <a:xfrm>
              <a:off x="485" y="3080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rPr>
                <a:t>1</a:t>
              </a:r>
              <a:endPara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3367" name="Text Box 23"/>
            <p:cNvSpPr txBox="1">
              <a:spLocks noChangeArrowheads="1"/>
            </p:cNvSpPr>
            <p:nvPr/>
          </p:nvSpPr>
          <p:spPr bwMode="auto">
            <a:xfrm>
              <a:off x="4221" y="2944"/>
              <a:ext cx="5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rPr>
                <a:t>height</a:t>
              </a:r>
            </a:p>
          </p:txBody>
        </p:sp>
        <p:sp>
          <p:nvSpPr>
            <p:cNvPr id="2233368" name="Text Box 24"/>
            <p:cNvSpPr txBox="1">
              <a:spLocks noChangeArrowheads="1"/>
            </p:cNvSpPr>
            <p:nvPr/>
          </p:nvSpPr>
          <p:spPr bwMode="auto">
            <a:xfrm>
              <a:off x="3198" y="3856"/>
              <a:ext cx="5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Arial" charset="0"/>
                </a:rPr>
                <a:t>width</a:t>
              </a:r>
            </a:p>
          </p:txBody>
        </p:sp>
        <p:sp>
          <p:nvSpPr>
            <p:cNvPr id="2233369" name="Line 25"/>
            <p:cNvSpPr>
              <a:spLocks noChangeShapeType="1"/>
            </p:cNvSpPr>
            <p:nvPr/>
          </p:nvSpPr>
          <p:spPr bwMode="auto">
            <a:xfrm>
              <a:off x="4872" y="2856"/>
              <a:ext cx="0" cy="146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3370" name="Line 26"/>
            <p:cNvSpPr>
              <a:spLocks noChangeShapeType="1"/>
            </p:cNvSpPr>
            <p:nvPr/>
          </p:nvSpPr>
          <p:spPr bwMode="auto">
            <a:xfrm>
              <a:off x="2984" y="4208"/>
              <a:ext cx="202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diamond" w="med" len="med"/>
              <a:tailEnd type="diamond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</a:pPr>
              <a:endPara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3371" name="Text Box 27"/>
            <p:cNvSpPr txBox="1">
              <a:spLocks noChangeArrowheads="1"/>
            </p:cNvSpPr>
            <p:nvPr/>
          </p:nvSpPr>
          <p:spPr bwMode="auto">
            <a:xfrm>
              <a:off x="1939" y="3450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Arial" charset="0"/>
                </a:rPr>
                <a:t>x</a:t>
              </a:r>
            </a:p>
          </p:txBody>
        </p:sp>
        <p:sp>
          <p:nvSpPr>
            <p:cNvPr id="2233372" name="Text Box 28"/>
            <p:cNvSpPr txBox="1">
              <a:spLocks noChangeArrowheads="1"/>
            </p:cNvSpPr>
            <p:nvPr/>
          </p:nvSpPr>
          <p:spPr bwMode="auto">
            <a:xfrm>
              <a:off x="2995" y="2850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Arial" charset="0"/>
                </a:rPr>
                <a:t>y</a:t>
              </a:r>
            </a:p>
          </p:txBody>
        </p:sp>
      </p:grp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395288" y="3429000"/>
            <a:ext cx="3348037" cy="830263"/>
          </a:xfrm>
          <a:prstGeom prst="rect">
            <a:avLst/>
          </a:prstGeom>
          <a:noFill/>
          <a:ln w="28575" cmpd="sng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987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reminder: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987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NDC z range is -1 to 1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4140200" y="2708275"/>
            <a:ext cx="4895850" cy="1570038"/>
          </a:xfrm>
          <a:prstGeom prst="rect">
            <a:avLst/>
          </a:prstGeom>
          <a:noFill/>
          <a:ln w="28575" cmpd="sng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987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Display z range is 0 to 1.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 smtClean="0">
                <a:solidFill>
                  <a:srgbClr val="00987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glDepthRange</a:t>
            </a:r>
            <a:r>
              <a:rPr lang="en-US" b="1" dirty="0" smtClean="0">
                <a:solidFill>
                  <a:srgbClr val="00987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987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n,f</a:t>
            </a:r>
            <a:r>
              <a:rPr lang="en-US" b="1" dirty="0" smtClean="0">
                <a:solidFill>
                  <a:srgbClr val="00987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 can constrain further, but </a:t>
            </a:r>
            <a:r>
              <a:rPr lang="en-US" b="1" i="1" dirty="0">
                <a:solidFill>
                  <a:srgbClr val="00987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depth</a:t>
            </a:r>
            <a:r>
              <a:rPr lang="en-US" b="1" dirty="0">
                <a:solidFill>
                  <a:srgbClr val="00987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= 1 </a:t>
            </a:r>
            <a:r>
              <a:rPr lang="en-US" b="1" dirty="0" smtClean="0">
                <a:solidFill>
                  <a:srgbClr val="00987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is both max </a:t>
            </a:r>
            <a:r>
              <a:rPr lang="en-US" b="1" dirty="0">
                <a:solidFill>
                  <a:srgbClr val="00987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and </a:t>
            </a:r>
            <a:r>
              <a:rPr lang="en-US" b="1" dirty="0" smtClean="0">
                <a:solidFill>
                  <a:srgbClr val="00987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default</a:t>
            </a:r>
            <a:endParaRPr lang="en-US" b="1" dirty="0">
              <a:solidFill>
                <a:srgbClr val="00987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28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B6FA-93F0-F54E-BB30-B1ABCB92C7D2}" type="slidenum">
              <a:rPr lang="en-US"/>
              <a:pPr/>
              <a:t>90</a:t>
            </a:fld>
            <a:endParaRPr lang="en-US"/>
          </a:p>
        </p:txBody>
      </p:sp>
      <p:sp>
        <p:nvSpPr>
          <p:cNvPr id="41987" name="Rectangle 3"/>
          <p:cNvSpPr>
            <a:spLocks/>
          </p:cNvSpPr>
          <p:nvPr/>
        </p:nvSpPr>
        <p:spPr bwMode="auto">
          <a:xfrm>
            <a:off x="4679156" y="3714750"/>
            <a:ext cx="4521994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216027" indent="-216027">
              <a:spcBef>
                <a:spcPts val="638"/>
              </a:spcBef>
              <a:buSzPct val="100000"/>
              <a:buFont typeface="Gill Sans" charset="0"/>
              <a:buChar char="•"/>
            </a:pPr>
            <a:r>
              <a:rPr lang="en-US" sz="2500">
                <a:ea typeface="ＭＳ Ｐゴシック" charset="0"/>
                <a:cs typeface="Gill Sans" charset="0"/>
              </a:rPr>
              <a:t>expressiveness principle</a:t>
            </a:r>
          </a:p>
          <a:p>
            <a:pPr marL="216027" indent="-216027">
              <a:spcBef>
                <a:spcPts val="559"/>
              </a:spcBef>
              <a:buSzPct val="100000"/>
              <a:buFont typeface="Gill Sans" charset="0"/>
              <a:buChar char="–"/>
            </a:pPr>
            <a:r>
              <a:rPr lang="en-US" sz="2100">
                <a:ea typeface="ＭＳ Ｐゴシック" charset="0"/>
                <a:cs typeface="Gill Sans" charset="0"/>
              </a:rPr>
              <a:t>match channel and data characteristics</a:t>
            </a:r>
          </a:p>
          <a:p>
            <a:pPr marL="216027" indent="-216027">
              <a:spcBef>
                <a:spcPts val="638"/>
              </a:spcBef>
              <a:buSzPct val="100000"/>
              <a:buFont typeface="Gill Sans" charset="0"/>
              <a:buChar char="•"/>
            </a:pPr>
            <a:r>
              <a:rPr lang="en-US" sz="2500">
                <a:ea typeface="ＭＳ Ｐゴシック" charset="0"/>
                <a:cs typeface="Gill Sans" charset="0"/>
              </a:rPr>
              <a:t>effectiveness principle</a:t>
            </a:r>
          </a:p>
          <a:p>
            <a:pPr marL="216027" indent="-216027">
              <a:spcBef>
                <a:spcPts val="559"/>
              </a:spcBef>
              <a:buSzPct val="100000"/>
              <a:buFont typeface="Gill Sans" charset="0"/>
              <a:buChar char="–"/>
            </a:pPr>
            <a:r>
              <a:rPr lang="en-US" sz="2100">
                <a:ea typeface="ＭＳ Ｐゴシック" charset="0"/>
                <a:cs typeface="Gill Sans" charset="0"/>
              </a:rPr>
              <a:t>encode most important attributes with highest ranked channels</a:t>
            </a:r>
          </a:p>
        </p:txBody>
      </p:sp>
      <p:pic>
        <p:nvPicPr>
          <p:cNvPr id="2" name="Picture 1" descr="fig5.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749300"/>
            <a:ext cx="8445500" cy="5778500"/>
          </a:xfrm>
          <a:prstGeom prst="rect">
            <a:avLst/>
          </a:prstGeom>
        </p:spPr>
      </p:pic>
      <p:sp>
        <p:nvSpPr>
          <p:cNvPr id="41985" name="Rectangle 1"/>
          <p:cNvSpPr>
            <a:spLocks noChangeArrowheads="1"/>
          </p:cNvSpPr>
          <p:nvPr>
            <p:ph type="title"/>
          </p:nvPr>
        </p:nvSpPr>
        <p:spPr>
          <a:xfrm>
            <a:off x="457200" y="0"/>
            <a:ext cx="8229600" cy="952500"/>
          </a:xfrm>
          <a:ln/>
        </p:spPr>
        <p:txBody>
          <a:bodyPr>
            <a:normAutofit/>
          </a:bodyPr>
          <a:lstStyle/>
          <a:p>
            <a:r>
              <a:rPr lang="en-US" dirty="0" smtClean="0"/>
              <a:t>Review: Channel Rankings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1600" y="749300"/>
            <a:ext cx="46863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8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ends">
  <a:themeElements>
    <a:clrScheme name="1_Blends 8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9870"/>
      </a:accent1>
      <a:accent2>
        <a:srgbClr val="C23EB9"/>
      </a:accent2>
      <a:accent3>
        <a:srgbClr val="FFFFFF"/>
      </a:accent3>
      <a:accent4>
        <a:srgbClr val="000000"/>
      </a:accent4>
      <a:accent5>
        <a:srgbClr val="AACABB"/>
      </a:accent5>
      <a:accent6>
        <a:srgbClr val="B037A7"/>
      </a:accent6>
      <a:hlink>
        <a:srgbClr val="FF0000"/>
      </a:hlink>
      <a:folHlink>
        <a:srgbClr val="333399"/>
      </a:folHlink>
    </a:clrScheme>
    <a:fontScheme name="1_Blends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808080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914400" marR="0" indent="-914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808080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914400" marR="0" indent="-914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9870"/>
        </a:accent1>
        <a:accent2>
          <a:srgbClr val="C23EB9"/>
        </a:accent2>
        <a:accent3>
          <a:srgbClr val="FFFFFF"/>
        </a:accent3>
        <a:accent4>
          <a:srgbClr val="000000"/>
        </a:accent4>
        <a:accent5>
          <a:srgbClr val="AACABB"/>
        </a:accent5>
        <a:accent6>
          <a:srgbClr val="B037A7"/>
        </a:accent6>
        <a:hlink>
          <a:srgbClr val="FF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9870"/>
        </a:accent1>
        <a:accent2>
          <a:srgbClr val="C23EB9"/>
        </a:accent2>
        <a:accent3>
          <a:srgbClr val="FFFFFF"/>
        </a:accent3>
        <a:accent4>
          <a:srgbClr val="000000"/>
        </a:accent4>
        <a:accent5>
          <a:srgbClr val="AACABB"/>
        </a:accent5>
        <a:accent6>
          <a:srgbClr val="B037A7"/>
        </a:accent6>
        <a:hlink>
          <a:srgbClr val="FF00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ends">
  <a:themeElements>
    <a:clrScheme name="1_Blends 8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9870"/>
      </a:accent1>
      <a:accent2>
        <a:srgbClr val="C23EB9"/>
      </a:accent2>
      <a:accent3>
        <a:srgbClr val="FFFFFF"/>
      </a:accent3>
      <a:accent4>
        <a:srgbClr val="000000"/>
      </a:accent4>
      <a:accent5>
        <a:srgbClr val="AACABB"/>
      </a:accent5>
      <a:accent6>
        <a:srgbClr val="B037A7"/>
      </a:accent6>
      <a:hlink>
        <a:srgbClr val="FF0000"/>
      </a:hlink>
      <a:folHlink>
        <a:srgbClr val="333399"/>
      </a:folHlink>
    </a:clrScheme>
    <a:fontScheme name="1_Blends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808080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914400" marR="0" indent="-914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808080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914400" marR="0" indent="-914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9870"/>
        </a:accent1>
        <a:accent2>
          <a:srgbClr val="C23EB9"/>
        </a:accent2>
        <a:accent3>
          <a:srgbClr val="FFFFFF"/>
        </a:accent3>
        <a:accent4>
          <a:srgbClr val="000000"/>
        </a:accent4>
        <a:accent5>
          <a:srgbClr val="AACABB"/>
        </a:accent5>
        <a:accent6>
          <a:srgbClr val="B037A7"/>
        </a:accent6>
        <a:hlink>
          <a:srgbClr val="FF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9870"/>
        </a:accent1>
        <a:accent2>
          <a:srgbClr val="C23EB9"/>
        </a:accent2>
        <a:accent3>
          <a:srgbClr val="FFFFFF"/>
        </a:accent3>
        <a:accent4>
          <a:srgbClr val="000000"/>
        </a:accent4>
        <a:accent5>
          <a:srgbClr val="AACABB"/>
        </a:accent5>
        <a:accent6>
          <a:srgbClr val="B037A7"/>
        </a:accent6>
        <a:hlink>
          <a:srgbClr val="FF00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5386</TotalTime>
  <Words>3688</Words>
  <Application>Microsoft Macintosh PowerPoint</Application>
  <PresentationFormat>On-screen Show (4:3)</PresentationFormat>
  <Paragraphs>980</Paragraphs>
  <Slides>90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90</vt:i4>
      </vt:variant>
    </vt:vector>
  </HeadingPairs>
  <TitlesOfParts>
    <vt:vector size="96" baseType="lpstr">
      <vt:lpstr>Office Theme</vt:lpstr>
      <vt:lpstr>1_Blends</vt:lpstr>
      <vt:lpstr>2_Blends</vt:lpstr>
      <vt:lpstr>Equation</vt:lpstr>
      <vt:lpstr>Microsoft Equation</vt:lpstr>
      <vt:lpstr>Microsoft Equation 3.0</vt:lpstr>
      <vt:lpstr>Final Review 2 </vt:lpstr>
      <vt:lpstr>Viewing, Continued</vt:lpstr>
      <vt:lpstr>Review: From VCS to NDCS</vt:lpstr>
      <vt:lpstr>Review: Orthographic Derivation</vt:lpstr>
      <vt:lpstr>Review: Orthographic Derivation</vt:lpstr>
      <vt:lpstr>Review: Projection Normalization</vt:lpstr>
      <vt:lpstr>Review: Separate Warp From Homogenization</vt:lpstr>
      <vt:lpstr>Review: Perspective Derivation</vt:lpstr>
      <vt:lpstr>Review: N2D Transformation</vt:lpstr>
      <vt:lpstr>Review: Projective Rendering Pipeline</vt:lpstr>
      <vt:lpstr>Review: WebGL Example</vt:lpstr>
      <vt:lpstr>Review: Coord Sys: Frame vs Point</vt:lpstr>
      <vt:lpstr>Post-Midterm Material</vt:lpstr>
      <vt:lpstr>OPENGL RENDERING PIPELINE</vt:lpstr>
      <vt:lpstr>VERTEX SHADER</vt:lpstr>
      <vt:lpstr>FRAGMENT SHADER</vt:lpstr>
      <vt:lpstr>OPENGL RENDERING PIPELINE</vt:lpstr>
      <vt:lpstr>Clipping/Rasterization/Interpolation</vt:lpstr>
      <vt:lpstr>Review: Clipping</vt:lpstr>
      <vt:lpstr>Review: Clipping</vt:lpstr>
      <vt:lpstr>Review: Clipping coordinates</vt:lpstr>
      <vt:lpstr>Review: Scan Conversion</vt:lpstr>
      <vt:lpstr>PowerPoint Presentation</vt:lpstr>
      <vt:lpstr>Review: Bilinear Interpolation</vt:lpstr>
      <vt:lpstr>Review: Bilinear interpolation</vt:lpstr>
      <vt:lpstr>Review: Barycentric Coordinates</vt:lpstr>
      <vt:lpstr>Review: Computing Barycentric Coordinates</vt:lpstr>
      <vt:lpstr>Lighting/Shading</vt:lpstr>
      <vt:lpstr>Review: Reflectance</vt:lpstr>
      <vt:lpstr>Review: Reflection Equations</vt:lpstr>
      <vt:lpstr>Review: Reflection Equations</vt:lpstr>
      <vt:lpstr>Review: Lighting</vt:lpstr>
      <vt:lpstr>Review: Light Sources</vt:lpstr>
      <vt:lpstr>Review: Light Source Placement</vt:lpstr>
      <vt:lpstr>Review: Shading Models</vt:lpstr>
      <vt:lpstr>Review: Non-Photorealistic Shading</vt:lpstr>
      <vt:lpstr>Texturing</vt:lpstr>
      <vt:lpstr>Review: Texture Coordinates</vt:lpstr>
      <vt:lpstr>Review: Tiled Texture Map</vt:lpstr>
      <vt:lpstr>Review: Fractional Texture Coordinates</vt:lpstr>
      <vt:lpstr>Review: MIPmapping</vt:lpstr>
      <vt:lpstr>Review: Bump Mapping: Normals As Texture</vt:lpstr>
      <vt:lpstr>Review: Displacement Mapping</vt:lpstr>
      <vt:lpstr>Review: Environment Mapping </vt:lpstr>
      <vt:lpstr>PowerPoint Presentation</vt:lpstr>
      <vt:lpstr>Review: Perlin Noise as Procedural Texture</vt:lpstr>
      <vt:lpstr>Review: Perlin Noise</vt:lpstr>
      <vt:lpstr>Ray Tracing</vt:lpstr>
      <vt:lpstr>Review: Recursive Ray Tracing</vt:lpstr>
      <vt:lpstr>Review: Reflection and Refraction</vt:lpstr>
      <vt:lpstr>Review: Ray Tracing</vt:lpstr>
      <vt:lpstr>Backstory: 2D Parametric Lines</vt:lpstr>
      <vt:lpstr>Review: Ray-Sphere Intersections, Lighting</vt:lpstr>
      <vt:lpstr>Procedural/Collision</vt:lpstr>
      <vt:lpstr>Review: Procedural Modeling</vt:lpstr>
      <vt:lpstr>Review: Language-Based Generation</vt:lpstr>
      <vt:lpstr>Review: Fractal Terrain</vt:lpstr>
      <vt:lpstr>Review: Particle Systems</vt:lpstr>
      <vt:lpstr>Review: Collision Detection</vt:lpstr>
      <vt:lpstr>Review: Collision Proxy Tradeoffs</vt:lpstr>
      <vt:lpstr>Review: Spatial Data Structures</vt:lpstr>
      <vt:lpstr>Hidden Surfaces / Picking / Blending</vt:lpstr>
      <vt:lpstr>Review: Z-Buffer Algorithm</vt:lpstr>
      <vt:lpstr>Review: Depth Test Precision</vt:lpstr>
      <vt:lpstr>Review: Integer Depth Buffer</vt:lpstr>
      <vt:lpstr>Review: Picking Methods</vt:lpstr>
      <vt:lpstr>Review: Painter’s Algorithm</vt:lpstr>
      <vt:lpstr>Review: BSP Trees</vt:lpstr>
      <vt:lpstr>Review: BSP Trees</vt:lpstr>
      <vt:lpstr>Review: Object Space Algorithms</vt:lpstr>
      <vt:lpstr>Review: Image Space Algorithms</vt:lpstr>
      <vt:lpstr>Review: Back-face Culling</vt:lpstr>
      <vt:lpstr>Review: Invisible Primitives</vt:lpstr>
      <vt:lpstr>Review: Blending with Premultiplied Alpha</vt:lpstr>
      <vt:lpstr>Color</vt:lpstr>
      <vt:lpstr>Backstory &amp; Review: Trichromacy</vt:lpstr>
      <vt:lpstr>Review: Metamers</vt:lpstr>
      <vt:lpstr>Review: Measured vs. CIE XYZ Color Spaces</vt:lpstr>
      <vt:lpstr>Backstory: Spectral Sensitivity Curve</vt:lpstr>
      <vt:lpstr>Review: CIE Chromaticity Diagram and Gamuts</vt:lpstr>
      <vt:lpstr>Review: Blackbody Curve</vt:lpstr>
      <vt:lpstr>Review: Color Constancy</vt:lpstr>
      <vt:lpstr>Review: RGB Color Space (Color Cube)</vt:lpstr>
      <vt:lpstr>Review: HSV Color Space</vt:lpstr>
      <vt:lpstr>Review: HSI/HSV and RGB</vt:lpstr>
      <vt:lpstr>Review: YIQ Color Space</vt:lpstr>
      <vt:lpstr>Review: Luminance vs. Intensity</vt:lpstr>
      <vt:lpstr>Visualization</vt:lpstr>
      <vt:lpstr>Review: Marks and Channels</vt:lpstr>
      <vt:lpstr>Review: Channel Rankings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Munzner</dc:creator>
  <cp:lastModifiedBy>Tamara Munzner</cp:lastModifiedBy>
  <cp:revision>24</cp:revision>
  <dcterms:created xsi:type="dcterms:W3CDTF">2016-04-08T10:15:27Z</dcterms:created>
  <dcterms:modified xsi:type="dcterms:W3CDTF">2016-04-12T15:40:27Z</dcterms:modified>
</cp:coreProperties>
</file>