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42" r:id="rId3"/>
    <p:sldId id="330" r:id="rId4"/>
    <p:sldId id="331" r:id="rId5"/>
    <p:sldId id="332" r:id="rId6"/>
    <p:sldId id="333" r:id="rId7"/>
    <p:sldId id="335" r:id="rId8"/>
    <p:sldId id="336" r:id="rId9"/>
    <p:sldId id="337" r:id="rId10"/>
    <p:sldId id="338" r:id="rId11"/>
    <p:sldId id="339" r:id="rId12"/>
    <p:sldId id="340" r:id="rId13"/>
    <p:sldId id="341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0000"/>
    <a:srgbClr val="FF9191"/>
    <a:srgbClr val="DD5F5F"/>
    <a:srgbClr val="CC9900"/>
    <a:srgbClr val="F8F8F8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52" autoAdjust="0"/>
  </p:normalViewPr>
  <p:slideViewPr>
    <p:cSldViewPr>
      <p:cViewPr varScale="1">
        <p:scale>
          <a:sx n="41" d="100"/>
          <a:sy n="41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notesViewPr>
    <p:cSldViewPr>
      <p:cViewPr varScale="1">
        <p:scale>
          <a:sx n="65" d="100"/>
          <a:sy n="65" d="100"/>
        </p:scale>
        <p:origin x="-1594" y="-62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82413" cy="47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9" tIns="47398" rIns="94799" bIns="47398" numCol="1" anchor="t" anchorCtr="0" compatLnSpc="1">
            <a:prstTxWarp prst="textNoShape">
              <a:avLst/>
            </a:prstTxWarp>
          </a:bodyPr>
          <a:lstStyle>
            <a:lvl1pPr defTabSz="948663">
              <a:defRPr sz="1300"/>
            </a:lvl1pPr>
          </a:lstStyle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6134" y="0"/>
            <a:ext cx="3182413" cy="47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9" tIns="47398" rIns="94799" bIns="47398" numCol="1" anchor="t" anchorCtr="0" compatLnSpc="1">
            <a:prstTxWarp prst="textNoShape">
              <a:avLst/>
            </a:prstTxWarp>
          </a:bodyPr>
          <a:lstStyle>
            <a:lvl1pPr algn="r" defTabSz="948663">
              <a:defRPr sz="1300"/>
            </a:lvl1pPr>
          </a:lstStyle>
          <a:p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32891"/>
            <a:ext cx="3182413" cy="47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9" tIns="47398" rIns="94799" bIns="47398" numCol="1" anchor="b" anchorCtr="0" compatLnSpc="1">
            <a:prstTxWarp prst="textNoShape">
              <a:avLst/>
            </a:prstTxWarp>
          </a:bodyPr>
          <a:lstStyle>
            <a:lvl1pPr defTabSz="948663">
              <a:defRPr sz="1300"/>
            </a:lvl1pPr>
          </a:lstStyle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6134" y="9132891"/>
            <a:ext cx="3182413" cy="47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9" tIns="47398" rIns="94799" bIns="47398" numCol="1" anchor="b" anchorCtr="0" compatLnSpc="1">
            <a:prstTxWarp prst="textNoShape">
              <a:avLst/>
            </a:prstTxWarp>
          </a:bodyPr>
          <a:lstStyle>
            <a:lvl1pPr algn="r" defTabSz="948663">
              <a:defRPr sz="1300"/>
            </a:lvl1pPr>
          </a:lstStyle>
          <a:p>
            <a:fld id="{00B4B9D2-40E5-4B2E-9908-25F4C72E97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70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0" rIns="96563" bIns="48280" numCol="1" anchor="t" anchorCtr="0" compatLnSpc="1">
            <a:prstTxWarp prst="textNoShape">
              <a:avLst/>
            </a:prstTxWarp>
          </a:bodyPr>
          <a:lstStyle>
            <a:lvl1pPr defTabSz="967100">
              <a:defRPr sz="13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500" y="1"/>
            <a:ext cx="317070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0" rIns="96563" bIns="48280" numCol="1" anchor="t" anchorCtr="0" compatLnSpc="1">
            <a:prstTxWarp prst="textNoShape">
              <a:avLst/>
            </a:prstTxWarp>
          </a:bodyPr>
          <a:lstStyle>
            <a:lvl1pPr algn="r" defTabSz="967100">
              <a:defRPr sz="13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473" y="4560571"/>
            <a:ext cx="5364257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6563" tIns="48280" rIns="96563" bIns="48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70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0" rIns="96563" bIns="48280" numCol="1" anchor="b" anchorCtr="0" compatLnSpc="1">
            <a:prstTxWarp prst="textNoShape">
              <a:avLst/>
            </a:prstTxWarp>
          </a:bodyPr>
          <a:lstStyle>
            <a:lvl1pPr defTabSz="967100">
              <a:defRPr sz="13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500" y="9121141"/>
            <a:ext cx="317070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0" rIns="96563" bIns="48280" numCol="1" anchor="b" anchorCtr="0" compatLnSpc="1">
            <a:prstTxWarp prst="textNoShape">
              <a:avLst/>
            </a:prstTxWarp>
          </a:bodyPr>
          <a:lstStyle>
            <a:lvl1pPr algn="r" defTabSz="967100">
              <a:defRPr sz="1300"/>
            </a:lvl1pPr>
          </a:lstStyle>
          <a:p>
            <a:fld id="{C9CE458C-3D66-4A94-9F05-819E4516A8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6670A-FBDC-4CE3-BB1D-ED6A4449641D}" type="slidenum">
              <a:rPr lang="en-US"/>
              <a:pPr/>
              <a:t>2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6F978-9730-49EA-BACB-9FE29470A30E}" type="slidenum">
              <a:rPr lang="en-US"/>
              <a:pPr/>
              <a:t>11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B606A-1D83-479C-BC1D-D3661B85E757}" type="slidenum">
              <a:rPr lang="en-US"/>
              <a:pPr/>
              <a:t>3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1A17D-C66A-4ACA-ACBF-2F5B628ACD85}" type="slidenum">
              <a:rPr lang="en-US"/>
              <a:pPr/>
              <a:t>4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3223" y="4560571"/>
            <a:ext cx="5364257" cy="4320540"/>
          </a:xfrm>
        </p:spPr>
        <p:txBody>
          <a:bodyPr/>
          <a:lstStyle/>
          <a:p>
            <a:r>
              <a:rPr lang="en-US" dirty="0"/>
              <a:t>Can anyone tell me how to </a:t>
            </a:r>
            <a:r>
              <a:rPr lang="en-US" b="1" dirty="0"/>
              <a:t>implement this with two rotations</a:t>
            </a:r>
            <a:r>
              <a:rPr lang="en-US" dirty="0"/>
              <a:t>?</a:t>
            </a:r>
          </a:p>
          <a:p>
            <a:r>
              <a:rPr lang="en-US" dirty="0"/>
              <a:t>There are two possibilities:</a:t>
            </a:r>
          </a:p>
          <a:p>
            <a:r>
              <a:rPr lang="en-US" dirty="0"/>
              <a:t>Start with rotate n</a:t>
            </a:r>
          </a:p>
          <a:p>
            <a:r>
              <a:rPr lang="en-US" dirty="0"/>
              <a:t>or rotate p?</a:t>
            </a:r>
          </a:p>
          <a:p>
            <a:endParaRPr lang="en-US" dirty="0"/>
          </a:p>
          <a:p>
            <a:r>
              <a:rPr lang="en-US" b="1" dirty="0"/>
              <a:t>Rotate p</a:t>
            </a:r>
            <a:r>
              <a:rPr lang="en-US" dirty="0"/>
              <a:t>! </a:t>
            </a:r>
          </a:p>
          <a:p>
            <a:r>
              <a:rPr lang="en-US" dirty="0"/>
              <a:t>Rotate n makes p </a:t>
            </a:r>
            <a:r>
              <a:rPr lang="en-US" dirty="0" err="1"/>
              <a:t>n’s</a:t>
            </a:r>
            <a:r>
              <a:rPr lang="en-US" dirty="0"/>
              <a:t> left child and then we’re hosed.</a:t>
            </a:r>
          </a:p>
          <a:p>
            <a:r>
              <a:rPr lang="en-US" dirty="0"/>
              <a:t>Then, </a:t>
            </a:r>
            <a:r>
              <a:rPr lang="en-US" b="1" dirty="0"/>
              <a:t>rotate 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This </a:t>
            </a:r>
            <a:r>
              <a:rPr lang="en-US" b="1" dirty="0"/>
              <a:t>helps all the nodes in blue and hurts the ones in red</a:t>
            </a:r>
            <a:r>
              <a:rPr lang="en-US" dirty="0"/>
              <a:t>. So, in some sense, it helps and hurts the same number of nodes on one rotation. </a:t>
            </a:r>
          </a:p>
          <a:p>
            <a:r>
              <a:rPr lang="en-US" dirty="0"/>
              <a:t>Question: </a:t>
            </a:r>
            <a:r>
              <a:rPr lang="en-US" b="1" dirty="0"/>
              <a:t>what if we keep rotating?</a:t>
            </a:r>
            <a:r>
              <a:rPr lang="en-US" dirty="0"/>
              <a:t> What happens to this whole </a:t>
            </a:r>
            <a:r>
              <a:rPr lang="en-US" dirty="0" err="1"/>
              <a:t>subtree</a:t>
            </a:r>
            <a:r>
              <a:rPr lang="en-US" dirty="0"/>
              <a:t>?</a:t>
            </a:r>
          </a:p>
          <a:p>
            <a:r>
              <a:rPr lang="en-US" dirty="0"/>
              <a:t>It gets helped!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B30FF-5C17-4B98-9DEF-6F6C2667C81E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just a double rotation.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EF482-8D0B-4B30-B14C-57A613B209D6}" type="slidenum">
              <a:rPr lang="en-US"/>
              <a:pPr/>
              <a:t>6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082" y="4560571"/>
            <a:ext cx="5365931" cy="4320540"/>
          </a:xfrm>
        </p:spPr>
        <p:txBody>
          <a:bodyPr/>
          <a:lstStyle/>
          <a:p>
            <a:r>
              <a:rPr lang="en-US" dirty="0"/>
              <a:t>In the case where we’re just one step away from the root, we single rotate.</a:t>
            </a:r>
          </a:p>
          <a:p>
            <a:endParaRPr lang="en-US" dirty="0"/>
          </a:p>
          <a:p>
            <a:r>
              <a:rPr lang="en-US" dirty="0"/>
              <a:t>Now, each of these helped and hurt an equal number of nodes at each step, </a:t>
            </a:r>
          </a:p>
          <a:p>
            <a:r>
              <a:rPr lang="en-US" dirty="0"/>
              <a:t>but other than this final </a:t>
            </a:r>
            <a:r>
              <a:rPr lang="en-US" dirty="0" err="1"/>
              <a:t>zig</a:t>
            </a:r>
            <a:r>
              <a:rPr lang="en-US" dirty="0"/>
              <a:t>, our node always helped its children, right?</a:t>
            </a:r>
          </a:p>
          <a:p>
            <a:endParaRPr lang="en-US" dirty="0"/>
          </a:p>
          <a:p>
            <a:r>
              <a:rPr lang="en-US" dirty="0"/>
              <a:t>Therefore, every single node except p, Y, and Z in this picture improves (some quite a lot).</a:t>
            </a:r>
          </a:p>
          <a:p>
            <a:r>
              <a:rPr lang="en-US" b="1" dirty="0"/>
              <a:t>How bad are things for p, Y, and Z?</a:t>
            </a:r>
            <a:endParaRPr lang="en-US" dirty="0"/>
          </a:p>
          <a:p>
            <a:r>
              <a:rPr lang="en-US" dirty="0"/>
              <a:t>each might be down one level from where it used to be.</a:t>
            </a:r>
          </a:p>
          <a:p>
            <a:r>
              <a:rPr lang="en-US" b="1" dirty="0"/>
              <a:t>How good are things for n and many of its descendants and former ancestors?</a:t>
            </a:r>
          </a:p>
          <a:p>
            <a:r>
              <a:rPr lang="en-US" b="1" dirty="0"/>
              <a:t>Very</a:t>
            </a:r>
            <a:r>
              <a:rPr lang="en-US" dirty="0"/>
              <a:t> good.</a:t>
            </a:r>
          </a:p>
          <a:p>
            <a:r>
              <a:rPr lang="en-US" b="1" dirty="0"/>
              <a:t>Why not </a:t>
            </a:r>
            <a:r>
              <a:rPr lang="en-US" b="1" dirty="0" err="1"/>
              <a:t>zig</a:t>
            </a:r>
            <a:r>
              <a:rPr lang="en-US" b="1" dirty="0"/>
              <a:t> all the way (no </a:t>
            </a:r>
            <a:r>
              <a:rPr lang="en-US" b="1" dirty="0" err="1"/>
              <a:t>zig-zig</a:t>
            </a:r>
            <a:r>
              <a:rPr lang="en-US" b="1" dirty="0"/>
              <a:t>)</a:t>
            </a:r>
            <a:r>
              <a:rPr lang="en-US" dirty="0"/>
              <a:t>?</a:t>
            </a:r>
          </a:p>
          <a:p>
            <a:r>
              <a:rPr lang="en-US" dirty="0"/>
              <a:t>This just helps _one_ child of n!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93A54-972E-4BFE-B0DD-0451A3944C94}" type="slidenum">
              <a:rPr lang="en-US"/>
              <a:pPr/>
              <a:t>7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E9311-6710-4E26-BE37-BBC9AA440ABE}" type="slidenum">
              <a:rPr lang="en-US"/>
              <a:pPr/>
              <a:t>8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617AE-9425-4E06-80C2-4BBBE6C7441B}" type="slidenum">
              <a:rPr lang="en-US"/>
              <a:pPr/>
              <a:t>9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A6491-D9C1-4278-8FE3-BC0CFC5AF3AA}" type="slidenum">
              <a:rPr lang="en-US"/>
              <a:pPr/>
              <a:t>10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E5AAC-E931-4A7A-A094-82E60EE9F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7999A-0C1B-4DF4-A15B-8AF46D1EF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FDF9D-5479-4791-9184-E44374B76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E772-CD89-4AE1-AC06-84F48434BD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A13E-E2C0-4FB1-A2CB-8ECB5ED1AB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0461-3AD6-46C5-A17B-F4F6B2E0F1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62C-81DE-4482-8AD0-C3BA163B54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FEF4-99E3-45DB-8099-7A553B73D6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65DD-B424-4273-A60D-43E8BD2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C1-ADF5-4CC8-B477-5AD21E3B1C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62A1-C342-465D-B225-EC97A2F8FF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447A1-BE50-4C68-86C2-FCE477871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D8D1-B1D2-4B6F-B85E-13CD790B9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37DF-0EF2-4171-8777-5FF91CD478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509A-782D-4BFE-A8FC-6131C320A8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3FD86-140B-414F-B3F4-9106898FA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42F06-DB00-4550-BDC3-304755D9A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32CCC-2C23-4EB4-91D8-A9BBEF98B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A984A-DEEF-4CAB-8ADA-051702BA1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9E17F-7C99-47BA-BBA7-27F5C6078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C56C8-D6FB-432E-9F88-17FB205B5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63DA1-3926-432C-B410-663D56BA5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2C7965-7E6F-42DB-9DCD-0827F37C7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8B5FDB7-4585-447A-A556-D10A4776559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3/30/2010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CPSC 320: Intermediate Algorithm Design &amp; Analysis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Splay Trees (for Amortized Analysis)</a:t>
            </a:r>
          </a:p>
          <a:p>
            <a:r>
              <a:rPr lang="en-CA" dirty="0" smtClean="0"/>
              <a:t>Steve </a:t>
            </a:r>
            <a:r>
              <a:rPr lang="en-CA" dirty="0" err="1" smtClean="0"/>
              <a:t>Wolfman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 Again</a:t>
            </a:r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212725" y="38512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Find(</a:t>
            </a: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/>
              <a:t>)</a:t>
            </a:r>
          </a:p>
        </p:txBody>
      </p:sp>
      <p:sp>
        <p:nvSpPr>
          <p:cNvPr id="361477" name="AutoShape 5"/>
          <p:cNvSpPr>
            <a:spLocks noChangeArrowheads="1"/>
          </p:cNvSpPr>
          <p:nvPr/>
        </p:nvSpPr>
        <p:spPr bwMode="auto">
          <a:xfrm>
            <a:off x="41910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4000500" y="2936875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zig-zag</a:t>
            </a:r>
          </a:p>
        </p:txBody>
      </p:sp>
      <p:grpSp>
        <p:nvGrpSpPr>
          <p:cNvPr id="361490" name="Group 18"/>
          <p:cNvGrpSpPr>
            <a:grpSpLocks/>
          </p:cNvGrpSpPr>
          <p:nvPr/>
        </p:nvGrpSpPr>
        <p:grpSpPr bwMode="auto">
          <a:xfrm flipH="1">
            <a:off x="2209800" y="1676400"/>
            <a:ext cx="893763" cy="1274763"/>
            <a:chOff x="4189" y="1056"/>
            <a:chExt cx="563" cy="803"/>
          </a:xfrm>
        </p:grpSpPr>
        <p:cxnSp>
          <p:nvCxnSpPr>
            <p:cNvPr id="361491" name="AutoShape 19"/>
            <p:cNvCxnSpPr>
              <a:cxnSpLocks noChangeShapeType="1"/>
              <a:stCxn id="361492" idx="5"/>
              <a:endCxn id="361493" idx="0"/>
            </p:cNvCxnSpPr>
            <p:nvPr/>
          </p:nvCxnSpPr>
          <p:spPr bwMode="auto">
            <a:xfrm>
              <a:off x="4394" y="1273"/>
              <a:ext cx="23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1492" name="Oval 20"/>
            <p:cNvSpPr>
              <a:spLocks noChangeAspect="1" noChangeArrowheads="1"/>
            </p:cNvSpPr>
            <p:nvPr/>
          </p:nvSpPr>
          <p:spPr bwMode="auto">
            <a:xfrm>
              <a:off x="4189" y="105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61493" name="Oval 21"/>
            <p:cNvSpPr>
              <a:spLocks noChangeAspect="1" noChangeArrowheads="1"/>
            </p:cNvSpPr>
            <p:nvPr/>
          </p:nvSpPr>
          <p:spPr bwMode="auto">
            <a:xfrm flipH="1">
              <a:off x="4512" y="16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sp>
        <p:nvSpPr>
          <p:cNvPr id="361494" name="Oval 22"/>
          <p:cNvSpPr>
            <a:spLocks noChangeAspect="1" noChangeArrowheads="1"/>
          </p:cNvSpPr>
          <p:nvPr/>
        </p:nvSpPr>
        <p:spPr bwMode="auto">
          <a:xfrm flipH="1">
            <a:off x="2681288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61495" name="AutoShape 23"/>
          <p:cNvCxnSpPr>
            <a:cxnSpLocks noChangeShapeType="1"/>
            <a:stCxn id="361493" idx="5"/>
            <a:endCxn id="361494" idx="0"/>
          </p:cNvCxnSpPr>
          <p:nvPr/>
        </p:nvCxnSpPr>
        <p:spPr bwMode="auto">
          <a:xfrm>
            <a:off x="2535238" y="2914650"/>
            <a:ext cx="33655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1496" name="AutoShape 24"/>
          <p:cNvCxnSpPr>
            <a:cxnSpLocks noChangeShapeType="1"/>
            <a:stCxn id="361494" idx="5"/>
            <a:endCxn id="361497" idx="0"/>
          </p:cNvCxnSpPr>
          <p:nvPr/>
        </p:nvCxnSpPr>
        <p:spPr bwMode="auto">
          <a:xfrm flipH="1">
            <a:off x="2455863" y="3848100"/>
            <a:ext cx="280987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1497" name="Oval 25"/>
          <p:cNvSpPr>
            <a:spLocks noChangeAspect="1" noChangeArrowheads="1"/>
          </p:cNvSpPr>
          <p:nvPr/>
        </p:nvSpPr>
        <p:spPr bwMode="auto">
          <a:xfrm>
            <a:off x="22653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61498" name="Oval 26"/>
          <p:cNvSpPr>
            <a:spLocks noChangeAspect="1" noChangeArrowheads="1"/>
          </p:cNvSpPr>
          <p:nvPr/>
        </p:nvSpPr>
        <p:spPr bwMode="auto">
          <a:xfrm flipH="1">
            <a:off x="31035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61499" name="Oval 27"/>
          <p:cNvSpPr>
            <a:spLocks noChangeAspect="1" noChangeArrowheads="1"/>
          </p:cNvSpPr>
          <p:nvPr/>
        </p:nvSpPr>
        <p:spPr bwMode="auto">
          <a:xfrm flipH="1">
            <a:off x="2722563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61500" name="AutoShape 28"/>
          <p:cNvCxnSpPr>
            <a:cxnSpLocks noChangeShapeType="1"/>
            <a:stCxn id="361498" idx="5"/>
            <a:endCxn id="361499" idx="0"/>
          </p:cNvCxnSpPr>
          <p:nvPr/>
        </p:nvCxnSpPr>
        <p:spPr bwMode="auto">
          <a:xfrm flipH="1">
            <a:off x="2913063" y="4762500"/>
            <a:ext cx="246062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1501" name="AutoShape 29"/>
          <p:cNvCxnSpPr>
            <a:cxnSpLocks noChangeShapeType="1"/>
            <a:stCxn id="361494" idx="3"/>
            <a:endCxn id="361498" idx="0"/>
          </p:cNvCxnSpPr>
          <p:nvPr/>
        </p:nvCxnSpPr>
        <p:spPr bwMode="auto">
          <a:xfrm>
            <a:off x="3005138" y="3848100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61502" name="Group 30"/>
          <p:cNvGrpSpPr>
            <a:grpSpLocks/>
          </p:cNvGrpSpPr>
          <p:nvPr/>
        </p:nvGrpSpPr>
        <p:grpSpPr bwMode="auto">
          <a:xfrm flipH="1">
            <a:off x="6629400" y="1676400"/>
            <a:ext cx="893763" cy="1274763"/>
            <a:chOff x="4189" y="1056"/>
            <a:chExt cx="563" cy="803"/>
          </a:xfrm>
        </p:grpSpPr>
        <p:cxnSp>
          <p:nvCxnSpPr>
            <p:cNvPr id="361503" name="AutoShape 31"/>
            <p:cNvCxnSpPr>
              <a:cxnSpLocks noChangeShapeType="1"/>
              <a:stCxn id="361504" idx="5"/>
              <a:endCxn id="361505" idx="0"/>
            </p:cNvCxnSpPr>
            <p:nvPr/>
          </p:nvCxnSpPr>
          <p:spPr bwMode="auto">
            <a:xfrm>
              <a:off x="4394" y="1273"/>
              <a:ext cx="23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1504" name="Oval 32"/>
            <p:cNvSpPr>
              <a:spLocks noChangeAspect="1" noChangeArrowheads="1"/>
            </p:cNvSpPr>
            <p:nvPr/>
          </p:nvSpPr>
          <p:spPr bwMode="auto">
            <a:xfrm>
              <a:off x="4189" y="105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61505" name="Oval 33"/>
            <p:cNvSpPr>
              <a:spLocks noChangeAspect="1" noChangeArrowheads="1"/>
            </p:cNvSpPr>
            <p:nvPr/>
          </p:nvSpPr>
          <p:spPr bwMode="auto">
            <a:xfrm flipH="1">
              <a:off x="4512" y="16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sp>
        <p:nvSpPr>
          <p:cNvPr id="361506" name="Oval 34"/>
          <p:cNvSpPr>
            <a:spLocks noChangeAspect="1" noChangeArrowheads="1"/>
          </p:cNvSpPr>
          <p:nvPr/>
        </p:nvSpPr>
        <p:spPr bwMode="auto">
          <a:xfrm flipH="1">
            <a:off x="7100888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61507" name="AutoShape 35"/>
          <p:cNvCxnSpPr>
            <a:cxnSpLocks noChangeShapeType="1"/>
            <a:stCxn id="361505" idx="5"/>
            <a:endCxn id="361506" idx="0"/>
          </p:cNvCxnSpPr>
          <p:nvPr/>
        </p:nvCxnSpPr>
        <p:spPr bwMode="auto">
          <a:xfrm>
            <a:off x="6954838" y="2914650"/>
            <a:ext cx="33655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1508" name="AutoShape 36"/>
          <p:cNvCxnSpPr>
            <a:cxnSpLocks noChangeShapeType="1"/>
            <a:stCxn id="361506" idx="5"/>
            <a:endCxn id="361509" idx="0"/>
          </p:cNvCxnSpPr>
          <p:nvPr/>
        </p:nvCxnSpPr>
        <p:spPr bwMode="auto">
          <a:xfrm flipH="1">
            <a:off x="6875463" y="3848100"/>
            <a:ext cx="280987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1509" name="Oval 37"/>
          <p:cNvSpPr>
            <a:spLocks noChangeAspect="1" noChangeArrowheads="1"/>
          </p:cNvSpPr>
          <p:nvPr/>
        </p:nvSpPr>
        <p:spPr bwMode="auto">
          <a:xfrm>
            <a:off x="66849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61510" name="Oval 38"/>
          <p:cNvSpPr>
            <a:spLocks noChangeAspect="1" noChangeArrowheads="1"/>
          </p:cNvSpPr>
          <p:nvPr/>
        </p:nvSpPr>
        <p:spPr bwMode="auto">
          <a:xfrm flipH="1">
            <a:off x="75231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361513" name="AutoShape 41"/>
          <p:cNvCxnSpPr>
            <a:cxnSpLocks noChangeShapeType="1"/>
            <a:stCxn id="361506" idx="3"/>
            <a:endCxn id="361510" idx="0"/>
          </p:cNvCxnSpPr>
          <p:nvPr/>
        </p:nvCxnSpPr>
        <p:spPr bwMode="auto">
          <a:xfrm>
            <a:off x="7424738" y="3848100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1514" name="Oval 42"/>
          <p:cNvSpPr>
            <a:spLocks noChangeAspect="1" noChangeArrowheads="1"/>
          </p:cNvSpPr>
          <p:nvPr/>
        </p:nvSpPr>
        <p:spPr bwMode="auto">
          <a:xfrm flipH="1">
            <a:off x="6324600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61515" name="AutoShape 43"/>
          <p:cNvCxnSpPr>
            <a:cxnSpLocks noChangeShapeType="1"/>
            <a:stCxn id="361509" idx="3"/>
            <a:endCxn id="361514" idx="0"/>
          </p:cNvCxnSpPr>
          <p:nvPr/>
        </p:nvCxnSpPr>
        <p:spPr bwMode="auto">
          <a:xfrm flipH="1">
            <a:off x="6515100" y="4764088"/>
            <a:ext cx="225425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Splayed Out</a:t>
            </a:r>
          </a:p>
        </p:txBody>
      </p:sp>
      <p:sp>
        <p:nvSpPr>
          <p:cNvPr id="362500" name="AutoShape 4"/>
          <p:cNvSpPr>
            <a:spLocks noChangeArrowheads="1"/>
          </p:cNvSpPr>
          <p:nvPr/>
        </p:nvSpPr>
        <p:spPr bwMode="auto">
          <a:xfrm>
            <a:off x="41910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4000500" y="2936875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zig-zag</a:t>
            </a:r>
          </a:p>
        </p:txBody>
      </p:sp>
      <p:grpSp>
        <p:nvGrpSpPr>
          <p:cNvPr id="362514" name="Group 18"/>
          <p:cNvGrpSpPr>
            <a:grpSpLocks/>
          </p:cNvGrpSpPr>
          <p:nvPr/>
        </p:nvGrpSpPr>
        <p:grpSpPr bwMode="auto">
          <a:xfrm flipH="1">
            <a:off x="2286000" y="1676400"/>
            <a:ext cx="893763" cy="1274763"/>
            <a:chOff x="4189" y="1056"/>
            <a:chExt cx="563" cy="803"/>
          </a:xfrm>
        </p:grpSpPr>
        <p:cxnSp>
          <p:nvCxnSpPr>
            <p:cNvPr id="362515" name="AutoShape 19"/>
            <p:cNvCxnSpPr>
              <a:cxnSpLocks noChangeShapeType="1"/>
              <a:stCxn id="362516" idx="5"/>
              <a:endCxn id="362517" idx="0"/>
            </p:cNvCxnSpPr>
            <p:nvPr/>
          </p:nvCxnSpPr>
          <p:spPr bwMode="auto">
            <a:xfrm>
              <a:off x="4394" y="1273"/>
              <a:ext cx="23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2516" name="Oval 20"/>
            <p:cNvSpPr>
              <a:spLocks noChangeAspect="1" noChangeArrowheads="1"/>
            </p:cNvSpPr>
            <p:nvPr/>
          </p:nvSpPr>
          <p:spPr bwMode="auto">
            <a:xfrm>
              <a:off x="4189" y="105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62517" name="Oval 21"/>
            <p:cNvSpPr>
              <a:spLocks noChangeAspect="1" noChangeArrowheads="1"/>
            </p:cNvSpPr>
            <p:nvPr/>
          </p:nvSpPr>
          <p:spPr bwMode="auto">
            <a:xfrm flipH="1">
              <a:off x="4512" y="16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sp>
        <p:nvSpPr>
          <p:cNvPr id="362518" name="Oval 22"/>
          <p:cNvSpPr>
            <a:spLocks noChangeAspect="1" noChangeArrowheads="1"/>
          </p:cNvSpPr>
          <p:nvPr/>
        </p:nvSpPr>
        <p:spPr bwMode="auto">
          <a:xfrm flipH="1">
            <a:off x="2757488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62519" name="AutoShape 23"/>
          <p:cNvCxnSpPr>
            <a:cxnSpLocks noChangeShapeType="1"/>
            <a:stCxn id="362517" idx="5"/>
            <a:endCxn id="362518" idx="0"/>
          </p:cNvCxnSpPr>
          <p:nvPr/>
        </p:nvCxnSpPr>
        <p:spPr bwMode="auto">
          <a:xfrm>
            <a:off x="2611438" y="2914650"/>
            <a:ext cx="33655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2520" name="AutoShape 24"/>
          <p:cNvCxnSpPr>
            <a:cxnSpLocks noChangeShapeType="1"/>
            <a:stCxn id="362518" idx="5"/>
            <a:endCxn id="362521" idx="0"/>
          </p:cNvCxnSpPr>
          <p:nvPr/>
        </p:nvCxnSpPr>
        <p:spPr bwMode="auto">
          <a:xfrm flipH="1">
            <a:off x="2532063" y="3848100"/>
            <a:ext cx="280987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2521" name="Oval 25"/>
          <p:cNvSpPr>
            <a:spLocks noChangeAspect="1" noChangeArrowheads="1"/>
          </p:cNvSpPr>
          <p:nvPr/>
        </p:nvSpPr>
        <p:spPr bwMode="auto">
          <a:xfrm>
            <a:off x="23415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62522" name="Oval 26"/>
          <p:cNvSpPr>
            <a:spLocks noChangeAspect="1" noChangeArrowheads="1"/>
          </p:cNvSpPr>
          <p:nvPr/>
        </p:nvSpPr>
        <p:spPr bwMode="auto">
          <a:xfrm flipH="1">
            <a:off x="31797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362523" name="AutoShape 27"/>
          <p:cNvCxnSpPr>
            <a:cxnSpLocks noChangeShapeType="1"/>
            <a:stCxn id="362518" idx="3"/>
            <a:endCxn id="362522" idx="0"/>
          </p:cNvCxnSpPr>
          <p:nvPr/>
        </p:nvCxnSpPr>
        <p:spPr bwMode="auto">
          <a:xfrm>
            <a:off x="3081338" y="3848100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2524" name="Oval 28"/>
          <p:cNvSpPr>
            <a:spLocks noChangeAspect="1" noChangeArrowheads="1"/>
          </p:cNvSpPr>
          <p:nvPr/>
        </p:nvSpPr>
        <p:spPr bwMode="auto">
          <a:xfrm flipH="1">
            <a:off x="1981200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62525" name="AutoShape 29"/>
          <p:cNvCxnSpPr>
            <a:cxnSpLocks noChangeShapeType="1"/>
            <a:stCxn id="362521" idx="3"/>
            <a:endCxn id="362524" idx="0"/>
          </p:cNvCxnSpPr>
          <p:nvPr/>
        </p:nvCxnSpPr>
        <p:spPr bwMode="auto">
          <a:xfrm flipH="1">
            <a:off x="2171700" y="4764088"/>
            <a:ext cx="225425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2527" name="AutoShape 31"/>
          <p:cNvCxnSpPr>
            <a:cxnSpLocks noChangeShapeType="1"/>
            <a:stCxn id="362528" idx="5"/>
            <a:endCxn id="362534" idx="0"/>
          </p:cNvCxnSpPr>
          <p:nvPr/>
        </p:nvCxnSpPr>
        <p:spPr bwMode="auto">
          <a:xfrm flipH="1">
            <a:off x="7353300" y="2857500"/>
            <a:ext cx="2254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2528" name="Oval 32"/>
          <p:cNvSpPr>
            <a:spLocks noChangeAspect="1" noChangeArrowheads="1"/>
          </p:cNvSpPr>
          <p:nvPr/>
        </p:nvSpPr>
        <p:spPr bwMode="auto">
          <a:xfrm flipH="1">
            <a:off x="7523163" y="251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62529" name="Oval 33"/>
          <p:cNvSpPr>
            <a:spLocks noChangeAspect="1" noChangeArrowheads="1"/>
          </p:cNvSpPr>
          <p:nvPr/>
        </p:nvSpPr>
        <p:spPr bwMode="auto">
          <a:xfrm>
            <a:off x="6324600" y="251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62530" name="Oval 34"/>
          <p:cNvSpPr>
            <a:spLocks noChangeAspect="1" noChangeArrowheads="1"/>
          </p:cNvSpPr>
          <p:nvPr/>
        </p:nvSpPr>
        <p:spPr bwMode="auto">
          <a:xfrm flipH="1"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62531" name="AutoShape 35"/>
          <p:cNvCxnSpPr>
            <a:cxnSpLocks noChangeShapeType="1"/>
            <a:stCxn id="362530" idx="5"/>
            <a:endCxn id="362529" idx="0"/>
          </p:cNvCxnSpPr>
          <p:nvPr/>
        </p:nvCxnSpPr>
        <p:spPr bwMode="auto">
          <a:xfrm flipH="1">
            <a:off x="6515100" y="2019300"/>
            <a:ext cx="474663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2532" name="AutoShape 36"/>
          <p:cNvCxnSpPr>
            <a:cxnSpLocks noChangeShapeType="1"/>
            <a:stCxn id="362529" idx="5"/>
            <a:endCxn id="362533" idx="0"/>
          </p:cNvCxnSpPr>
          <p:nvPr/>
        </p:nvCxnSpPr>
        <p:spPr bwMode="auto">
          <a:xfrm>
            <a:off x="6650038" y="2859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2533" name="Oval 37"/>
          <p:cNvSpPr>
            <a:spLocks noChangeAspect="1" noChangeArrowheads="1"/>
          </p:cNvSpPr>
          <p:nvPr/>
        </p:nvSpPr>
        <p:spPr bwMode="auto">
          <a:xfrm>
            <a:off x="6629400" y="3429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62534" name="Oval 38"/>
          <p:cNvSpPr>
            <a:spLocks noChangeAspect="1" noChangeArrowheads="1"/>
          </p:cNvSpPr>
          <p:nvPr/>
        </p:nvSpPr>
        <p:spPr bwMode="auto">
          <a:xfrm flipH="1">
            <a:off x="7162800" y="3429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362535" name="AutoShape 39"/>
          <p:cNvCxnSpPr>
            <a:cxnSpLocks noChangeShapeType="1"/>
            <a:stCxn id="362530" idx="3"/>
            <a:endCxn id="362528" idx="0"/>
          </p:cNvCxnSpPr>
          <p:nvPr/>
        </p:nvCxnSpPr>
        <p:spPr bwMode="auto">
          <a:xfrm>
            <a:off x="7258050" y="2019300"/>
            <a:ext cx="455613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2536" name="Oval 40"/>
          <p:cNvSpPr>
            <a:spLocks noChangeAspect="1" noChangeArrowheads="1"/>
          </p:cNvSpPr>
          <p:nvPr/>
        </p:nvSpPr>
        <p:spPr bwMode="auto">
          <a:xfrm flipH="1">
            <a:off x="6269038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62537" name="AutoShape 41"/>
          <p:cNvCxnSpPr>
            <a:cxnSpLocks noChangeShapeType="1"/>
            <a:stCxn id="362533" idx="3"/>
            <a:endCxn id="362536" idx="0"/>
          </p:cNvCxnSpPr>
          <p:nvPr/>
        </p:nvCxnSpPr>
        <p:spPr bwMode="auto">
          <a:xfrm flipH="1">
            <a:off x="6459538" y="3773488"/>
            <a:ext cx="225425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you actually do Insert/Delete?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You do a splay or two plus some slightly tricky stuff that’s still far easier than AVL, 2-3, B, B+, or Red-Black trees.  Not especially relevant here.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 Trees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Problems with AVL Trees</a:t>
            </a:r>
          </a:p>
          <a:p>
            <a:pPr lvl="1"/>
            <a:r>
              <a:rPr lang="en-US"/>
              <a:t>extra storage/complexity for height fields</a:t>
            </a:r>
          </a:p>
          <a:p>
            <a:pPr lvl="1"/>
            <a:r>
              <a:rPr lang="en-US"/>
              <a:t>ugly delete code</a:t>
            </a:r>
          </a:p>
          <a:p>
            <a:r>
              <a:rPr lang="en-US"/>
              <a:t>Solution: splay trees</a:t>
            </a:r>
          </a:p>
          <a:p>
            <a:pPr lvl="1"/>
            <a:r>
              <a:rPr lang="en-US"/>
              <a:t>blind adjusting version of AVL trees</a:t>
            </a:r>
          </a:p>
          <a:p>
            <a:pPr lvl="1"/>
            <a:r>
              <a:rPr lang="en-US"/>
              <a:t>amortized time for all operations is O(log n)</a:t>
            </a:r>
          </a:p>
          <a:p>
            <a:pPr lvl="1"/>
            <a:r>
              <a:rPr lang="en-US"/>
              <a:t>worst case time is O(n)</a:t>
            </a:r>
          </a:p>
          <a:p>
            <a:pPr lvl="1"/>
            <a:r>
              <a:rPr lang="en-US"/>
              <a:t>insert/find always rotates node </a:t>
            </a:r>
            <a:r>
              <a:rPr lang="en-US" i="1"/>
              <a:t>to the root</a:t>
            </a:r>
            <a:r>
              <a:rPr lang="en-US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</a:t>
            </a:r>
          </a:p>
        </p:txBody>
      </p:sp>
      <p:sp>
        <p:nvSpPr>
          <p:cNvPr id="342023" name="Oval 7"/>
          <p:cNvSpPr>
            <a:spLocks noChangeAspect="1" noChangeArrowheads="1"/>
          </p:cNvSpPr>
          <p:nvPr/>
        </p:nvSpPr>
        <p:spPr bwMode="auto">
          <a:xfrm>
            <a:off x="54102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342025" name="Oval 9"/>
          <p:cNvSpPr>
            <a:spLocks noChangeAspect="1" noChangeArrowheads="1"/>
          </p:cNvSpPr>
          <p:nvPr/>
        </p:nvSpPr>
        <p:spPr bwMode="auto">
          <a:xfrm>
            <a:off x="43434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342026" name="AutoShape 10"/>
          <p:cNvCxnSpPr>
            <a:cxnSpLocks noChangeShapeType="1"/>
            <a:stCxn id="342025" idx="3"/>
            <a:endCxn id="342071" idx="0"/>
          </p:cNvCxnSpPr>
          <p:nvPr/>
        </p:nvCxnSpPr>
        <p:spPr bwMode="auto">
          <a:xfrm flipH="1">
            <a:off x="3467100" y="2478088"/>
            <a:ext cx="931863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2027" name="AutoShape 11"/>
          <p:cNvCxnSpPr>
            <a:cxnSpLocks noChangeShapeType="1"/>
            <a:stCxn id="342025" idx="5"/>
            <a:endCxn id="342023" idx="0"/>
          </p:cNvCxnSpPr>
          <p:nvPr/>
        </p:nvCxnSpPr>
        <p:spPr bwMode="auto">
          <a:xfrm>
            <a:off x="46688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2037" name="Oval 21"/>
          <p:cNvSpPr>
            <a:spLocks noChangeAspect="1" noChangeArrowheads="1"/>
          </p:cNvSpPr>
          <p:nvPr/>
        </p:nvSpPr>
        <p:spPr bwMode="auto">
          <a:xfrm>
            <a:off x="3549650" y="5815013"/>
            <a:ext cx="206375" cy="206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9</a:t>
            </a:r>
          </a:p>
        </p:txBody>
      </p:sp>
      <p:sp>
        <p:nvSpPr>
          <p:cNvPr id="342038" name="Oval 22"/>
          <p:cNvSpPr>
            <a:spLocks noChangeAspect="1" noChangeArrowheads="1"/>
          </p:cNvSpPr>
          <p:nvPr/>
        </p:nvSpPr>
        <p:spPr bwMode="auto">
          <a:xfrm>
            <a:off x="2971800" y="5815013"/>
            <a:ext cx="206375" cy="206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342039" name="Oval 23"/>
          <p:cNvSpPr>
            <a:spLocks noChangeAspect="1" noChangeArrowheads="1"/>
          </p:cNvSpPr>
          <p:nvPr/>
        </p:nvSpPr>
        <p:spPr bwMode="auto">
          <a:xfrm>
            <a:off x="3260725" y="5334000"/>
            <a:ext cx="206375" cy="206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cxnSp>
        <p:nvCxnSpPr>
          <p:cNvPr id="342040" name="AutoShape 24"/>
          <p:cNvCxnSpPr>
            <a:cxnSpLocks noChangeShapeType="1"/>
            <a:stCxn id="342039" idx="3"/>
            <a:endCxn id="342038" idx="0"/>
          </p:cNvCxnSpPr>
          <p:nvPr/>
        </p:nvCxnSpPr>
        <p:spPr bwMode="auto">
          <a:xfrm flipH="1">
            <a:off x="3074988" y="5519738"/>
            <a:ext cx="2159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2041" name="AutoShape 25"/>
          <p:cNvCxnSpPr>
            <a:cxnSpLocks noChangeShapeType="1"/>
            <a:stCxn id="342039" idx="5"/>
            <a:endCxn id="342037" idx="0"/>
          </p:cNvCxnSpPr>
          <p:nvPr/>
        </p:nvCxnSpPr>
        <p:spPr bwMode="auto">
          <a:xfrm>
            <a:off x="3436938" y="5519738"/>
            <a:ext cx="2159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2042" name="Oval 26"/>
          <p:cNvSpPr>
            <a:spLocks noChangeAspect="1" noChangeArrowheads="1"/>
          </p:cNvSpPr>
          <p:nvPr/>
        </p:nvSpPr>
        <p:spPr bwMode="auto">
          <a:xfrm>
            <a:off x="3109913" y="6296025"/>
            <a:ext cx="206375" cy="206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cxnSp>
        <p:nvCxnSpPr>
          <p:cNvPr id="342043" name="AutoShape 27"/>
          <p:cNvCxnSpPr>
            <a:cxnSpLocks noChangeShapeType="1"/>
            <a:stCxn id="342038" idx="5"/>
            <a:endCxn id="342042" idx="0"/>
          </p:cNvCxnSpPr>
          <p:nvPr/>
        </p:nvCxnSpPr>
        <p:spPr bwMode="auto">
          <a:xfrm>
            <a:off x="3148013" y="6000750"/>
            <a:ext cx="650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2057" name="Text Box 41"/>
          <p:cNvSpPr txBox="1">
            <a:spLocks noChangeArrowheads="1"/>
          </p:cNvSpPr>
          <p:nvPr/>
        </p:nvSpPr>
        <p:spPr bwMode="auto">
          <a:xfrm>
            <a:off x="136525" y="2936875"/>
            <a:ext cx="30353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You’re forced to make </a:t>
            </a:r>
          </a:p>
          <a:p>
            <a:r>
              <a:rPr lang="en-US">
                <a:solidFill>
                  <a:srgbClr val="FF0000"/>
                </a:solidFill>
              </a:rPr>
              <a:t>a really deep access:</a:t>
            </a:r>
          </a:p>
        </p:txBody>
      </p:sp>
      <p:cxnSp>
        <p:nvCxnSpPr>
          <p:cNvPr id="342058" name="AutoShape 42"/>
          <p:cNvCxnSpPr>
            <a:cxnSpLocks noChangeShapeType="1"/>
            <a:stCxn id="342057" idx="2"/>
            <a:endCxn id="342042" idx="2"/>
          </p:cNvCxnSpPr>
          <p:nvPr/>
        </p:nvCxnSpPr>
        <p:spPr bwMode="auto">
          <a:xfrm rot="16200000" flipH="1">
            <a:off x="1057275" y="4365625"/>
            <a:ext cx="2630488" cy="1436688"/>
          </a:xfrm>
          <a:prstGeom prst="curvedConnector2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2047" name="Line 31"/>
          <p:cNvSpPr>
            <a:spLocks noChangeShapeType="1"/>
          </p:cNvSpPr>
          <p:nvPr/>
        </p:nvSpPr>
        <p:spPr bwMode="auto">
          <a:xfrm flipH="1">
            <a:off x="3429000" y="3048000"/>
            <a:ext cx="381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2048" name="Line 32"/>
          <p:cNvSpPr>
            <a:spLocks noChangeShapeType="1"/>
          </p:cNvSpPr>
          <p:nvPr/>
        </p:nvSpPr>
        <p:spPr bwMode="auto">
          <a:xfrm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2049" name="Line 33"/>
          <p:cNvSpPr>
            <a:spLocks noChangeShapeType="1"/>
          </p:cNvSpPr>
          <p:nvPr/>
        </p:nvSpPr>
        <p:spPr bwMode="auto">
          <a:xfrm flipH="1">
            <a:off x="3505200" y="3810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2050" name="Line 34"/>
          <p:cNvSpPr>
            <a:spLocks noChangeShapeType="1"/>
          </p:cNvSpPr>
          <p:nvPr/>
        </p:nvSpPr>
        <p:spPr bwMode="auto">
          <a:xfrm>
            <a:off x="3505200" y="3962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2054" name="Line 38"/>
          <p:cNvSpPr>
            <a:spLocks noChangeShapeType="1"/>
          </p:cNvSpPr>
          <p:nvPr/>
        </p:nvSpPr>
        <p:spPr bwMode="auto">
          <a:xfrm flipH="1">
            <a:off x="34290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2055" name="Line 39"/>
          <p:cNvSpPr>
            <a:spLocks noChangeShapeType="1"/>
          </p:cNvSpPr>
          <p:nvPr/>
        </p:nvSpPr>
        <p:spPr bwMode="auto">
          <a:xfrm>
            <a:off x="3429000" y="4800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2056" name="Line 40"/>
          <p:cNvSpPr>
            <a:spLocks noChangeShapeType="1"/>
          </p:cNvSpPr>
          <p:nvPr/>
        </p:nvSpPr>
        <p:spPr bwMode="auto">
          <a:xfrm flipH="1">
            <a:off x="3352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342070" name="Group 54"/>
          <p:cNvGrpSpPr>
            <a:grpSpLocks/>
          </p:cNvGrpSpPr>
          <p:nvPr/>
        </p:nvGrpSpPr>
        <p:grpSpPr bwMode="auto">
          <a:xfrm>
            <a:off x="3148013" y="3957638"/>
            <a:ext cx="5851525" cy="2441575"/>
            <a:chOff x="1983" y="2493"/>
            <a:chExt cx="3686" cy="1538"/>
          </a:xfrm>
        </p:grpSpPr>
        <p:sp>
          <p:nvSpPr>
            <p:cNvPr id="342062" name="Text Box 46"/>
            <p:cNvSpPr txBox="1">
              <a:spLocks noChangeArrowheads="1"/>
            </p:cNvSpPr>
            <p:nvPr/>
          </p:nvSpPr>
          <p:spPr bwMode="auto">
            <a:xfrm>
              <a:off x="2973" y="2493"/>
              <a:ext cx="2696" cy="524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Since you’re down there anyway,</a:t>
              </a:r>
            </a:p>
            <a:p>
              <a:r>
                <a:rPr lang="en-US">
                  <a:solidFill>
                    <a:srgbClr val="006600"/>
                  </a:solidFill>
                </a:rPr>
                <a:t>fix up a lot of deep nodes!</a:t>
              </a:r>
            </a:p>
          </p:txBody>
        </p:sp>
        <p:cxnSp>
          <p:nvCxnSpPr>
            <p:cNvPr id="342064" name="AutoShape 48"/>
            <p:cNvCxnSpPr>
              <a:cxnSpLocks noChangeShapeType="1"/>
              <a:stCxn id="342062" idx="2"/>
              <a:endCxn id="342042" idx="6"/>
            </p:cNvCxnSpPr>
            <p:nvPr/>
          </p:nvCxnSpPr>
          <p:spPr bwMode="auto">
            <a:xfrm rot="5400000">
              <a:off x="2704" y="2414"/>
              <a:ext cx="1014" cy="2220"/>
            </a:xfrm>
            <a:prstGeom prst="curvedConnector2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2065" name="AutoShape 49"/>
            <p:cNvCxnSpPr>
              <a:cxnSpLocks noChangeShapeType="1"/>
              <a:stCxn id="342062" idx="2"/>
              <a:endCxn id="342038" idx="7"/>
            </p:cNvCxnSpPr>
            <p:nvPr/>
          </p:nvCxnSpPr>
          <p:spPr bwMode="auto">
            <a:xfrm rot="5400000">
              <a:off x="2825" y="2175"/>
              <a:ext cx="653" cy="2338"/>
            </a:xfrm>
            <a:prstGeom prst="curvedConnector3">
              <a:avLst>
                <a:gd name="adj1" fmla="val 49463"/>
              </a:avLst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2066" name="AutoShape 50"/>
            <p:cNvCxnSpPr>
              <a:cxnSpLocks noChangeShapeType="1"/>
              <a:stCxn id="342062" idx="2"/>
              <a:endCxn id="342037" idx="6"/>
            </p:cNvCxnSpPr>
            <p:nvPr/>
          </p:nvCxnSpPr>
          <p:spPr bwMode="auto">
            <a:xfrm rot="5400000">
              <a:off x="2994" y="2401"/>
              <a:ext cx="711" cy="1943"/>
            </a:xfrm>
            <a:prstGeom prst="curvedConnector2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2067" name="AutoShape 51"/>
            <p:cNvCxnSpPr>
              <a:cxnSpLocks noChangeShapeType="1"/>
              <a:stCxn id="342062" idx="2"/>
              <a:endCxn id="342039" idx="7"/>
            </p:cNvCxnSpPr>
            <p:nvPr/>
          </p:nvCxnSpPr>
          <p:spPr bwMode="auto">
            <a:xfrm rot="5400000">
              <a:off x="3068" y="2114"/>
              <a:ext cx="350" cy="2156"/>
            </a:xfrm>
            <a:prstGeom prst="curvedConnector3">
              <a:avLst>
                <a:gd name="adj1" fmla="val 68856"/>
              </a:avLst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2068" name="AutoShape 52"/>
            <p:cNvCxnSpPr>
              <a:cxnSpLocks noChangeShapeType="1"/>
              <a:stCxn id="342062" idx="2"/>
              <a:endCxn id="342056" idx="0"/>
            </p:cNvCxnSpPr>
            <p:nvPr/>
          </p:nvCxnSpPr>
          <p:spPr bwMode="auto">
            <a:xfrm rot="5400000">
              <a:off x="3189" y="2036"/>
              <a:ext cx="151" cy="2113"/>
            </a:xfrm>
            <a:prstGeom prst="curvedConnector3">
              <a:avLst>
                <a:gd name="adj1" fmla="val 49667"/>
              </a:avLst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2069" name="AutoShape 53"/>
            <p:cNvCxnSpPr>
              <a:cxnSpLocks noChangeShapeType="1"/>
              <a:stCxn id="342062" idx="2"/>
              <a:endCxn id="342054" idx="0"/>
            </p:cNvCxnSpPr>
            <p:nvPr/>
          </p:nvCxnSpPr>
          <p:spPr bwMode="auto">
            <a:xfrm rot="16200000" flipV="1">
              <a:off x="3148" y="1844"/>
              <a:ext cx="281" cy="2065"/>
            </a:xfrm>
            <a:prstGeom prst="curvedConnector5">
              <a:avLst>
                <a:gd name="adj1" fmla="val -8898"/>
                <a:gd name="adj2" fmla="val 82616"/>
                <a:gd name="adj3" fmla="val -8542"/>
              </a:avLst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2071" name="AutoShape 55"/>
          <p:cNvSpPr>
            <a:spLocks noChangeArrowheads="1"/>
          </p:cNvSpPr>
          <p:nvPr/>
        </p:nvSpPr>
        <p:spPr bwMode="auto">
          <a:xfrm>
            <a:off x="2362200" y="3048000"/>
            <a:ext cx="2209800" cy="3581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Zig-Zig</a:t>
            </a:r>
            <a:endParaRPr lang="en-US" dirty="0"/>
          </a:p>
        </p:txBody>
      </p:sp>
      <p:cxnSp>
        <p:nvCxnSpPr>
          <p:cNvPr id="343045" name="AutoShape 5"/>
          <p:cNvCxnSpPr>
            <a:cxnSpLocks noChangeShapeType="1"/>
            <a:stCxn id="343046" idx="3"/>
            <a:endCxn id="343050" idx="0"/>
          </p:cNvCxnSpPr>
          <p:nvPr/>
        </p:nvCxnSpPr>
        <p:spPr bwMode="auto">
          <a:xfrm flipH="1">
            <a:off x="6654800" y="2552700"/>
            <a:ext cx="803275" cy="628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46" name="Oval 6"/>
          <p:cNvSpPr>
            <a:spLocks noChangeAspect="1" noChangeArrowheads="1"/>
          </p:cNvSpPr>
          <p:nvPr/>
        </p:nvSpPr>
        <p:spPr bwMode="auto">
          <a:xfrm>
            <a:off x="7391400" y="2133600"/>
            <a:ext cx="457200" cy="4572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n</a:t>
            </a:r>
          </a:p>
        </p:txBody>
      </p:sp>
      <p:cxnSp>
        <p:nvCxnSpPr>
          <p:cNvPr id="343047" name="AutoShape 7"/>
          <p:cNvCxnSpPr>
            <a:cxnSpLocks noChangeShapeType="1"/>
            <a:stCxn id="343046" idx="5"/>
            <a:endCxn id="343048" idx="0"/>
          </p:cNvCxnSpPr>
          <p:nvPr/>
        </p:nvCxnSpPr>
        <p:spPr bwMode="auto">
          <a:xfrm>
            <a:off x="7781925" y="2552700"/>
            <a:ext cx="71437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48" name="AutoShape 8"/>
          <p:cNvSpPr>
            <a:spLocks noChangeArrowheads="1"/>
          </p:cNvSpPr>
          <p:nvPr/>
        </p:nvSpPr>
        <p:spPr bwMode="auto">
          <a:xfrm>
            <a:off x="7924800" y="32004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343049" name="AutoShape 9"/>
          <p:cNvSpPr>
            <a:spLocks noChangeArrowheads="1"/>
          </p:cNvSpPr>
          <p:nvPr/>
        </p:nvSpPr>
        <p:spPr bwMode="auto">
          <a:xfrm>
            <a:off x="6743700" y="42672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343050" name="Oval 10"/>
          <p:cNvSpPr>
            <a:spLocks noChangeAspect="1" noChangeArrowheads="1"/>
          </p:cNvSpPr>
          <p:nvPr/>
        </p:nvSpPr>
        <p:spPr bwMode="auto">
          <a:xfrm>
            <a:off x="6426200" y="3200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cxnSp>
        <p:nvCxnSpPr>
          <p:cNvPr id="343051" name="AutoShape 11"/>
          <p:cNvCxnSpPr>
            <a:cxnSpLocks noChangeShapeType="1"/>
            <a:stCxn id="343050" idx="5"/>
            <a:endCxn id="343049" idx="0"/>
          </p:cNvCxnSpPr>
          <p:nvPr/>
        </p:nvCxnSpPr>
        <p:spPr bwMode="auto">
          <a:xfrm>
            <a:off x="6816725" y="3609975"/>
            <a:ext cx="4984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53" name="AutoShape 13"/>
          <p:cNvCxnSpPr>
            <a:cxnSpLocks noChangeShapeType="1"/>
            <a:stCxn id="343050" idx="3"/>
            <a:endCxn id="343079" idx="0"/>
          </p:cNvCxnSpPr>
          <p:nvPr/>
        </p:nvCxnSpPr>
        <p:spPr bwMode="auto">
          <a:xfrm flipH="1">
            <a:off x="5924550" y="3609975"/>
            <a:ext cx="56832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64" name="AutoShape 24"/>
          <p:cNvSpPr>
            <a:spLocks noChangeAspect="1" noChangeArrowheads="1"/>
          </p:cNvSpPr>
          <p:nvPr/>
        </p:nvSpPr>
        <p:spPr bwMode="auto">
          <a:xfrm>
            <a:off x="4191000" y="29718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3078" name="AutoShape 38"/>
          <p:cNvSpPr>
            <a:spLocks noChangeArrowheads="1"/>
          </p:cNvSpPr>
          <p:nvPr/>
        </p:nvSpPr>
        <p:spPr bwMode="auto">
          <a:xfrm>
            <a:off x="6013450" y="5334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3079" name="Oval 39"/>
          <p:cNvSpPr>
            <a:spLocks noChangeAspect="1" noChangeArrowheads="1"/>
          </p:cNvSpPr>
          <p:nvPr/>
        </p:nvSpPr>
        <p:spPr bwMode="auto">
          <a:xfrm>
            <a:off x="5695950" y="42672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43080" name="AutoShape 40"/>
          <p:cNvCxnSpPr>
            <a:cxnSpLocks noChangeShapeType="1"/>
            <a:stCxn id="343079" idx="5"/>
            <a:endCxn id="343078" idx="0"/>
          </p:cNvCxnSpPr>
          <p:nvPr/>
        </p:nvCxnSpPr>
        <p:spPr bwMode="auto">
          <a:xfrm>
            <a:off x="6086475" y="4676775"/>
            <a:ext cx="4984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81" name="AutoShape 41"/>
          <p:cNvCxnSpPr>
            <a:cxnSpLocks noChangeShapeType="1"/>
            <a:stCxn id="343079" idx="3"/>
            <a:endCxn id="343084" idx="0"/>
          </p:cNvCxnSpPr>
          <p:nvPr/>
        </p:nvCxnSpPr>
        <p:spPr bwMode="auto">
          <a:xfrm flipH="1">
            <a:off x="5219700" y="4676775"/>
            <a:ext cx="54292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84" name="AutoShape 44"/>
          <p:cNvSpPr>
            <a:spLocks noChangeArrowheads="1"/>
          </p:cNvSpPr>
          <p:nvPr/>
        </p:nvSpPr>
        <p:spPr bwMode="auto">
          <a:xfrm>
            <a:off x="4648200" y="5334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W</a:t>
            </a:r>
          </a:p>
        </p:txBody>
      </p:sp>
      <p:cxnSp>
        <p:nvCxnSpPr>
          <p:cNvPr id="343085" name="AutoShape 45"/>
          <p:cNvCxnSpPr>
            <a:cxnSpLocks noChangeShapeType="1"/>
            <a:stCxn id="343086" idx="3"/>
            <a:endCxn id="343090" idx="0"/>
          </p:cNvCxnSpPr>
          <p:nvPr/>
        </p:nvCxnSpPr>
        <p:spPr bwMode="auto">
          <a:xfrm>
            <a:off x="1684338" y="2541588"/>
            <a:ext cx="804862" cy="639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86" name="Oval 46"/>
          <p:cNvSpPr>
            <a:spLocks noChangeAspect="1" noChangeArrowheads="1"/>
          </p:cNvSpPr>
          <p:nvPr/>
        </p:nvSpPr>
        <p:spPr bwMode="auto">
          <a:xfrm flipH="1">
            <a:off x="1295400" y="2133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cxnSp>
        <p:nvCxnSpPr>
          <p:cNvPr id="343087" name="AutoShape 47"/>
          <p:cNvCxnSpPr>
            <a:cxnSpLocks noChangeShapeType="1"/>
            <a:stCxn id="343086" idx="5"/>
            <a:endCxn id="343088" idx="0"/>
          </p:cNvCxnSpPr>
          <p:nvPr/>
        </p:nvCxnSpPr>
        <p:spPr bwMode="auto">
          <a:xfrm flipH="1">
            <a:off x="647700" y="2541588"/>
            <a:ext cx="714375" cy="639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88" name="AutoShape 48"/>
          <p:cNvSpPr>
            <a:spLocks noChangeArrowheads="1"/>
          </p:cNvSpPr>
          <p:nvPr/>
        </p:nvSpPr>
        <p:spPr bwMode="auto">
          <a:xfrm flipH="1">
            <a:off x="76200" y="32004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343089" name="AutoShape 49"/>
          <p:cNvSpPr>
            <a:spLocks noChangeArrowheads="1"/>
          </p:cNvSpPr>
          <p:nvPr/>
        </p:nvSpPr>
        <p:spPr bwMode="auto">
          <a:xfrm flipH="1">
            <a:off x="1257300" y="42672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343090" name="Oval 50"/>
          <p:cNvSpPr>
            <a:spLocks noChangeAspect="1" noChangeArrowheads="1"/>
          </p:cNvSpPr>
          <p:nvPr/>
        </p:nvSpPr>
        <p:spPr bwMode="auto">
          <a:xfrm flipH="1">
            <a:off x="2260600" y="3200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343091" name="AutoShape 51"/>
          <p:cNvCxnSpPr>
            <a:cxnSpLocks noChangeShapeType="1"/>
            <a:stCxn id="343090" idx="5"/>
            <a:endCxn id="343089" idx="0"/>
          </p:cNvCxnSpPr>
          <p:nvPr/>
        </p:nvCxnSpPr>
        <p:spPr bwMode="auto">
          <a:xfrm flipH="1">
            <a:off x="1828800" y="3608388"/>
            <a:ext cx="498475" cy="639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92" name="AutoShape 52"/>
          <p:cNvCxnSpPr>
            <a:cxnSpLocks noChangeShapeType="1"/>
            <a:stCxn id="343090" idx="3"/>
            <a:endCxn id="343094" idx="0"/>
          </p:cNvCxnSpPr>
          <p:nvPr/>
        </p:nvCxnSpPr>
        <p:spPr bwMode="auto">
          <a:xfrm>
            <a:off x="2649538" y="3608388"/>
            <a:ext cx="569912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93" name="AutoShape 53"/>
          <p:cNvSpPr>
            <a:spLocks noChangeArrowheads="1"/>
          </p:cNvSpPr>
          <p:nvPr/>
        </p:nvSpPr>
        <p:spPr bwMode="auto">
          <a:xfrm flipH="1">
            <a:off x="1987550" y="5334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343094" name="Oval 54"/>
          <p:cNvSpPr>
            <a:spLocks noChangeAspect="1" noChangeArrowheads="1"/>
          </p:cNvSpPr>
          <p:nvPr/>
        </p:nvSpPr>
        <p:spPr bwMode="auto">
          <a:xfrm flipH="1">
            <a:off x="299085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n</a:t>
            </a:r>
          </a:p>
        </p:txBody>
      </p:sp>
      <p:cxnSp>
        <p:nvCxnSpPr>
          <p:cNvPr id="343095" name="AutoShape 55"/>
          <p:cNvCxnSpPr>
            <a:cxnSpLocks noChangeShapeType="1"/>
            <a:stCxn id="343094" idx="5"/>
            <a:endCxn id="343093" idx="0"/>
          </p:cNvCxnSpPr>
          <p:nvPr/>
        </p:nvCxnSpPr>
        <p:spPr bwMode="auto">
          <a:xfrm flipH="1">
            <a:off x="2559050" y="4684713"/>
            <a:ext cx="498475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96" name="AutoShape 56"/>
          <p:cNvCxnSpPr>
            <a:cxnSpLocks noChangeShapeType="1"/>
            <a:stCxn id="343094" idx="3"/>
            <a:endCxn id="343097" idx="0"/>
          </p:cNvCxnSpPr>
          <p:nvPr/>
        </p:nvCxnSpPr>
        <p:spPr bwMode="auto">
          <a:xfrm>
            <a:off x="3379788" y="4684713"/>
            <a:ext cx="544512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3097" name="AutoShape 57"/>
          <p:cNvSpPr>
            <a:spLocks noChangeArrowheads="1"/>
          </p:cNvSpPr>
          <p:nvPr/>
        </p:nvSpPr>
        <p:spPr bwMode="auto">
          <a:xfrm flipH="1">
            <a:off x="3352800" y="5334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cxnSp>
        <p:nvCxnSpPr>
          <p:cNvPr id="343100" name="AutoShape 60"/>
          <p:cNvCxnSpPr>
            <a:cxnSpLocks noChangeShapeType="1"/>
            <a:endCxn id="343046" idx="0"/>
          </p:cNvCxnSpPr>
          <p:nvPr/>
        </p:nvCxnSpPr>
        <p:spPr bwMode="auto">
          <a:xfrm>
            <a:off x="6477000" y="1447800"/>
            <a:ext cx="1143000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101" name="AutoShape 61"/>
          <p:cNvCxnSpPr>
            <a:cxnSpLocks noChangeShapeType="1"/>
            <a:endCxn id="343086" idx="0"/>
          </p:cNvCxnSpPr>
          <p:nvPr/>
        </p:nvCxnSpPr>
        <p:spPr bwMode="auto">
          <a:xfrm>
            <a:off x="381000" y="1447800"/>
            <a:ext cx="11430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Zig-Zag</a:t>
            </a:r>
            <a:endParaRPr lang="en-US" dirty="0"/>
          </a:p>
        </p:txBody>
      </p:sp>
      <p:sp>
        <p:nvSpPr>
          <p:cNvPr id="344076" name="AutoShape 12"/>
          <p:cNvSpPr>
            <a:spLocks noChangeAspect="1" noChangeArrowheads="1"/>
          </p:cNvSpPr>
          <p:nvPr/>
        </p:nvSpPr>
        <p:spPr bwMode="auto">
          <a:xfrm>
            <a:off x="4191000" y="29718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44082" name="AutoShape 18"/>
          <p:cNvCxnSpPr>
            <a:cxnSpLocks noChangeShapeType="1"/>
            <a:stCxn id="344083" idx="3"/>
            <a:endCxn id="344087" idx="0"/>
          </p:cNvCxnSpPr>
          <p:nvPr/>
        </p:nvCxnSpPr>
        <p:spPr bwMode="auto">
          <a:xfrm>
            <a:off x="1684338" y="2541588"/>
            <a:ext cx="804862" cy="639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083" name="Oval 19"/>
          <p:cNvSpPr>
            <a:spLocks noChangeAspect="1" noChangeArrowheads="1"/>
          </p:cNvSpPr>
          <p:nvPr/>
        </p:nvSpPr>
        <p:spPr bwMode="auto">
          <a:xfrm flipH="1">
            <a:off x="1295400" y="2133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cxnSp>
        <p:nvCxnSpPr>
          <p:cNvPr id="344084" name="AutoShape 20"/>
          <p:cNvCxnSpPr>
            <a:cxnSpLocks noChangeShapeType="1"/>
            <a:stCxn id="344083" idx="5"/>
            <a:endCxn id="344085" idx="0"/>
          </p:cNvCxnSpPr>
          <p:nvPr/>
        </p:nvCxnSpPr>
        <p:spPr bwMode="auto">
          <a:xfrm flipH="1">
            <a:off x="647700" y="2541588"/>
            <a:ext cx="714375" cy="639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085" name="AutoShape 21"/>
          <p:cNvSpPr>
            <a:spLocks noChangeArrowheads="1"/>
          </p:cNvSpPr>
          <p:nvPr/>
        </p:nvSpPr>
        <p:spPr bwMode="auto">
          <a:xfrm flipH="1">
            <a:off x="76200" y="32004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344087" name="Oval 23"/>
          <p:cNvSpPr>
            <a:spLocks noChangeAspect="1" noChangeArrowheads="1"/>
          </p:cNvSpPr>
          <p:nvPr/>
        </p:nvSpPr>
        <p:spPr bwMode="auto">
          <a:xfrm flipH="1">
            <a:off x="2260600" y="3200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cxnSp>
        <p:nvCxnSpPr>
          <p:cNvPr id="344088" name="AutoShape 24"/>
          <p:cNvCxnSpPr>
            <a:cxnSpLocks noChangeShapeType="1"/>
            <a:stCxn id="344087" idx="5"/>
            <a:endCxn id="344098" idx="0"/>
          </p:cNvCxnSpPr>
          <p:nvPr/>
        </p:nvCxnSpPr>
        <p:spPr bwMode="auto">
          <a:xfrm flipH="1">
            <a:off x="1847850" y="3608388"/>
            <a:ext cx="479425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4089" name="AutoShape 25"/>
          <p:cNvCxnSpPr>
            <a:cxnSpLocks noChangeShapeType="1"/>
            <a:stCxn id="344087" idx="3"/>
            <a:endCxn id="344102" idx="0"/>
          </p:cNvCxnSpPr>
          <p:nvPr/>
        </p:nvCxnSpPr>
        <p:spPr bwMode="auto">
          <a:xfrm>
            <a:off x="2649538" y="3608388"/>
            <a:ext cx="588962" cy="639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4096" name="AutoShape 32"/>
          <p:cNvCxnSpPr>
            <a:cxnSpLocks noChangeShapeType="1"/>
            <a:endCxn id="344083" idx="0"/>
          </p:cNvCxnSpPr>
          <p:nvPr/>
        </p:nvCxnSpPr>
        <p:spPr bwMode="auto">
          <a:xfrm>
            <a:off x="381000" y="1447800"/>
            <a:ext cx="11430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097" name="AutoShape 33"/>
          <p:cNvSpPr>
            <a:spLocks noChangeArrowheads="1"/>
          </p:cNvSpPr>
          <p:nvPr/>
        </p:nvSpPr>
        <p:spPr bwMode="auto">
          <a:xfrm flipH="1">
            <a:off x="615950" y="5334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344098" name="Oval 34"/>
          <p:cNvSpPr>
            <a:spLocks noChangeAspect="1" noChangeArrowheads="1"/>
          </p:cNvSpPr>
          <p:nvPr/>
        </p:nvSpPr>
        <p:spPr bwMode="auto">
          <a:xfrm flipH="1">
            <a:off x="161925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n</a:t>
            </a:r>
          </a:p>
        </p:txBody>
      </p:sp>
      <p:cxnSp>
        <p:nvCxnSpPr>
          <p:cNvPr id="344099" name="AutoShape 35"/>
          <p:cNvCxnSpPr>
            <a:cxnSpLocks noChangeShapeType="1"/>
            <a:stCxn id="344098" idx="5"/>
            <a:endCxn id="344097" idx="0"/>
          </p:cNvCxnSpPr>
          <p:nvPr/>
        </p:nvCxnSpPr>
        <p:spPr bwMode="auto">
          <a:xfrm flipH="1">
            <a:off x="1187450" y="4684713"/>
            <a:ext cx="498475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4100" name="AutoShape 36"/>
          <p:cNvCxnSpPr>
            <a:cxnSpLocks noChangeShapeType="1"/>
            <a:stCxn id="344098" idx="3"/>
            <a:endCxn id="344101" idx="0"/>
          </p:cNvCxnSpPr>
          <p:nvPr/>
        </p:nvCxnSpPr>
        <p:spPr bwMode="auto">
          <a:xfrm>
            <a:off x="2008188" y="4684713"/>
            <a:ext cx="544512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101" name="AutoShape 37"/>
          <p:cNvSpPr>
            <a:spLocks noChangeArrowheads="1"/>
          </p:cNvSpPr>
          <p:nvPr/>
        </p:nvSpPr>
        <p:spPr bwMode="auto">
          <a:xfrm flipH="1">
            <a:off x="1981200" y="5334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344102" name="AutoShape 38"/>
          <p:cNvSpPr>
            <a:spLocks noChangeArrowheads="1"/>
          </p:cNvSpPr>
          <p:nvPr/>
        </p:nvSpPr>
        <p:spPr bwMode="auto">
          <a:xfrm flipH="1">
            <a:off x="2667000" y="42672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cxnSp>
        <p:nvCxnSpPr>
          <p:cNvPr id="344104" name="AutoShape 40"/>
          <p:cNvCxnSpPr>
            <a:cxnSpLocks noChangeShapeType="1"/>
            <a:stCxn id="344105" idx="3"/>
            <a:endCxn id="344109" idx="0"/>
          </p:cNvCxnSpPr>
          <p:nvPr/>
        </p:nvCxnSpPr>
        <p:spPr bwMode="auto">
          <a:xfrm flipH="1">
            <a:off x="5283200" y="3238500"/>
            <a:ext cx="1108075" cy="628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105" name="Oval 41"/>
          <p:cNvSpPr>
            <a:spLocks noChangeAspect="1" noChangeArrowheads="1"/>
          </p:cNvSpPr>
          <p:nvPr/>
        </p:nvSpPr>
        <p:spPr bwMode="auto">
          <a:xfrm>
            <a:off x="6324600" y="2819400"/>
            <a:ext cx="457200" cy="4572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n</a:t>
            </a:r>
          </a:p>
        </p:txBody>
      </p:sp>
      <p:cxnSp>
        <p:nvCxnSpPr>
          <p:cNvPr id="344106" name="AutoShape 42"/>
          <p:cNvCxnSpPr>
            <a:cxnSpLocks noChangeShapeType="1"/>
            <a:stCxn id="344105" idx="5"/>
            <a:endCxn id="344119" idx="0"/>
          </p:cNvCxnSpPr>
          <p:nvPr/>
        </p:nvCxnSpPr>
        <p:spPr bwMode="auto">
          <a:xfrm>
            <a:off x="6715125" y="3238500"/>
            <a:ext cx="104457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108" name="AutoShape 44"/>
          <p:cNvSpPr>
            <a:spLocks noChangeArrowheads="1"/>
          </p:cNvSpPr>
          <p:nvPr/>
        </p:nvSpPr>
        <p:spPr bwMode="auto">
          <a:xfrm>
            <a:off x="5334000" y="4953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344109" name="Oval 45"/>
          <p:cNvSpPr>
            <a:spLocks noChangeAspect="1" noChangeArrowheads="1"/>
          </p:cNvSpPr>
          <p:nvPr/>
        </p:nvSpPr>
        <p:spPr bwMode="auto">
          <a:xfrm>
            <a:off x="5054600" y="38862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44110" name="AutoShape 46"/>
          <p:cNvCxnSpPr>
            <a:cxnSpLocks noChangeShapeType="1"/>
            <a:stCxn id="344109" idx="5"/>
            <a:endCxn id="344108" idx="0"/>
          </p:cNvCxnSpPr>
          <p:nvPr/>
        </p:nvCxnSpPr>
        <p:spPr bwMode="auto">
          <a:xfrm>
            <a:off x="5445125" y="4295775"/>
            <a:ext cx="4603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4111" name="AutoShape 47"/>
          <p:cNvCxnSpPr>
            <a:cxnSpLocks noChangeShapeType="1"/>
            <a:stCxn id="344109" idx="3"/>
            <a:endCxn id="344123" idx="0"/>
          </p:cNvCxnSpPr>
          <p:nvPr/>
        </p:nvCxnSpPr>
        <p:spPr bwMode="auto">
          <a:xfrm flipH="1">
            <a:off x="4610100" y="4295775"/>
            <a:ext cx="5111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4116" name="AutoShape 52"/>
          <p:cNvCxnSpPr>
            <a:cxnSpLocks noChangeShapeType="1"/>
            <a:endCxn id="344105" idx="0"/>
          </p:cNvCxnSpPr>
          <p:nvPr/>
        </p:nvCxnSpPr>
        <p:spPr bwMode="auto">
          <a:xfrm>
            <a:off x="5410200" y="2133600"/>
            <a:ext cx="1143000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118" name="AutoShape 54"/>
          <p:cNvSpPr>
            <a:spLocks noChangeArrowheads="1"/>
          </p:cNvSpPr>
          <p:nvPr/>
        </p:nvSpPr>
        <p:spPr bwMode="auto">
          <a:xfrm>
            <a:off x="7848600" y="4953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344119" name="Oval 55"/>
          <p:cNvSpPr>
            <a:spLocks noChangeAspect="1" noChangeArrowheads="1"/>
          </p:cNvSpPr>
          <p:nvPr/>
        </p:nvSpPr>
        <p:spPr bwMode="auto">
          <a:xfrm>
            <a:off x="7531100" y="3886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cxnSp>
        <p:nvCxnSpPr>
          <p:cNvPr id="344120" name="AutoShape 56"/>
          <p:cNvCxnSpPr>
            <a:cxnSpLocks noChangeShapeType="1"/>
            <a:stCxn id="344119" idx="5"/>
            <a:endCxn id="344118" idx="0"/>
          </p:cNvCxnSpPr>
          <p:nvPr/>
        </p:nvCxnSpPr>
        <p:spPr bwMode="auto">
          <a:xfrm>
            <a:off x="7921625" y="4295775"/>
            <a:ext cx="4984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4121" name="AutoShape 57"/>
          <p:cNvCxnSpPr>
            <a:cxnSpLocks noChangeShapeType="1"/>
            <a:stCxn id="344119" idx="3"/>
            <a:endCxn id="344122" idx="0"/>
          </p:cNvCxnSpPr>
          <p:nvPr/>
        </p:nvCxnSpPr>
        <p:spPr bwMode="auto">
          <a:xfrm flipH="1">
            <a:off x="7124700" y="4295775"/>
            <a:ext cx="4730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4122" name="AutoShape 58"/>
          <p:cNvSpPr>
            <a:spLocks noChangeArrowheads="1"/>
          </p:cNvSpPr>
          <p:nvPr/>
        </p:nvSpPr>
        <p:spPr bwMode="auto">
          <a:xfrm>
            <a:off x="6553200" y="4953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344123" name="AutoShape 59"/>
          <p:cNvSpPr>
            <a:spLocks noChangeArrowheads="1"/>
          </p:cNvSpPr>
          <p:nvPr/>
        </p:nvSpPr>
        <p:spPr bwMode="auto">
          <a:xfrm>
            <a:off x="4038600" y="4953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Zig</a:t>
            </a:r>
          </a:p>
        </p:txBody>
      </p:sp>
      <p:sp>
        <p:nvSpPr>
          <p:cNvPr id="352261" name="Oval 5"/>
          <p:cNvSpPr>
            <a:spLocks noChangeAspect="1" noChangeArrowheads="1"/>
          </p:cNvSpPr>
          <p:nvPr/>
        </p:nvSpPr>
        <p:spPr bwMode="auto">
          <a:xfrm flipH="1">
            <a:off x="2178050" y="2743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cxnSp>
        <p:nvCxnSpPr>
          <p:cNvPr id="352262" name="AutoShape 6"/>
          <p:cNvCxnSpPr>
            <a:cxnSpLocks noChangeShapeType="1"/>
            <a:stCxn id="352261" idx="5"/>
            <a:endCxn id="352265" idx="0"/>
          </p:cNvCxnSpPr>
          <p:nvPr/>
        </p:nvCxnSpPr>
        <p:spPr bwMode="auto">
          <a:xfrm flipH="1">
            <a:off x="1765300" y="3151188"/>
            <a:ext cx="479425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263" name="AutoShape 7"/>
          <p:cNvCxnSpPr>
            <a:cxnSpLocks noChangeShapeType="1"/>
            <a:stCxn id="352261" idx="3"/>
            <a:endCxn id="352269" idx="0"/>
          </p:cNvCxnSpPr>
          <p:nvPr/>
        </p:nvCxnSpPr>
        <p:spPr bwMode="auto">
          <a:xfrm>
            <a:off x="2566988" y="3151188"/>
            <a:ext cx="588962" cy="639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2264" name="AutoShape 8"/>
          <p:cNvSpPr>
            <a:spLocks noChangeArrowheads="1"/>
          </p:cNvSpPr>
          <p:nvPr/>
        </p:nvSpPr>
        <p:spPr bwMode="auto">
          <a:xfrm flipH="1">
            <a:off x="533400" y="48768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352265" name="Oval 9"/>
          <p:cNvSpPr>
            <a:spLocks noChangeAspect="1" noChangeArrowheads="1"/>
          </p:cNvSpPr>
          <p:nvPr/>
        </p:nvSpPr>
        <p:spPr bwMode="auto">
          <a:xfrm flipH="1">
            <a:off x="15367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n</a:t>
            </a:r>
          </a:p>
        </p:txBody>
      </p:sp>
      <p:cxnSp>
        <p:nvCxnSpPr>
          <p:cNvPr id="352266" name="AutoShape 10"/>
          <p:cNvCxnSpPr>
            <a:cxnSpLocks noChangeShapeType="1"/>
            <a:stCxn id="352265" idx="5"/>
            <a:endCxn id="352264" idx="0"/>
          </p:cNvCxnSpPr>
          <p:nvPr/>
        </p:nvCxnSpPr>
        <p:spPr bwMode="auto">
          <a:xfrm flipH="1">
            <a:off x="1104900" y="4227513"/>
            <a:ext cx="498475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267" name="AutoShape 11"/>
          <p:cNvCxnSpPr>
            <a:cxnSpLocks noChangeShapeType="1"/>
            <a:stCxn id="352265" idx="3"/>
            <a:endCxn id="352268" idx="0"/>
          </p:cNvCxnSpPr>
          <p:nvPr/>
        </p:nvCxnSpPr>
        <p:spPr bwMode="auto">
          <a:xfrm>
            <a:off x="1925638" y="4227513"/>
            <a:ext cx="544512" cy="630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2268" name="AutoShape 12"/>
          <p:cNvSpPr>
            <a:spLocks noChangeArrowheads="1"/>
          </p:cNvSpPr>
          <p:nvPr/>
        </p:nvSpPr>
        <p:spPr bwMode="auto">
          <a:xfrm flipH="1">
            <a:off x="1898650" y="48768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352269" name="AutoShape 13"/>
          <p:cNvSpPr>
            <a:spLocks noChangeArrowheads="1"/>
          </p:cNvSpPr>
          <p:nvPr/>
        </p:nvSpPr>
        <p:spPr bwMode="auto">
          <a:xfrm flipH="1">
            <a:off x="2584450" y="3810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352270" name="AutoShape 14"/>
          <p:cNvSpPr>
            <a:spLocks noChangeAspect="1" noChangeArrowheads="1"/>
          </p:cNvSpPr>
          <p:nvPr/>
        </p:nvSpPr>
        <p:spPr bwMode="auto">
          <a:xfrm>
            <a:off x="4191000" y="29718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2272" name="Oval 16"/>
          <p:cNvSpPr>
            <a:spLocks noChangeAspect="1" noChangeArrowheads="1"/>
          </p:cNvSpPr>
          <p:nvPr/>
        </p:nvSpPr>
        <p:spPr bwMode="auto">
          <a:xfrm>
            <a:off x="6508750" y="2743200"/>
            <a:ext cx="457200" cy="4572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n</a:t>
            </a:r>
          </a:p>
        </p:txBody>
      </p:sp>
      <p:cxnSp>
        <p:nvCxnSpPr>
          <p:cNvPr id="352273" name="AutoShape 17"/>
          <p:cNvCxnSpPr>
            <a:cxnSpLocks noChangeShapeType="1"/>
            <a:stCxn id="352272" idx="5"/>
            <a:endCxn id="352276" idx="0"/>
          </p:cNvCxnSpPr>
          <p:nvPr/>
        </p:nvCxnSpPr>
        <p:spPr bwMode="auto">
          <a:xfrm>
            <a:off x="6899275" y="3162300"/>
            <a:ext cx="4794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274" name="AutoShape 18"/>
          <p:cNvCxnSpPr>
            <a:cxnSpLocks noChangeShapeType="1"/>
            <a:stCxn id="352272" idx="3"/>
            <a:endCxn id="352280" idx="0"/>
          </p:cNvCxnSpPr>
          <p:nvPr/>
        </p:nvCxnSpPr>
        <p:spPr bwMode="auto">
          <a:xfrm flipH="1">
            <a:off x="5988050" y="3162300"/>
            <a:ext cx="58737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2275" name="AutoShape 19"/>
          <p:cNvSpPr>
            <a:spLocks noChangeArrowheads="1"/>
          </p:cNvSpPr>
          <p:nvPr/>
        </p:nvSpPr>
        <p:spPr bwMode="auto">
          <a:xfrm>
            <a:off x="7467600" y="48768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352276" name="Oval 20"/>
          <p:cNvSpPr>
            <a:spLocks noChangeAspect="1" noChangeArrowheads="1"/>
          </p:cNvSpPr>
          <p:nvPr/>
        </p:nvSpPr>
        <p:spPr bwMode="auto">
          <a:xfrm>
            <a:off x="7150100" y="3810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52277" name="AutoShape 21"/>
          <p:cNvCxnSpPr>
            <a:cxnSpLocks noChangeShapeType="1"/>
            <a:stCxn id="352276" idx="5"/>
            <a:endCxn id="352275" idx="0"/>
          </p:cNvCxnSpPr>
          <p:nvPr/>
        </p:nvCxnSpPr>
        <p:spPr bwMode="auto">
          <a:xfrm>
            <a:off x="7540625" y="4219575"/>
            <a:ext cx="49847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278" name="AutoShape 22"/>
          <p:cNvCxnSpPr>
            <a:cxnSpLocks noChangeShapeType="1"/>
            <a:stCxn id="352276" idx="3"/>
            <a:endCxn id="352279" idx="0"/>
          </p:cNvCxnSpPr>
          <p:nvPr/>
        </p:nvCxnSpPr>
        <p:spPr bwMode="auto">
          <a:xfrm flipH="1">
            <a:off x="6673850" y="4219575"/>
            <a:ext cx="542925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2279" name="AutoShape 23"/>
          <p:cNvSpPr>
            <a:spLocks noChangeArrowheads="1"/>
          </p:cNvSpPr>
          <p:nvPr/>
        </p:nvSpPr>
        <p:spPr bwMode="auto">
          <a:xfrm>
            <a:off x="6102350" y="48768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352280" name="AutoShape 24"/>
          <p:cNvSpPr>
            <a:spLocks noChangeArrowheads="1"/>
          </p:cNvSpPr>
          <p:nvPr/>
        </p:nvSpPr>
        <p:spPr bwMode="auto">
          <a:xfrm>
            <a:off x="5416550" y="3810000"/>
            <a:ext cx="1143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52282" name="Text Box 26"/>
          <p:cNvSpPr txBox="1">
            <a:spLocks noChangeArrowheads="1"/>
          </p:cNvSpPr>
          <p:nvPr/>
        </p:nvSpPr>
        <p:spPr bwMode="auto">
          <a:xfrm>
            <a:off x="2057400" y="228600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352283" name="Text Box 27"/>
          <p:cNvSpPr txBox="1">
            <a:spLocks noChangeArrowheads="1"/>
          </p:cNvSpPr>
          <p:nvPr/>
        </p:nvSpPr>
        <p:spPr bwMode="auto">
          <a:xfrm>
            <a:off x="6400800" y="228600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Splaying Example</a:t>
            </a:r>
          </a:p>
        </p:txBody>
      </p:sp>
      <p:sp>
        <p:nvSpPr>
          <p:cNvPr id="355332" name="Oval 4"/>
          <p:cNvSpPr>
            <a:spLocks noChangeAspect="1" noChangeArrowheads="1"/>
          </p:cNvSpPr>
          <p:nvPr/>
        </p:nvSpPr>
        <p:spPr bwMode="auto">
          <a:xfrm>
            <a:off x="1538288" y="25701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55333" name="AutoShape 5"/>
          <p:cNvCxnSpPr>
            <a:cxnSpLocks noChangeShapeType="1"/>
            <a:stCxn id="355334" idx="5"/>
            <a:endCxn id="355332" idx="0"/>
          </p:cNvCxnSpPr>
          <p:nvPr/>
        </p:nvCxnSpPr>
        <p:spPr bwMode="auto">
          <a:xfrm>
            <a:off x="1392238" y="2020888"/>
            <a:ext cx="33655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5334" name="Oval 6"/>
          <p:cNvSpPr>
            <a:spLocks noChangeAspect="1" noChangeArrowheads="1"/>
          </p:cNvSpPr>
          <p:nvPr/>
        </p:nvSpPr>
        <p:spPr bwMode="auto">
          <a:xfrm>
            <a:off x="10668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5336" name="Oval 8"/>
          <p:cNvSpPr>
            <a:spLocks noChangeAspect="1" noChangeArrowheads="1"/>
          </p:cNvSpPr>
          <p:nvPr/>
        </p:nvSpPr>
        <p:spPr bwMode="auto">
          <a:xfrm>
            <a:off x="1981200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55337" name="AutoShape 9"/>
          <p:cNvCxnSpPr>
            <a:cxnSpLocks noChangeShapeType="1"/>
            <a:stCxn id="355332" idx="5"/>
            <a:endCxn id="355336" idx="0"/>
          </p:cNvCxnSpPr>
          <p:nvPr/>
        </p:nvCxnSpPr>
        <p:spPr bwMode="auto">
          <a:xfrm>
            <a:off x="1863725" y="2914650"/>
            <a:ext cx="3079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5338" name="Oval 10"/>
          <p:cNvSpPr>
            <a:spLocks noChangeAspect="1" noChangeArrowheads="1"/>
          </p:cNvSpPr>
          <p:nvPr/>
        </p:nvSpPr>
        <p:spPr bwMode="auto">
          <a:xfrm>
            <a:off x="2403475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55339" name="AutoShape 11"/>
          <p:cNvCxnSpPr>
            <a:cxnSpLocks noChangeShapeType="1"/>
            <a:stCxn id="355336" idx="5"/>
            <a:endCxn id="355338" idx="0"/>
          </p:cNvCxnSpPr>
          <p:nvPr/>
        </p:nvCxnSpPr>
        <p:spPr bwMode="auto">
          <a:xfrm>
            <a:off x="2306638" y="3849688"/>
            <a:ext cx="28733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5340" name="Oval 12"/>
          <p:cNvSpPr>
            <a:spLocks noChangeAspect="1" noChangeArrowheads="1"/>
          </p:cNvSpPr>
          <p:nvPr/>
        </p:nvSpPr>
        <p:spPr bwMode="auto">
          <a:xfrm>
            <a:off x="2819400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355341" name="AutoShape 13"/>
          <p:cNvCxnSpPr>
            <a:cxnSpLocks noChangeShapeType="1"/>
            <a:stCxn id="355338" idx="5"/>
            <a:endCxn id="355340" idx="0"/>
          </p:cNvCxnSpPr>
          <p:nvPr/>
        </p:nvCxnSpPr>
        <p:spPr bwMode="auto">
          <a:xfrm>
            <a:off x="2728913" y="4764088"/>
            <a:ext cx="28098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5342" name="Oval 14"/>
          <p:cNvSpPr>
            <a:spLocks noChangeAspect="1" noChangeArrowheads="1"/>
          </p:cNvSpPr>
          <p:nvPr/>
        </p:nvSpPr>
        <p:spPr bwMode="auto">
          <a:xfrm>
            <a:off x="3200400" y="6248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355343" name="AutoShape 15"/>
          <p:cNvCxnSpPr>
            <a:cxnSpLocks noChangeShapeType="1"/>
            <a:stCxn id="355340" idx="5"/>
            <a:endCxn id="355342" idx="0"/>
          </p:cNvCxnSpPr>
          <p:nvPr/>
        </p:nvCxnSpPr>
        <p:spPr bwMode="auto">
          <a:xfrm>
            <a:off x="3144838" y="5678488"/>
            <a:ext cx="2460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5344" name="AutoShape 16"/>
          <p:cNvSpPr>
            <a:spLocks noChangeArrowheads="1"/>
          </p:cNvSpPr>
          <p:nvPr/>
        </p:nvSpPr>
        <p:spPr bwMode="auto">
          <a:xfrm>
            <a:off x="41910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5345" name="Text Box 17"/>
          <p:cNvSpPr txBox="1">
            <a:spLocks noChangeArrowheads="1"/>
          </p:cNvSpPr>
          <p:nvPr/>
        </p:nvSpPr>
        <p:spPr bwMode="auto">
          <a:xfrm>
            <a:off x="212725" y="38512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Find(</a:t>
            </a:r>
            <a:r>
              <a:rPr lang="en-US">
                <a:solidFill>
                  <a:srgbClr val="FF0000"/>
                </a:solidFill>
              </a:rPr>
              <a:t>6</a:t>
            </a:r>
            <a:r>
              <a:rPr lang="en-US"/>
              <a:t>)</a:t>
            </a:r>
          </a:p>
        </p:txBody>
      </p:sp>
      <p:sp>
        <p:nvSpPr>
          <p:cNvPr id="355346" name="Oval 18"/>
          <p:cNvSpPr>
            <a:spLocks noChangeAspect="1" noChangeArrowheads="1"/>
          </p:cNvSpPr>
          <p:nvPr/>
        </p:nvSpPr>
        <p:spPr bwMode="auto">
          <a:xfrm>
            <a:off x="6338888" y="25701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55347" name="AutoShape 19"/>
          <p:cNvCxnSpPr>
            <a:cxnSpLocks noChangeShapeType="1"/>
            <a:stCxn id="355348" idx="5"/>
            <a:endCxn id="355346" idx="0"/>
          </p:cNvCxnSpPr>
          <p:nvPr/>
        </p:nvCxnSpPr>
        <p:spPr bwMode="auto">
          <a:xfrm>
            <a:off x="6192838" y="2020888"/>
            <a:ext cx="33655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5348" name="Oval 20"/>
          <p:cNvSpPr>
            <a:spLocks noChangeAspect="1" noChangeArrowheads="1"/>
          </p:cNvSpPr>
          <p:nvPr/>
        </p:nvSpPr>
        <p:spPr bwMode="auto">
          <a:xfrm>
            <a:off x="58674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5349" name="Oval 21"/>
          <p:cNvSpPr>
            <a:spLocks noChangeAspect="1" noChangeArrowheads="1"/>
          </p:cNvSpPr>
          <p:nvPr/>
        </p:nvSpPr>
        <p:spPr bwMode="auto">
          <a:xfrm>
            <a:off x="6781800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55350" name="AutoShape 22"/>
          <p:cNvCxnSpPr>
            <a:cxnSpLocks noChangeShapeType="1"/>
            <a:stCxn id="355346" idx="5"/>
            <a:endCxn id="355349" idx="0"/>
          </p:cNvCxnSpPr>
          <p:nvPr/>
        </p:nvCxnSpPr>
        <p:spPr bwMode="auto">
          <a:xfrm>
            <a:off x="6664325" y="2914650"/>
            <a:ext cx="3079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5352" name="AutoShape 24"/>
          <p:cNvCxnSpPr>
            <a:cxnSpLocks noChangeShapeType="1"/>
            <a:stCxn id="355349" idx="5"/>
            <a:endCxn id="355351" idx="0"/>
          </p:cNvCxnSpPr>
          <p:nvPr/>
        </p:nvCxnSpPr>
        <p:spPr bwMode="auto">
          <a:xfrm>
            <a:off x="7107238" y="3849688"/>
            <a:ext cx="28098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55358" name="Group 30"/>
          <p:cNvGrpSpPr>
            <a:grpSpLocks/>
          </p:cNvGrpSpPr>
          <p:nvPr/>
        </p:nvGrpSpPr>
        <p:grpSpPr bwMode="auto">
          <a:xfrm flipH="1">
            <a:off x="6400800" y="4419600"/>
            <a:ext cx="1177925" cy="2209800"/>
            <a:chOff x="4538" y="2784"/>
            <a:chExt cx="742" cy="1392"/>
          </a:xfrm>
        </p:grpSpPr>
        <p:sp>
          <p:nvSpPr>
            <p:cNvPr id="355351" name="Oval 23"/>
            <p:cNvSpPr>
              <a:spLocks noChangeAspect="1" noChangeArrowheads="1"/>
            </p:cNvSpPr>
            <p:nvPr/>
          </p:nvSpPr>
          <p:spPr bwMode="auto">
            <a:xfrm>
              <a:off x="4538" y="278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55353" name="Oval 25"/>
            <p:cNvSpPr>
              <a:spLocks noChangeAspect="1" noChangeArrowheads="1"/>
            </p:cNvSpPr>
            <p:nvPr/>
          </p:nvSpPr>
          <p:spPr bwMode="auto">
            <a:xfrm>
              <a:off x="4800" y="3360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cxnSp>
          <p:nvCxnSpPr>
            <p:cNvPr id="355354" name="AutoShape 26"/>
            <p:cNvCxnSpPr>
              <a:cxnSpLocks noChangeShapeType="1"/>
              <a:stCxn id="355351" idx="5"/>
              <a:endCxn id="355353" idx="0"/>
            </p:cNvCxnSpPr>
            <p:nvPr/>
          </p:nvCxnSpPr>
          <p:spPr bwMode="auto">
            <a:xfrm>
              <a:off x="4743" y="3001"/>
              <a:ext cx="177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5355" name="Oval 27"/>
            <p:cNvSpPr>
              <a:spLocks noChangeAspect="1" noChangeArrowheads="1"/>
            </p:cNvSpPr>
            <p:nvPr/>
          </p:nvSpPr>
          <p:spPr bwMode="auto">
            <a:xfrm>
              <a:off x="5040" y="393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355356" name="AutoShape 28"/>
            <p:cNvCxnSpPr>
              <a:cxnSpLocks noChangeShapeType="1"/>
              <a:stCxn id="355353" idx="5"/>
              <a:endCxn id="355355" idx="0"/>
            </p:cNvCxnSpPr>
            <p:nvPr/>
          </p:nvCxnSpPr>
          <p:spPr bwMode="auto">
            <a:xfrm>
              <a:off x="5005" y="3577"/>
              <a:ext cx="155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5357" name="Text Box 29"/>
          <p:cNvSpPr txBox="1">
            <a:spLocks noChangeArrowheads="1"/>
          </p:cNvSpPr>
          <p:nvPr/>
        </p:nvSpPr>
        <p:spPr bwMode="auto">
          <a:xfrm>
            <a:off x="4000500" y="2936875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zig-zig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Still Splaying 6</a:t>
            </a:r>
          </a:p>
        </p:txBody>
      </p:sp>
      <p:sp>
        <p:nvSpPr>
          <p:cNvPr id="357390" name="AutoShape 14"/>
          <p:cNvSpPr>
            <a:spLocks noChangeArrowheads="1"/>
          </p:cNvSpPr>
          <p:nvPr/>
        </p:nvSpPr>
        <p:spPr bwMode="auto">
          <a:xfrm>
            <a:off x="41910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7404" name="Text Box 28"/>
          <p:cNvSpPr txBox="1">
            <a:spLocks noChangeArrowheads="1"/>
          </p:cNvSpPr>
          <p:nvPr/>
        </p:nvSpPr>
        <p:spPr bwMode="auto">
          <a:xfrm>
            <a:off x="4000500" y="2936875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zig-zig</a:t>
            </a:r>
          </a:p>
        </p:txBody>
      </p:sp>
      <p:sp>
        <p:nvSpPr>
          <p:cNvPr id="357405" name="Oval 29"/>
          <p:cNvSpPr>
            <a:spLocks noChangeAspect="1" noChangeArrowheads="1"/>
          </p:cNvSpPr>
          <p:nvPr/>
        </p:nvSpPr>
        <p:spPr bwMode="auto">
          <a:xfrm>
            <a:off x="1766888" y="25701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57406" name="AutoShape 30"/>
          <p:cNvCxnSpPr>
            <a:cxnSpLocks noChangeShapeType="1"/>
            <a:stCxn id="357407" idx="5"/>
            <a:endCxn id="357405" idx="0"/>
          </p:cNvCxnSpPr>
          <p:nvPr/>
        </p:nvCxnSpPr>
        <p:spPr bwMode="auto">
          <a:xfrm>
            <a:off x="1620838" y="2020888"/>
            <a:ext cx="33655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7407" name="Oval 31"/>
          <p:cNvSpPr>
            <a:spLocks noChangeAspect="1" noChangeArrowheads="1"/>
          </p:cNvSpPr>
          <p:nvPr/>
        </p:nvSpPr>
        <p:spPr bwMode="auto">
          <a:xfrm>
            <a:off x="12954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7408" name="Oval 32"/>
          <p:cNvSpPr>
            <a:spLocks noChangeAspect="1" noChangeArrowheads="1"/>
          </p:cNvSpPr>
          <p:nvPr/>
        </p:nvSpPr>
        <p:spPr bwMode="auto">
          <a:xfrm>
            <a:off x="2209800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57409" name="AutoShape 33"/>
          <p:cNvCxnSpPr>
            <a:cxnSpLocks noChangeShapeType="1"/>
            <a:stCxn id="357405" idx="5"/>
            <a:endCxn id="357408" idx="0"/>
          </p:cNvCxnSpPr>
          <p:nvPr/>
        </p:nvCxnSpPr>
        <p:spPr bwMode="auto">
          <a:xfrm>
            <a:off x="2092325" y="2914650"/>
            <a:ext cx="3079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10" name="AutoShape 34"/>
          <p:cNvCxnSpPr>
            <a:cxnSpLocks noChangeShapeType="1"/>
            <a:stCxn id="357408" idx="5"/>
            <a:endCxn id="357412" idx="0"/>
          </p:cNvCxnSpPr>
          <p:nvPr/>
        </p:nvCxnSpPr>
        <p:spPr bwMode="auto">
          <a:xfrm>
            <a:off x="2535238" y="3849688"/>
            <a:ext cx="28098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57411" name="Group 35"/>
          <p:cNvGrpSpPr>
            <a:grpSpLocks/>
          </p:cNvGrpSpPr>
          <p:nvPr/>
        </p:nvGrpSpPr>
        <p:grpSpPr bwMode="auto">
          <a:xfrm flipH="1">
            <a:off x="1828800" y="4419600"/>
            <a:ext cx="1177925" cy="2209800"/>
            <a:chOff x="4538" y="2784"/>
            <a:chExt cx="742" cy="1392"/>
          </a:xfrm>
        </p:grpSpPr>
        <p:sp>
          <p:nvSpPr>
            <p:cNvPr id="357412" name="Oval 36"/>
            <p:cNvSpPr>
              <a:spLocks noChangeAspect="1" noChangeArrowheads="1"/>
            </p:cNvSpPr>
            <p:nvPr/>
          </p:nvSpPr>
          <p:spPr bwMode="auto">
            <a:xfrm>
              <a:off x="4538" y="278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57413" name="Oval 37"/>
            <p:cNvSpPr>
              <a:spLocks noChangeAspect="1" noChangeArrowheads="1"/>
            </p:cNvSpPr>
            <p:nvPr/>
          </p:nvSpPr>
          <p:spPr bwMode="auto">
            <a:xfrm>
              <a:off x="4800" y="3360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cxnSp>
          <p:nvCxnSpPr>
            <p:cNvPr id="357414" name="AutoShape 38"/>
            <p:cNvCxnSpPr>
              <a:cxnSpLocks noChangeShapeType="1"/>
              <a:stCxn id="357412" idx="5"/>
              <a:endCxn id="357413" idx="0"/>
            </p:cNvCxnSpPr>
            <p:nvPr/>
          </p:nvCxnSpPr>
          <p:spPr bwMode="auto">
            <a:xfrm>
              <a:off x="4743" y="3001"/>
              <a:ext cx="177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7415" name="Oval 39"/>
            <p:cNvSpPr>
              <a:spLocks noChangeAspect="1" noChangeArrowheads="1"/>
            </p:cNvSpPr>
            <p:nvPr/>
          </p:nvSpPr>
          <p:spPr bwMode="auto">
            <a:xfrm>
              <a:off x="5040" y="393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357416" name="AutoShape 40"/>
            <p:cNvCxnSpPr>
              <a:cxnSpLocks noChangeShapeType="1"/>
              <a:stCxn id="357413" idx="5"/>
              <a:endCxn id="357415" idx="0"/>
            </p:cNvCxnSpPr>
            <p:nvPr/>
          </p:nvCxnSpPr>
          <p:spPr bwMode="auto">
            <a:xfrm>
              <a:off x="5005" y="3577"/>
              <a:ext cx="155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57418" name="AutoShape 42"/>
          <p:cNvCxnSpPr>
            <a:cxnSpLocks noChangeShapeType="1"/>
            <a:stCxn id="357419" idx="5"/>
            <a:endCxn id="357417" idx="0"/>
          </p:cNvCxnSpPr>
          <p:nvPr/>
        </p:nvCxnSpPr>
        <p:spPr bwMode="auto">
          <a:xfrm>
            <a:off x="6615113" y="2020888"/>
            <a:ext cx="37782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7419" name="Oval 43"/>
          <p:cNvSpPr>
            <a:spLocks noChangeAspect="1" noChangeArrowheads="1"/>
          </p:cNvSpPr>
          <p:nvPr/>
        </p:nvSpPr>
        <p:spPr bwMode="auto">
          <a:xfrm>
            <a:off x="6289675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7417" name="Oval 41"/>
          <p:cNvSpPr>
            <a:spLocks noChangeAspect="1" noChangeArrowheads="1"/>
          </p:cNvSpPr>
          <p:nvPr/>
        </p:nvSpPr>
        <p:spPr bwMode="auto">
          <a:xfrm flipH="1">
            <a:off x="6802438" y="25701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57420" name="Oval 44"/>
          <p:cNvSpPr>
            <a:spLocks noChangeAspect="1" noChangeArrowheads="1"/>
          </p:cNvSpPr>
          <p:nvPr/>
        </p:nvSpPr>
        <p:spPr bwMode="auto">
          <a:xfrm flipH="1">
            <a:off x="6359525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57421" name="AutoShape 45"/>
          <p:cNvCxnSpPr>
            <a:cxnSpLocks noChangeShapeType="1"/>
            <a:stCxn id="357417" idx="5"/>
            <a:endCxn id="357420" idx="0"/>
          </p:cNvCxnSpPr>
          <p:nvPr/>
        </p:nvCxnSpPr>
        <p:spPr bwMode="auto">
          <a:xfrm flipH="1">
            <a:off x="6550025" y="2913063"/>
            <a:ext cx="307975" cy="57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22" name="AutoShape 46"/>
          <p:cNvCxnSpPr>
            <a:cxnSpLocks noChangeShapeType="1"/>
            <a:stCxn id="357420" idx="5"/>
            <a:endCxn id="357424" idx="0"/>
          </p:cNvCxnSpPr>
          <p:nvPr/>
        </p:nvCxnSpPr>
        <p:spPr bwMode="auto">
          <a:xfrm flipH="1">
            <a:off x="6134100" y="3848100"/>
            <a:ext cx="280988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7424" name="Oval 48"/>
          <p:cNvSpPr>
            <a:spLocks noChangeAspect="1" noChangeArrowheads="1"/>
          </p:cNvSpPr>
          <p:nvPr/>
        </p:nvSpPr>
        <p:spPr bwMode="auto">
          <a:xfrm>
            <a:off x="59436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57430" name="Oval 54"/>
          <p:cNvSpPr>
            <a:spLocks noChangeAspect="1" noChangeArrowheads="1"/>
          </p:cNvSpPr>
          <p:nvPr/>
        </p:nvSpPr>
        <p:spPr bwMode="auto">
          <a:xfrm flipH="1">
            <a:off x="67818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57432" name="Oval 56"/>
          <p:cNvSpPr>
            <a:spLocks noChangeAspect="1" noChangeArrowheads="1"/>
          </p:cNvSpPr>
          <p:nvPr/>
        </p:nvSpPr>
        <p:spPr bwMode="auto">
          <a:xfrm flipH="1">
            <a:off x="6400800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57433" name="AutoShape 57"/>
          <p:cNvCxnSpPr>
            <a:cxnSpLocks noChangeShapeType="1"/>
            <a:stCxn id="357430" idx="5"/>
            <a:endCxn id="357432" idx="0"/>
          </p:cNvCxnSpPr>
          <p:nvPr/>
        </p:nvCxnSpPr>
        <p:spPr bwMode="auto">
          <a:xfrm flipH="1">
            <a:off x="6591300" y="4762500"/>
            <a:ext cx="246063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36" name="AutoShape 60"/>
          <p:cNvCxnSpPr>
            <a:cxnSpLocks noChangeShapeType="1"/>
            <a:stCxn id="357420" idx="3"/>
            <a:endCxn id="357430" idx="0"/>
          </p:cNvCxnSpPr>
          <p:nvPr/>
        </p:nvCxnSpPr>
        <p:spPr bwMode="auto">
          <a:xfrm>
            <a:off x="6683375" y="3848100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Almost There, Stay on </a:t>
            </a:r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59427" name="AutoShape 3"/>
          <p:cNvSpPr>
            <a:spLocks noChangeArrowheads="1"/>
          </p:cNvSpPr>
          <p:nvPr/>
        </p:nvSpPr>
        <p:spPr bwMode="auto">
          <a:xfrm>
            <a:off x="41910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4244975" y="2936875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zig</a:t>
            </a:r>
          </a:p>
        </p:txBody>
      </p:sp>
      <p:cxnSp>
        <p:nvCxnSpPr>
          <p:cNvPr id="359441" name="AutoShape 17"/>
          <p:cNvCxnSpPr>
            <a:cxnSpLocks noChangeShapeType="1"/>
            <a:stCxn id="359442" idx="5"/>
            <a:endCxn id="359443" idx="0"/>
          </p:cNvCxnSpPr>
          <p:nvPr/>
        </p:nvCxnSpPr>
        <p:spPr bwMode="auto">
          <a:xfrm>
            <a:off x="2347913" y="2020888"/>
            <a:ext cx="37782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9442" name="Oval 18"/>
          <p:cNvSpPr>
            <a:spLocks noChangeAspect="1" noChangeArrowheads="1"/>
          </p:cNvSpPr>
          <p:nvPr/>
        </p:nvSpPr>
        <p:spPr bwMode="auto">
          <a:xfrm>
            <a:off x="2022475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9443" name="Oval 19"/>
          <p:cNvSpPr>
            <a:spLocks noChangeAspect="1" noChangeArrowheads="1"/>
          </p:cNvSpPr>
          <p:nvPr/>
        </p:nvSpPr>
        <p:spPr bwMode="auto">
          <a:xfrm flipH="1">
            <a:off x="2535238" y="25701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59444" name="Oval 20"/>
          <p:cNvSpPr>
            <a:spLocks noChangeAspect="1" noChangeArrowheads="1"/>
          </p:cNvSpPr>
          <p:nvPr/>
        </p:nvSpPr>
        <p:spPr bwMode="auto">
          <a:xfrm flipH="1">
            <a:off x="2092325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59445" name="AutoShape 21"/>
          <p:cNvCxnSpPr>
            <a:cxnSpLocks noChangeShapeType="1"/>
            <a:stCxn id="359443" idx="5"/>
            <a:endCxn id="359444" idx="0"/>
          </p:cNvCxnSpPr>
          <p:nvPr/>
        </p:nvCxnSpPr>
        <p:spPr bwMode="auto">
          <a:xfrm flipH="1">
            <a:off x="2282825" y="2913063"/>
            <a:ext cx="307975" cy="57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46" name="AutoShape 22"/>
          <p:cNvCxnSpPr>
            <a:cxnSpLocks noChangeShapeType="1"/>
            <a:stCxn id="359444" idx="5"/>
            <a:endCxn id="359447" idx="0"/>
          </p:cNvCxnSpPr>
          <p:nvPr/>
        </p:nvCxnSpPr>
        <p:spPr bwMode="auto">
          <a:xfrm flipH="1">
            <a:off x="1866900" y="3848100"/>
            <a:ext cx="280988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9447" name="Oval 23"/>
          <p:cNvSpPr>
            <a:spLocks noChangeAspect="1" noChangeArrowheads="1"/>
          </p:cNvSpPr>
          <p:nvPr/>
        </p:nvSpPr>
        <p:spPr bwMode="auto">
          <a:xfrm>
            <a:off x="16764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59448" name="Oval 24"/>
          <p:cNvSpPr>
            <a:spLocks noChangeAspect="1" noChangeArrowheads="1"/>
          </p:cNvSpPr>
          <p:nvPr/>
        </p:nvSpPr>
        <p:spPr bwMode="auto">
          <a:xfrm flipH="1">
            <a:off x="25146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59449" name="Oval 25"/>
          <p:cNvSpPr>
            <a:spLocks noChangeAspect="1" noChangeArrowheads="1"/>
          </p:cNvSpPr>
          <p:nvPr/>
        </p:nvSpPr>
        <p:spPr bwMode="auto">
          <a:xfrm flipH="1">
            <a:off x="2133600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59450" name="AutoShape 26"/>
          <p:cNvCxnSpPr>
            <a:cxnSpLocks noChangeShapeType="1"/>
            <a:stCxn id="359448" idx="5"/>
            <a:endCxn id="359449" idx="0"/>
          </p:cNvCxnSpPr>
          <p:nvPr/>
        </p:nvCxnSpPr>
        <p:spPr bwMode="auto">
          <a:xfrm flipH="1">
            <a:off x="2324100" y="4762500"/>
            <a:ext cx="246063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51" name="AutoShape 27"/>
          <p:cNvCxnSpPr>
            <a:cxnSpLocks noChangeShapeType="1"/>
            <a:stCxn id="359444" idx="3"/>
            <a:endCxn id="359448" idx="0"/>
          </p:cNvCxnSpPr>
          <p:nvPr/>
        </p:nvCxnSpPr>
        <p:spPr bwMode="auto">
          <a:xfrm>
            <a:off x="2416175" y="3848100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59464" name="Group 40"/>
          <p:cNvGrpSpPr>
            <a:grpSpLocks/>
          </p:cNvGrpSpPr>
          <p:nvPr/>
        </p:nvGrpSpPr>
        <p:grpSpPr bwMode="auto">
          <a:xfrm flipH="1">
            <a:off x="6248400" y="1676400"/>
            <a:ext cx="893763" cy="1274763"/>
            <a:chOff x="4189" y="1056"/>
            <a:chExt cx="563" cy="803"/>
          </a:xfrm>
        </p:grpSpPr>
        <p:cxnSp>
          <p:nvCxnSpPr>
            <p:cNvPr id="359453" name="AutoShape 29"/>
            <p:cNvCxnSpPr>
              <a:cxnSpLocks noChangeShapeType="1"/>
              <a:stCxn id="359454" idx="5"/>
              <a:endCxn id="359455" idx="0"/>
            </p:cNvCxnSpPr>
            <p:nvPr/>
          </p:nvCxnSpPr>
          <p:spPr bwMode="auto">
            <a:xfrm>
              <a:off x="4394" y="1273"/>
              <a:ext cx="23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9454" name="Oval 30"/>
            <p:cNvSpPr>
              <a:spLocks noChangeAspect="1" noChangeArrowheads="1"/>
            </p:cNvSpPr>
            <p:nvPr/>
          </p:nvSpPr>
          <p:spPr bwMode="auto">
            <a:xfrm>
              <a:off x="4189" y="105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59455" name="Oval 31"/>
            <p:cNvSpPr>
              <a:spLocks noChangeAspect="1" noChangeArrowheads="1"/>
            </p:cNvSpPr>
            <p:nvPr/>
          </p:nvSpPr>
          <p:spPr bwMode="auto">
            <a:xfrm flipH="1">
              <a:off x="4512" y="16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sp>
        <p:nvSpPr>
          <p:cNvPr id="359456" name="Oval 32"/>
          <p:cNvSpPr>
            <a:spLocks noChangeAspect="1" noChangeArrowheads="1"/>
          </p:cNvSpPr>
          <p:nvPr/>
        </p:nvSpPr>
        <p:spPr bwMode="auto">
          <a:xfrm flipH="1">
            <a:off x="6719888" y="3505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59457" name="AutoShape 33"/>
          <p:cNvCxnSpPr>
            <a:cxnSpLocks noChangeShapeType="1"/>
            <a:stCxn id="359455" idx="5"/>
            <a:endCxn id="359456" idx="0"/>
          </p:cNvCxnSpPr>
          <p:nvPr/>
        </p:nvCxnSpPr>
        <p:spPr bwMode="auto">
          <a:xfrm>
            <a:off x="6573838" y="2914650"/>
            <a:ext cx="33655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58" name="AutoShape 34"/>
          <p:cNvCxnSpPr>
            <a:cxnSpLocks noChangeShapeType="1"/>
            <a:stCxn id="359456" idx="5"/>
            <a:endCxn id="359459" idx="0"/>
          </p:cNvCxnSpPr>
          <p:nvPr/>
        </p:nvCxnSpPr>
        <p:spPr bwMode="auto">
          <a:xfrm flipH="1">
            <a:off x="6494463" y="3848100"/>
            <a:ext cx="280987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9459" name="Oval 35"/>
          <p:cNvSpPr>
            <a:spLocks noChangeAspect="1" noChangeArrowheads="1"/>
          </p:cNvSpPr>
          <p:nvPr/>
        </p:nvSpPr>
        <p:spPr bwMode="auto">
          <a:xfrm>
            <a:off x="63039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59460" name="Oval 36"/>
          <p:cNvSpPr>
            <a:spLocks noChangeAspect="1" noChangeArrowheads="1"/>
          </p:cNvSpPr>
          <p:nvPr/>
        </p:nvSpPr>
        <p:spPr bwMode="auto">
          <a:xfrm flipH="1">
            <a:off x="7142163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59461" name="Oval 37"/>
          <p:cNvSpPr>
            <a:spLocks noChangeAspect="1" noChangeArrowheads="1"/>
          </p:cNvSpPr>
          <p:nvPr/>
        </p:nvSpPr>
        <p:spPr bwMode="auto">
          <a:xfrm flipH="1">
            <a:off x="6761163" y="533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59462" name="AutoShape 38"/>
          <p:cNvCxnSpPr>
            <a:cxnSpLocks noChangeShapeType="1"/>
            <a:stCxn id="359460" idx="5"/>
            <a:endCxn id="359461" idx="0"/>
          </p:cNvCxnSpPr>
          <p:nvPr/>
        </p:nvCxnSpPr>
        <p:spPr bwMode="auto">
          <a:xfrm flipH="1">
            <a:off x="6951663" y="4762500"/>
            <a:ext cx="246062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63" name="AutoShape 39"/>
          <p:cNvCxnSpPr>
            <a:cxnSpLocks noChangeShapeType="1"/>
            <a:stCxn id="359456" idx="3"/>
            <a:endCxn id="359460" idx="0"/>
          </p:cNvCxnSpPr>
          <p:nvPr/>
        </p:nvCxnSpPr>
        <p:spPr bwMode="auto">
          <a:xfrm>
            <a:off x="7043738" y="3848100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.pot">
  <a:themeElements>
    <a:clrScheme name="lectur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Office\Templates\lecture.pot</Template>
  <TotalTime>4788</TotalTime>
  <Words>512</Words>
  <Application>Microsoft Office PowerPoint</Application>
  <PresentationFormat>On-screen Show (4:3)</PresentationFormat>
  <Paragraphs>176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lecture.pot</vt:lpstr>
      <vt:lpstr>Office Theme</vt:lpstr>
      <vt:lpstr>CPSC 320: Intermediate Algorithm Design &amp; Analysis</vt:lpstr>
      <vt:lpstr>Splay Trees</vt:lpstr>
      <vt:lpstr>Idea</vt:lpstr>
      <vt:lpstr>Zig-Zig</vt:lpstr>
      <vt:lpstr>Zig-Zag</vt:lpstr>
      <vt:lpstr>Zig</vt:lpstr>
      <vt:lpstr>Splaying Example</vt:lpstr>
      <vt:lpstr>Still Splaying 6</vt:lpstr>
      <vt:lpstr>Almost There, Stay on Target</vt:lpstr>
      <vt:lpstr>Splay Again</vt:lpstr>
      <vt:lpstr>Example Splayed Out</vt:lpstr>
      <vt:lpstr>How do you actually do Insert/Delete?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326: Data Structures Lecture #7 Branching Out</dc:title>
  <dc:creator>Steve Wolfman</dc:creator>
  <cp:lastModifiedBy>Steven Wolfman</cp:lastModifiedBy>
  <cp:revision>145</cp:revision>
  <cp:lastPrinted>2000-01-31T19:33:49Z</cp:lastPrinted>
  <dcterms:created xsi:type="dcterms:W3CDTF">2000-01-21T01:42:32Z</dcterms:created>
  <dcterms:modified xsi:type="dcterms:W3CDTF">2010-03-30T19:22:39Z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