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20" r:id="rId14"/>
    <p:sldId id="268" r:id="rId15"/>
    <p:sldId id="269" r:id="rId16"/>
    <p:sldId id="270" r:id="rId17"/>
    <p:sldId id="321" r:id="rId18"/>
    <p:sldId id="271" r:id="rId19"/>
    <p:sldId id="272" r:id="rId20"/>
    <p:sldId id="319" r:id="rId21"/>
    <p:sldId id="31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37254"/>
            <a:ext cx="10358120" cy="687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16782"/>
            <a:ext cx="10358120" cy="119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585" y="1497548"/>
            <a:ext cx="10704829" cy="293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.nus.edu.sg/~lowkl/publications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mrl.nyu.edu/~perlin/planet/" TargetMode="External"/><Relationship Id="rId3" Type="http://schemas.openxmlformats.org/officeDocument/2006/relationships/hyperlink" Target="http://freespace.virgin.net/hugo.elias/models/m_perlin.htm" TargetMode="External"/><Relationship Id="rId7" Type="http://schemas.openxmlformats.org/officeDocument/2006/relationships/image" Target="../media/image105.jpg"/><Relationship Id="rId2" Type="http://schemas.openxmlformats.org/officeDocument/2006/relationships/hyperlink" Target="http://www.noisemachine.com/talk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hyperlink" Target="http://www.robo-murito.net/code/perlin-noise-math-faq.html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3" Type="http://schemas.openxmlformats.org/officeDocument/2006/relationships/image" Target="../media/image114.jpg"/><Relationship Id="rId7" Type="http://schemas.openxmlformats.org/officeDocument/2006/relationships/image" Target="../media/image118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060" y="602796"/>
            <a:ext cx="8286750" cy="157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algn="ctr">
              <a:lnSpc>
                <a:spcPts val="6140"/>
              </a:lnSpc>
            </a:pPr>
            <a:r>
              <a:rPr sz="5400" spc="969" dirty="0">
                <a:solidFill>
                  <a:srgbClr val="FFFFFF"/>
                </a:solidFill>
              </a:rPr>
              <a:t>CPSC</a:t>
            </a:r>
            <a:r>
              <a:rPr sz="5400" spc="50" dirty="0">
                <a:solidFill>
                  <a:srgbClr val="FFFFFF"/>
                </a:solidFill>
              </a:rPr>
              <a:t> </a:t>
            </a:r>
            <a:r>
              <a:rPr sz="5400" spc="120" dirty="0">
                <a:solidFill>
                  <a:srgbClr val="FFFFFF"/>
                </a:solidFill>
              </a:rPr>
              <a:t>314</a:t>
            </a:r>
            <a:endParaRPr sz="5400" dirty="0"/>
          </a:p>
          <a:p>
            <a:pPr algn="ctr">
              <a:lnSpc>
                <a:spcPts val="6140"/>
              </a:lnSpc>
            </a:pPr>
            <a:r>
              <a:rPr sz="5400" spc="745" dirty="0" smtClean="0">
                <a:solidFill>
                  <a:srgbClr val="FFFFFF"/>
                </a:solidFill>
              </a:rPr>
              <a:t>TEXTURE</a:t>
            </a:r>
            <a:r>
              <a:rPr sz="5400" spc="295" dirty="0" smtClean="0">
                <a:solidFill>
                  <a:srgbClr val="FFFFFF"/>
                </a:solidFill>
              </a:rPr>
              <a:t> </a:t>
            </a:r>
            <a:r>
              <a:rPr sz="5400" spc="655" dirty="0">
                <a:solidFill>
                  <a:srgbClr val="FFFFFF"/>
                </a:solidFill>
              </a:rPr>
              <a:t>MAPPING</a:t>
            </a:r>
            <a:endParaRPr sz="5400" dirty="0"/>
          </a:p>
        </p:txBody>
      </p:sp>
      <p:sp>
        <p:nvSpPr>
          <p:cNvPr id="5" name="object 5"/>
          <p:cNvSpPr txBox="1"/>
          <p:nvPr/>
        </p:nvSpPr>
        <p:spPr>
          <a:xfrm>
            <a:off x="753487" y="4114800"/>
            <a:ext cx="7030084" cy="1533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459" dirty="0">
                <a:solidFill>
                  <a:srgbClr val="FFFFFF"/>
                </a:solidFill>
                <a:latin typeface="Calibri"/>
                <a:cs typeface="Calibri"/>
              </a:rPr>
              <a:t>UGRAD.CS.UBC.CA</a:t>
            </a:r>
            <a:r>
              <a:rPr sz="4000" b="1" spc="459" dirty="0" smtClean="0">
                <a:solidFill>
                  <a:srgbClr val="FFFFFF"/>
                </a:solidFill>
                <a:latin typeface="Calibri"/>
                <a:cs typeface="Calibri"/>
              </a:rPr>
              <a:t>/~</a:t>
            </a:r>
            <a:r>
              <a:rPr lang="en-CA" sz="4000" b="1" spc="459" dirty="0" err="1" smtClean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4000" b="1" spc="459" dirty="0" smtClean="0">
                <a:solidFill>
                  <a:srgbClr val="FFFFFF"/>
                </a:solidFill>
                <a:latin typeface="Calibri"/>
                <a:cs typeface="Calibri"/>
              </a:rPr>
              <a:t>314</a:t>
            </a:r>
            <a:endParaRPr sz="4000" dirty="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1415"/>
              </a:spcBef>
            </a:pPr>
            <a:r>
              <a:rPr lang="en-CA" sz="2400" spc="-25" dirty="0" smtClean="0">
                <a:solidFill>
                  <a:srgbClr val="FFFFFF"/>
                </a:solidFill>
                <a:latin typeface="Book Antiqua"/>
                <a:cs typeface="Book Antiqua"/>
              </a:rPr>
              <a:t>Glen Berseth (Based </a:t>
            </a:r>
            <a:r>
              <a:rPr lang="en-CA" sz="2400" spc="-25" dirty="0">
                <a:solidFill>
                  <a:srgbClr val="FFFFFF"/>
                </a:solidFill>
                <a:latin typeface="Book Antiqua"/>
                <a:cs typeface="Book Antiqua"/>
              </a:rPr>
              <a:t>of Mikhail </a:t>
            </a:r>
            <a:r>
              <a:rPr lang="en-CA" sz="2400" spc="-25" dirty="0" err="1" smtClean="0">
                <a:solidFill>
                  <a:srgbClr val="FFFFFF"/>
                </a:solidFill>
                <a:latin typeface="Book Antiqua"/>
                <a:cs typeface="Book Antiqua"/>
              </a:rPr>
              <a:t>Bessmeltsev</a:t>
            </a:r>
            <a:r>
              <a:rPr lang="en-CA" sz="2400" spc="-25" dirty="0" smtClean="0">
                <a:solidFill>
                  <a:srgbClr val="FFFFFF"/>
                </a:solidFill>
                <a:latin typeface="Book Antiqua"/>
                <a:cs typeface="Book Antiqua"/>
              </a:rPr>
              <a:t> and Dinesh </a:t>
            </a:r>
            <a:r>
              <a:rPr lang="en-CA" sz="2400" spc="-25" dirty="0" err="1" smtClean="0">
                <a:solidFill>
                  <a:srgbClr val="FFFFFF"/>
                </a:solidFill>
                <a:latin typeface="Book Antiqua"/>
                <a:cs typeface="Book Antiqua"/>
              </a:rPr>
              <a:t>Pai</a:t>
            </a:r>
            <a:r>
              <a:rPr lang="en-CA" sz="2400" spc="-25" dirty="0" smtClean="0">
                <a:solidFill>
                  <a:srgbClr val="FFFFFF"/>
                </a:solidFill>
                <a:latin typeface="Book Antiqua"/>
                <a:cs typeface="Book Antiqua"/>
              </a:rPr>
              <a:t>)</a:t>
            </a:r>
            <a:endParaRPr sz="2400" spc="-25" dirty="0">
              <a:solidFill>
                <a:srgbClr val="FFFFFF"/>
              </a:solidFill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75" dirty="0"/>
              <a:t>HOW</a:t>
            </a:r>
            <a:r>
              <a:rPr spc="105" dirty="0"/>
              <a:t> </a:t>
            </a:r>
            <a:r>
              <a:rPr spc="585" dirty="0"/>
              <a:t>TO</a:t>
            </a:r>
            <a:r>
              <a:rPr spc="150" dirty="0"/>
              <a:t> </a:t>
            </a:r>
            <a:r>
              <a:rPr spc="635" dirty="0"/>
              <a:t>INTERSECT</a:t>
            </a:r>
            <a:r>
              <a:rPr spc="215" dirty="0"/>
              <a:t> </a:t>
            </a:r>
            <a:r>
              <a:rPr spc="26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3547110" cy="198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Book Antiqua"/>
                <a:cs typeface="Book Antiqua"/>
              </a:rPr>
              <a:t>Two </a:t>
            </a:r>
            <a:r>
              <a:rPr sz="2800" spc="55" dirty="0">
                <a:latin typeface="Book Antiqua"/>
                <a:cs typeface="Book Antiqua"/>
              </a:rPr>
              <a:t>lines </a:t>
            </a:r>
            <a:r>
              <a:rPr sz="2800" spc="25" dirty="0">
                <a:latin typeface="Book Antiqua"/>
                <a:cs typeface="Book Antiqua"/>
              </a:rPr>
              <a:t>in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35" dirty="0">
                <a:latin typeface="Book Antiqua"/>
                <a:cs typeface="Book Antiqua"/>
              </a:rPr>
              <a:t>2D?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30" dirty="0">
                <a:latin typeface="Book Antiqua"/>
                <a:cs typeface="Book Antiqua"/>
              </a:rPr>
              <a:t>A   </a:t>
            </a:r>
            <a:r>
              <a:rPr sz="2800" spc="50" dirty="0">
                <a:latin typeface="Book Antiqua"/>
                <a:cs typeface="Book Antiqua"/>
              </a:rPr>
              <a:t>line </a:t>
            </a:r>
            <a:r>
              <a:rPr sz="2800" spc="5" dirty="0">
                <a:latin typeface="Book Antiqua"/>
                <a:cs typeface="Book Antiqua"/>
              </a:rPr>
              <a:t>and </a:t>
            </a:r>
            <a:r>
              <a:rPr sz="2800" spc="45" dirty="0">
                <a:latin typeface="Book Antiqua"/>
                <a:cs typeface="Book Antiqua"/>
              </a:rPr>
              <a:t>a</a:t>
            </a:r>
            <a:r>
              <a:rPr sz="2800" spc="-140" dirty="0">
                <a:latin typeface="Book Antiqua"/>
                <a:cs typeface="Book Antiqua"/>
              </a:rPr>
              <a:t> </a:t>
            </a:r>
            <a:r>
              <a:rPr sz="2800" spc="50" dirty="0">
                <a:latin typeface="Book Antiqua"/>
                <a:cs typeface="Book Antiqua"/>
              </a:rPr>
              <a:t>plane?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430" dirty="0">
                <a:latin typeface="Book Antiqua"/>
                <a:cs typeface="Book Antiqua"/>
              </a:rPr>
              <a:t>A   </a:t>
            </a:r>
            <a:r>
              <a:rPr sz="2800" spc="50" dirty="0">
                <a:latin typeface="Book Antiqua"/>
                <a:cs typeface="Book Antiqua"/>
              </a:rPr>
              <a:t>line </a:t>
            </a:r>
            <a:r>
              <a:rPr sz="2800" spc="5" dirty="0">
                <a:latin typeface="Book Antiqua"/>
                <a:cs typeface="Book Antiqua"/>
              </a:rPr>
              <a:t>and </a:t>
            </a:r>
            <a:r>
              <a:rPr sz="2800" spc="45" dirty="0">
                <a:latin typeface="Book Antiqua"/>
                <a:cs typeface="Book Antiqua"/>
              </a:rPr>
              <a:t>a</a:t>
            </a:r>
            <a:r>
              <a:rPr sz="2800" spc="-125" dirty="0">
                <a:latin typeface="Book Antiqua"/>
                <a:cs typeface="Book Antiqua"/>
              </a:rPr>
              <a:t> </a:t>
            </a:r>
            <a:r>
              <a:rPr sz="2800" spc="95" dirty="0">
                <a:latin typeface="Book Antiqua"/>
                <a:cs typeface="Book Antiqua"/>
              </a:rPr>
              <a:t>sphere?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30" dirty="0">
                <a:latin typeface="Book Antiqua"/>
                <a:cs typeface="Book Antiqua"/>
              </a:rPr>
              <a:t>(Whiteboard)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15" dirty="0"/>
              <a:t>FACE-TO-FACE</a:t>
            </a:r>
            <a:r>
              <a:rPr spc="35" dirty="0"/>
              <a:t> </a:t>
            </a:r>
            <a:r>
              <a:rPr spc="555" dirty="0"/>
              <a:t>GRADING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9800590" cy="185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65" dirty="0">
                <a:latin typeface="Book Antiqua"/>
                <a:cs typeface="Book Antiqua"/>
              </a:rPr>
              <a:t>No </a:t>
            </a:r>
            <a:r>
              <a:rPr sz="2800" spc="35" dirty="0">
                <a:latin typeface="Book Antiqua"/>
                <a:cs typeface="Book Antiqua"/>
              </a:rPr>
              <a:t>show </a:t>
            </a:r>
            <a:r>
              <a:rPr sz="2800" spc="-40" dirty="0">
                <a:latin typeface="Book Antiqua"/>
                <a:cs typeface="Book Antiqua"/>
              </a:rPr>
              <a:t>= </a:t>
            </a:r>
            <a:r>
              <a:rPr sz="2800" spc="85" dirty="0">
                <a:latin typeface="Book Antiqua"/>
                <a:cs typeface="Book Antiqua"/>
              </a:rPr>
              <a:t>no</a:t>
            </a:r>
            <a:r>
              <a:rPr sz="2800" spc="135" dirty="0">
                <a:latin typeface="Book Antiqua"/>
                <a:cs typeface="Book Antiqua"/>
              </a:rPr>
              <a:t> </a:t>
            </a:r>
            <a:r>
              <a:rPr sz="2800" spc="20" dirty="0">
                <a:latin typeface="Book Antiqua"/>
                <a:cs typeface="Book Antiqua"/>
              </a:rPr>
              <a:t>grade!</a:t>
            </a:r>
            <a:endParaRPr sz="2800">
              <a:latin typeface="Book Antiqua"/>
              <a:cs typeface="Book Antiqua"/>
            </a:endParaRPr>
          </a:p>
          <a:p>
            <a:pPr marL="241300" marR="5080" indent="-228600">
              <a:lnSpc>
                <a:spcPts val="3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Book Antiqua"/>
                <a:cs typeface="Book Antiqua"/>
              </a:rPr>
              <a:t>If </a:t>
            </a:r>
            <a:r>
              <a:rPr sz="2800" spc="-5" dirty="0">
                <a:latin typeface="Book Antiqua"/>
                <a:cs typeface="Book Antiqua"/>
              </a:rPr>
              <a:t>you </a:t>
            </a:r>
            <a:r>
              <a:rPr sz="2800" spc="-15" dirty="0">
                <a:latin typeface="Book Antiqua"/>
                <a:cs typeface="Book Antiqua"/>
              </a:rPr>
              <a:t>don’t </a:t>
            </a:r>
            <a:r>
              <a:rPr sz="2800" spc="60" dirty="0">
                <a:latin typeface="Book Antiqua"/>
                <a:cs typeface="Book Antiqua"/>
              </a:rPr>
              <a:t>understand </a:t>
            </a:r>
            <a:r>
              <a:rPr sz="2800" spc="70" dirty="0">
                <a:latin typeface="Book Antiqua"/>
                <a:cs typeface="Book Antiqua"/>
              </a:rPr>
              <a:t>something </a:t>
            </a:r>
            <a:r>
              <a:rPr sz="2800" spc="25" dirty="0">
                <a:latin typeface="Book Antiqua"/>
                <a:cs typeface="Book Antiqua"/>
              </a:rPr>
              <a:t>in </a:t>
            </a:r>
            <a:r>
              <a:rPr sz="2800" spc="30" dirty="0">
                <a:latin typeface="Book Antiqua"/>
                <a:cs typeface="Book Antiqua"/>
              </a:rPr>
              <a:t>your </a:t>
            </a:r>
            <a:r>
              <a:rPr sz="2800" dirty="0">
                <a:latin typeface="Book Antiqua"/>
                <a:cs typeface="Book Antiqua"/>
              </a:rPr>
              <a:t>own </a:t>
            </a:r>
            <a:r>
              <a:rPr sz="2800" spc="90" dirty="0">
                <a:latin typeface="Book Antiqua"/>
                <a:cs typeface="Book Antiqua"/>
              </a:rPr>
              <a:t>code, </a:t>
            </a:r>
            <a:r>
              <a:rPr sz="2800" spc="-85" dirty="0">
                <a:latin typeface="Book Antiqua"/>
                <a:cs typeface="Book Antiqua"/>
              </a:rPr>
              <a:t>we’ll  </a:t>
            </a:r>
            <a:r>
              <a:rPr sz="2800" spc="90" dirty="0">
                <a:latin typeface="Book Antiqua"/>
                <a:cs typeface="Book Antiqua"/>
              </a:rPr>
              <a:t>deduct</a:t>
            </a:r>
            <a:r>
              <a:rPr sz="2800" spc="-140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points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Book Antiqua"/>
                <a:cs typeface="Book Antiqua"/>
              </a:rPr>
              <a:t>Your </a:t>
            </a:r>
            <a:r>
              <a:rPr sz="2800" spc="130" dirty="0">
                <a:latin typeface="Book Antiqua"/>
                <a:cs typeface="Book Antiqua"/>
              </a:rPr>
              <a:t>chance </a:t>
            </a:r>
            <a:r>
              <a:rPr sz="2800" spc="145" dirty="0">
                <a:latin typeface="Book Antiqua"/>
                <a:cs typeface="Book Antiqua"/>
              </a:rPr>
              <a:t>to </a:t>
            </a:r>
            <a:r>
              <a:rPr sz="2800" spc="30" dirty="0">
                <a:latin typeface="Book Antiqua"/>
                <a:cs typeface="Book Antiqua"/>
              </a:rPr>
              <a:t>make </a:t>
            </a:r>
            <a:r>
              <a:rPr sz="2800" spc="95" dirty="0">
                <a:latin typeface="Book Antiqua"/>
                <a:cs typeface="Book Antiqua"/>
              </a:rPr>
              <a:t>sure </a:t>
            </a:r>
            <a:r>
              <a:rPr sz="2800" spc="-225" dirty="0">
                <a:latin typeface="Book Antiqua"/>
                <a:cs typeface="Book Antiqua"/>
              </a:rPr>
              <a:t>TA  </a:t>
            </a:r>
            <a:r>
              <a:rPr sz="2800" spc="30" dirty="0">
                <a:latin typeface="Book Antiqua"/>
                <a:cs typeface="Book Antiqua"/>
              </a:rPr>
              <a:t>marks </a:t>
            </a:r>
            <a:r>
              <a:rPr sz="2800" spc="40" dirty="0">
                <a:latin typeface="Book Antiqua"/>
                <a:cs typeface="Book Antiqua"/>
              </a:rPr>
              <a:t>everything </a:t>
            </a:r>
            <a:r>
              <a:rPr sz="2800" spc="-5" dirty="0">
                <a:latin typeface="Book Antiqua"/>
                <a:cs typeface="Book Antiqua"/>
              </a:rPr>
              <a:t>you</a:t>
            </a:r>
            <a:r>
              <a:rPr sz="2800" spc="-300" dirty="0">
                <a:latin typeface="Book Antiqua"/>
                <a:cs typeface="Book Antiqua"/>
              </a:rPr>
              <a:t> </a:t>
            </a:r>
            <a:r>
              <a:rPr sz="2800" spc="-25" dirty="0">
                <a:latin typeface="Book Antiqua"/>
                <a:cs typeface="Book Antiqua"/>
              </a:rPr>
              <a:t>did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1540" y="6432232"/>
            <a:ext cx="22860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5" dirty="0">
                <a:latin typeface="Tahoma"/>
                <a:cs typeface="Tahoma"/>
              </a:rPr>
              <a:t>12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416782"/>
            <a:ext cx="10358120" cy="899732"/>
          </a:xfrm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pc="615" dirty="0" smtClean="0"/>
              <a:t>WHY IS TEXTURE IMPORTANT?</a:t>
            </a:r>
            <a:endParaRPr spc="52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r="7867"/>
          <a:stretch/>
        </p:blipFill>
        <p:spPr>
          <a:xfrm>
            <a:off x="427203" y="1582028"/>
            <a:ext cx="3048000" cy="2014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4" y="3922220"/>
            <a:ext cx="4334933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r="9209"/>
          <a:stretch/>
        </p:blipFill>
        <p:spPr>
          <a:xfrm>
            <a:off x="8504403" y="1365189"/>
            <a:ext cx="3124200" cy="228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03" y="4029781"/>
            <a:ext cx="4212267" cy="2369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r="20618"/>
          <a:stretch/>
        </p:blipFill>
        <p:spPr>
          <a:xfrm>
            <a:off x="3886200" y="3413973"/>
            <a:ext cx="3810000" cy="323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3627603" y="1316514"/>
            <a:ext cx="5156267" cy="2545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1540" y="6432232"/>
            <a:ext cx="228600" cy="220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5" dirty="0">
                <a:latin typeface="Tahoma"/>
                <a:cs typeface="Tahoma"/>
              </a:rPr>
              <a:t>12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</a:t>
            </a:r>
            <a:r>
              <a:rPr spc="-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9" y="1469880"/>
            <a:ext cx="5037455" cy="293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91135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45" dirty="0">
                <a:latin typeface="Book Antiqua"/>
                <a:cs typeface="Book Antiqua"/>
              </a:rPr>
              <a:t>real </a:t>
            </a:r>
            <a:r>
              <a:rPr sz="2800" spc="25" dirty="0">
                <a:latin typeface="Book Antiqua"/>
                <a:cs typeface="Book Antiqua"/>
              </a:rPr>
              <a:t>life </a:t>
            </a:r>
            <a:r>
              <a:rPr sz="2800" spc="120" dirty="0">
                <a:latin typeface="Book Antiqua"/>
                <a:cs typeface="Book Antiqua"/>
              </a:rPr>
              <a:t>objects </a:t>
            </a:r>
            <a:r>
              <a:rPr sz="2800" spc="10" dirty="0">
                <a:latin typeface="Book Antiqua"/>
                <a:cs typeface="Book Antiqua"/>
              </a:rPr>
              <a:t>have  </a:t>
            </a:r>
            <a:r>
              <a:rPr sz="2800" spc="40" dirty="0">
                <a:latin typeface="Book Antiqua"/>
                <a:cs typeface="Book Antiqua"/>
              </a:rPr>
              <a:t>nonuniform </a:t>
            </a:r>
            <a:r>
              <a:rPr sz="2800" spc="80" dirty="0">
                <a:latin typeface="Book Antiqua"/>
                <a:cs typeface="Book Antiqua"/>
              </a:rPr>
              <a:t>colors,</a:t>
            </a:r>
            <a:r>
              <a:rPr sz="2800" spc="135" dirty="0">
                <a:latin typeface="Book Antiqua"/>
                <a:cs typeface="Book Antiqua"/>
              </a:rPr>
              <a:t> </a:t>
            </a:r>
            <a:r>
              <a:rPr sz="2800" spc="45" dirty="0">
                <a:latin typeface="Book Antiqua"/>
                <a:cs typeface="Book Antiqua"/>
              </a:rPr>
              <a:t>normals</a:t>
            </a:r>
            <a:endParaRPr sz="2800">
              <a:latin typeface="Book Antiqua"/>
              <a:cs typeface="Book Antiqua"/>
            </a:endParaRPr>
          </a:p>
          <a:p>
            <a:pPr marL="241300" marR="5080" indent="-228600">
              <a:lnSpc>
                <a:spcPct val="908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45" dirty="0">
                <a:latin typeface="Book Antiqua"/>
                <a:cs typeface="Book Antiqua"/>
              </a:rPr>
              <a:t>to </a:t>
            </a:r>
            <a:r>
              <a:rPr sz="2800" spc="95" dirty="0">
                <a:latin typeface="Book Antiqua"/>
                <a:cs typeface="Book Antiqua"/>
              </a:rPr>
              <a:t>generate </a:t>
            </a:r>
            <a:r>
              <a:rPr sz="2800" spc="80" dirty="0">
                <a:latin typeface="Book Antiqua"/>
                <a:cs typeface="Book Antiqua"/>
              </a:rPr>
              <a:t>realistic </a:t>
            </a:r>
            <a:r>
              <a:rPr sz="2800" spc="105" dirty="0">
                <a:latin typeface="Book Antiqua"/>
                <a:cs typeface="Book Antiqua"/>
              </a:rPr>
              <a:t>objects,  </a:t>
            </a:r>
            <a:r>
              <a:rPr sz="2800" spc="90" dirty="0">
                <a:latin typeface="Book Antiqua"/>
                <a:cs typeface="Book Antiqua"/>
              </a:rPr>
              <a:t>reproduce </a:t>
            </a:r>
            <a:r>
              <a:rPr sz="2800" spc="60" dirty="0">
                <a:latin typeface="Book Antiqua"/>
                <a:cs typeface="Book Antiqua"/>
              </a:rPr>
              <a:t>coloring </a:t>
            </a:r>
            <a:r>
              <a:rPr sz="2800" spc="-235" dirty="0">
                <a:latin typeface="Book Antiqua"/>
                <a:cs typeface="Book Antiqua"/>
              </a:rPr>
              <a:t>&amp; </a:t>
            </a:r>
            <a:r>
              <a:rPr sz="2800" spc="30" dirty="0">
                <a:latin typeface="Book Antiqua"/>
                <a:cs typeface="Book Antiqua"/>
              </a:rPr>
              <a:t>normal  </a:t>
            </a:r>
            <a:r>
              <a:rPr sz="2800" spc="25" dirty="0">
                <a:latin typeface="Book Antiqua"/>
                <a:cs typeface="Book Antiqua"/>
              </a:rPr>
              <a:t>variations </a:t>
            </a:r>
            <a:r>
              <a:rPr sz="2800" spc="-40" dirty="0">
                <a:latin typeface="Book Antiqua"/>
                <a:cs typeface="Book Antiqua"/>
              </a:rPr>
              <a:t>=</a:t>
            </a:r>
            <a:r>
              <a:rPr sz="2800" spc="70" dirty="0">
                <a:latin typeface="Book Antiqua"/>
                <a:cs typeface="Book Antiqua"/>
              </a:rPr>
              <a:t> </a:t>
            </a:r>
            <a:r>
              <a:rPr sz="2800" b="1" spc="145" dirty="0">
                <a:latin typeface="Palatino Linotype"/>
                <a:cs typeface="Palatino Linotype"/>
              </a:rPr>
              <a:t>texture</a:t>
            </a:r>
            <a:endParaRPr sz="2800">
              <a:latin typeface="Palatino Linotype"/>
              <a:cs typeface="Palatino Linotype"/>
            </a:endParaRPr>
          </a:p>
          <a:p>
            <a:pPr marL="241300" marR="422275" indent="-228600">
              <a:lnSpc>
                <a:spcPts val="3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05" dirty="0">
                <a:latin typeface="Book Antiqua"/>
                <a:cs typeface="Book Antiqua"/>
              </a:rPr>
              <a:t>can </a:t>
            </a:r>
            <a:r>
              <a:rPr sz="2800" spc="85" dirty="0">
                <a:latin typeface="Book Antiqua"/>
                <a:cs typeface="Book Antiqua"/>
              </a:rPr>
              <a:t>often </a:t>
            </a:r>
            <a:r>
              <a:rPr sz="2800" spc="90" dirty="0">
                <a:latin typeface="Book Antiqua"/>
                <a:cs typeface="Book Antiqua"/>
              </a:rPr>
              <a:t>replace</a:t>
            </a:r>
            <a:r>
              <a:rPr sz="2800" spc="-50" dirty="0">
                <a:latin typeface="Book Antiqua"/>
                <a:cs typeface="Book Antiqua"/>
              </a:rPr>
              <a:t> </a:t>
            </a:r>
            <a:r>
              <a:rPr sz="2800" spc="75" dirty="0">
                <a:latin typeface="Book Antiqua"/>
                <a:cs typeface="Book Antiqua"/>
              </a:rPr>
              <a:t>complex  </a:t>
            </a:r>
            <a:r>
              <a:rPr sz="2800" spc="90" dirty="0">
                <a:latin typeface="Book Antiqua"/>
                <a:cs typeface="Book Antiqua"/>
              </a:rPr>
              <a:t>geometric</a:t>
            </a:r>
            <a:r>
              <a:rPr sz="2800" spc="60" dirty="0">
                <a:latin typeface="Book Antiqua"/>
                <a:cs typeface="Book Antiqua"/>
              </a:rPr>
              <a:t> </a:t>
            </a:r>
            <a:r>
              <a:rPr sz="2800" spc="55" dirty="0">
                <a:latin typeface="Book Antiqua"/>
                <a:cs typeface="Book Antiqua"/>
              </a:rPr>
              <a:t>details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0" y="1219200"/>
            <a:ext cx="4114800" cy="261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4343400"/>
            <a:ext cx="42672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7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</a:t>
            </a:r>
            <a:r>
              <a:rPr spc="-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06220"/>
            <a:ext cx="7771765" cy="363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50" dirty="0">
                <a:latin typeface="Book Antiqua"/>
                <a:cs typeface="Book Antiqua"/>
              </a:rPr>
              <a:t>hide </a:t>
            </a:r>
            <a:r>
              <a:rPr sz="2800" spc="90" dirty="0">
                <a:latin typeface="Book Antiqua"/>
                <a:cs typeface="Book Antiqua"/>
              </a:rPr>
              <a:t>geometric</a:t>
            </a:r>
            <a:r>
              <a:rPr sz="2800" spc="65" dirty="0">
                <a:latin typeface="Book Antiqua"/>
                <a:cs typeface="Book Antiqua"/>
              </a:rPr>
              <a:t> </a:t>
            </a:r>
            <a:r>
              <a:rPr sz="2800" spc="40" dirty="0">
                <a:latin typeface="Book Antiqua"/>
                <a:cs typeface="Book Antiqua"/>
              </a:rPr>
              <a:t>simplicity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25" dirty="0">
                <a:latin typeface="Book Antiqua"/>
                <a:cs typeface="Book Antiqua"/>
              </a:rPr>
              <a:t>images </a:t>
            </a:r>
            <a:r>
              <a:rPr sz="2400" spc="50" dirty="0">
                <a:latin typeface="Book Antiqua"/>
                <a:cs typeface="Book Antiqua"/>
              </a:rPr>
              <a:t>convey </a:t>
            </a:r>
            <a:r>
              <a:rPr sz="2400" spc="20" dirty="0">
                <a:latin typeface="Book Antiqua"/>
                <a:cs typeface="Book Antiqua"/>
              </a:rPr>
              <a:t>illusion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-35" dirty="0">
                <a:latin typeface="Book Antiqua"/>
                <a:cs typeface="Book Antiqua"/>
              </a:rPr>
              <a:t> </a:t>
            </a:r>
            <a:r>
              <a:rPr sz="2400" spc="50" dirty="0">
                <a:latin typeface="Book Antiqua"/>
                <a:cs typeface="Book Antiqua"/>
              </a:rPr>
              <a:t>geometry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Book Antiqua"/>
                <a:cs typeface="Book Antiqua"/>
              </a:rPr>
              <a:t>map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60" dirty="0">
                <a:latin typeface="Book Antiqua"/>
                <a:cs typeface="Book Antiqua"/>
              </a:rPr>
              <a:t>brick </a:t>
            </a:r>
            <a:r>
              <a:rPr sz="2400" spc="-40" dirty="0">
                <a:latin typeface="Book Antiqua"/>
                <a:cs typeface="Book Antiqua"/>
              </a:rPr>
              <a:t>wall </a:t>
            </a:r>
            <a:r>
              <a:rPr sz="2400" spc="80" dirty="0">
                <a:latin typeface="Book Antiqua"/>
                <a:cs typeface="Book Antiqua"/>
              </a:rPr>
              <a:t>texture </a:t>
            </a:r>
            <a:r>
              <a:rPr sz="2400" spc="70" dirty="0">
                <a:latin typeface="Book Antiqua"/>
                <a:cs typeface="Book Antiqua"/>
              </a:rPr>
              <a:t>on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80" dirty="0">
                <a:latin typeface="Book Antiqua"/>
                <a:cs typeface="Book Antiqua"/>
              </a:rPr>
              <a:t>flat</a:t>
            </a:r>
            <a:r>
              <a:rPr sz="2400" spc="135" dirty="0">
                <a:latin typeface="Book Antiqua"/>
                <a:cs typeface="Book Antiqua"/>
              </a:rPr>
              <a:t> </a:t>
            </a:r>
            <a:r>
              <a:rPr sz="2400" spc="15" dirty="0">
                <a:latin typeface="Book Antiqua"/>
                <a:cs typeface="Book Antiqua"/>
              </a:rPr>
              <a:t>polygon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14" dirty="0">
                <a:latin typeface="Book Antiqua"/>
                <a:cs typeface="Book Antiqua"/>
              </a:rPr>
              <a:t>create </a:t>
            </a:r>
            <a:r>
              <a:rPr sz="2400" spc="-25" dirty="0">
                <a:latin typeface="Book Antiqua"/>
                <a:cs typeface="Book Antiqua"/>
              </a:rPr>
              <a:t>bumpy </a:t>
            </a:r>
            <a:r>
              <a:rPr sz="2400" spc="110" dirty="0">
                <a:latin typeface="Book Antiqua"/>
                <a:cs typeface="Book Antiqua"/>
              </a:rPr>
              <a:t>effect </a:t>
            </a:r>
            <a:r>
              <a:rPr sz="2400" spc="70" dirty="0">
                <a:latin typeface="Book Antiqua"/>
                <a:cs typeface="Book Antiqua"/>
              </a:rPr>
              <a:t>on</a:t>
            </a:r>
            <a:r>
              <a:rPr sz="2400" dirty="0">
                <a:latin typeface="Book Antiqua"/>
                <a:cs typeface="Book Antiqua"/>
              </a:rPr>
              <a:t> </a:t>
            </a:r>
            <a:r>
              <a:rPr sz="2400" spc="65" dirty="0">
                <a:latin typeface="Book Antiqua"/>
                <a:cs typeface="Book Antiqua"/>
              </a:rPr>
              <a:t>surface</a:t>
            </a:r>
            <a:endParaRPr sz="24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ts val="318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Book Antiqua"/>
                <a:cs typeface="Book Antiqua"/>
              </a:rPr>
              <a:t>usually:</a:t>
            </a:r>
            <a:endParaRPr sz="2800">
              <a:latin typeface="Book Antiqua"/>
              <a:cs typeface="Book Antiqua"/>
            </a:endParaRPr>
          </a:p>
          <a:p>
            <a:pPr marL="241300">
              <a:lnSpc>
                <a:spcPts val="3180"/>
              </a:lnSpc>
            </a:pPr>
            <a:r>
              <a:rPr sz="2800" spc="95" dirty="0">
                <a:latin typeface="Book Antiqua"/>
                <a:cs typeface="Book Antiqua"/>
              </a:rPr>
              <a:t>associate </a:t>
            </a:r>
            <a:r>
              <a:rPr sz="2800" spc="5" dirty="0">
                <a:latin typeface="Book Antiqua"/>
                <a:cs typeface="Book Antiqua"/>
              </a:rPr>
              <a:t>2D </a:t>
            </a:r>
            <a:r>
              <a:rPr sz="2800" spc="45" dirty="0">
                <a:latin typeface="Book Antiqua"/>
                <a:cs typeface="Book Antiqua"/>
              </a:rPr>
              <a:t>information </a:t>
            </a:r>
            <a:r>
              <a:rPr sz="2800" spc="15" dirty="0">
                <a:latin typeface="Book Antiqua"/>
                <a:cs typeface="Book Antiqua"/>
              </a:rPr>
              <a:t>with </a:t>
            </a:r>
            <a:r>
              <a:rPr sz="2800" spc="45" dirty="0">
                <a:latin typeface="Book Antiqua"/>
                <a:cs typeface="Book Antiqua"/>
              </a:rPr>
              <a:t>a </a:t>
            </a:r>
            <a:r>
              <a:rPr sz="2800" spc="85" dirty="0">
                <a:latin typeface="Book Antiqua"/>
                <a:cs typeface="Book Antiqua"/>
              </a:rPr>
              <a:t>surface </a:t>
            </a:r>
            <a:r>
              <a:rPr sz="2800" spc="25" dirty="0">
                <a:latin typeface="Book Antiqua"/>
                <a:cs typeface="Book Antiqua"/>
              </a:rPr>
              <a:t>in</a:t>
            </a:r>
            <a:r>
              <a:rPr sz="2800" spc="235" dirty="0">
                <a:latin typeface="Book Antiqua"/>
                <a:cs typeface="Book Antiqua"/>
              </a:rPr>
              <a:t> </a:t>
            </a:r>
            <a:r>
              <a:rPr sz="2800" spc="50" dirty="0">
                <a:latin typeface="Book Antiqua"/>
                <a:cs typeface="Book Antiqua"/>
              </a:rPr>
              <a:t>3D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5" dirty="0">
                <a:latin typeface="Book Antiqua"/>
                <a:cs typeface="Book Antiqua"/>
              </a:rPr>
              <a:t>point </a:t>
            </a:r>
            <a:r>
              <a:rPr sz="2400" spc="70" dirty="0">
                <a:latin typeface="Book Antiqua"/>
                <a:cs typeface="Book Antiqua"/>
              </a:rPr>
              <a:t>on </a:t>
            </a:r>
            <a:r>
              <a:rPr sz="2400" spc="60" dirty="0">
                <a:latin typeface="Book Antiqua"/>
                <a:cs typeface="Book Antiqua"/>
              </a:rPr>
              <a:t>surface </a:t>
            </a:r>
            <a:r>
              <a:rPr sz="2400" dirty="0">
                <a:latin typeface="Calibri"/>
                <a:cs typeface="Calibri"/>
              </a:rPr>
              <a:t>↔ </a:t>
            </a:r>
            <a:r>
              <a:rPr sz="2400" spc="55" dirty="0">
                <a:latin typeface="Book Antiqua"/>
                <a:cs typeface="Book Antiqua"/>
              </a:rPr>
              <a:t>point </a:t>
            </a:r>
            <a:r>
              <a:rPr sz="2400" spc="30" dirty="0">
                <a:latin typeface="Book Antiqua"/>
                <a:cs typeface="Book Antiqua"/>
              </a:rPr>
              <a:t>in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spc="80" dirty="0">
                <a:latin typeface="Book Antiqua"/>
                <a:cs typeface="Book Antiqua"/>
              </a:rPr>
              <a:t>texture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60" dirty="0">
                <a:latin typeface="Book Antiqua"/>
                <a:cs typeface="Book Antiqua"/>
              </a:rPr>
              <a:t>“paint” </a:t>
            </a:r>
            <a:r>
              <a:rPr sz="2400" spc="15" dirty="0">
                <a:latin typeface="Book Antiqua"/>
                <a:cs typeface="Book Antiqua"/>
              </a:rPr>
              <a:t>image </a:t>
            </a:r>
            <a:r>
              <a:rPr sz="2400" spc="95" dirty="0">
                <a:latin typeface="Book Antiqua"/>
                <a:cs typeface="Book Antiqua"/>
              </a:rPr>
              <a:t>onto</a:t>
            </a:r>
            <a:r>
              <a:rPr sz="2400" spc="165" dirty="0">
                <a:latin typeface="Book Antiqua"/>
                <a:cs typeface="Book Antiqua"/>
              </a:rPr>
              <a:t> </a:t>
            </a:r>
            <a:r>
              <a:rPr sz="2400" spc="15" dirty="0">
                <a:latin typeface="Book Antiqua"/>
                <a:cs typeface="Book Antiqua"/>
              </a:rPr>
              <a:t>polygon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95" dirty="0"/>
              <a:t>COLOR </a:t>
            </a:r>
            <a:r>
              <a:rPr spc="615" dirty="0"/>
              <a:t>TEXTURE</a:t>
            </a:r>
            <a:r>
              <a:rPr spc="-390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55" indent="-228600">
              <a:lnSpc>
                <a:spcPct val="100000"/>
              </a:lnSpc>
              <a:buFont typeface="Arial"/>
              <a:buChar char="•"/>
              <a:tabLst>
                <a:tab pos="414655" algn="l"/>
                <a:tab pos="3615054" algn="l"/>
              </a:tabLst>
            </a:pPr>
            <a:r>
              <a:rPr sz="2800" spc="70" dirty="0">
                <a:solidFill>
                  <a:srgbClr val="000000"/>
                </a:solidFill>
                <a:latin typeface="Book Antiqua"/>
                <a:cs typeface="Book Antiqua"/>
              </a:rPr>
              <a:t>define</a:t>
            </a:r>
            <a:r>
              <a:rPr sz="2800" spc="1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spc="95" dirty="0">
                <a:solidFill>
                  <a:srgbClr val="000000"/>
                </a:solidFill>
                <a:latin typeface="Book Antiqua"/>
                <a:cs typeface="Book Antiqua"/>
              </a:rPr>
              <a:t>color</a:t>
            </a:r>
            <a:r>
              <a:rPr sz="28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spc="-70" dirty="0">
                <a:solidFill>
                  <a:srgbClr val="000000"/>
                </a:solidFill>
                <a:latin typeface="Book Antiqua"/>
                <a:cs typeface="Book Antiqua"/>
              </a:rPr>
              <a:t>(RGB)	</a:t>
            </a:r>
            <a:r>
              <a:rPr sz="2800" spc="45" dirty="0">
                <a:solidFill>
                  <a:srgbClr val="000000"/>
                </a:solidFill>
                <a:latin typeface="Book Antiqua"/>
                <a:cs typeface="Book Antiqua"/>
              </a:rPr>
              <a:t>for </a:t>
            </a:r>
            <a:r>
              <a:rPr sz="2800" spc="110" dirty="0">
                <a:solidFill>
                  <a:srgbClr val="000000"/>
                </a:solidFill>
                <a:latin typeface="Book Antiqua"/>
                <a:cs typeface="Book Antiqua"/>
              </a:rPr>
              <a:t>each </a:t>
            </a:r>
            <a:r>
              <a:rPr sz="2800" spc="60" dirty="0">
                <a:solidFill>
                  <a:srgbClr val="000000"/>
                </a:solidFill>
                <a:latin typeface="Book Antiqua"/>
                <a:cs typeface="Book Antiqua"/>
              </a:rPr>
              <a:t>point </a:t>
            </a:r>
            <a:r>
              <a:rPr sz="2800" spc="65" dirty="0">
                <a:solidFill>
                  <a:srgbClr val="000000"/>
                </a:solidFill>
                <a:latin typeface="Book Antiqua"/>
                <a:cs typeface="Book Antiqua"/>
              </a:rPr>
              <a:t>on </a:t>
            </a:r>
            <a:r>
              <a:rPr sz="2800" spc="120" dirty="0">
                <a:solidFill>
                  <a:srgbClr val="000000"/>
                </a:solidFill>
                <a:latin typeface="Book Antiqua"/>
                <a:cs typeface="Book Antiqua"/>
              </a:rPr>
              <a:t>object</a:t>
            </a:r>
            <a:r>
              <a:rPr sz="2800" spc="3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800" spc="85" dirty="0">
                <a:solidFill>
                  <a:srgbClr val="000000"/>
                </a:solidFill>
                <a:latin typeface="Book Antiqua"/>
                <a:cs typeface="Book Antiqua"/>
              </a:rPr>
              <a:t>surface</a:t>
            </a:r>
            <a:endParaRPr sz="2800">
              <a:latin typeface="Book Antiqua"/>
              <a:cs typeface="Book Antiqua"/>
            </a:endParaRPr>
          </a:p>
          <a:p>
            <a:pPr marL="414655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414655" algn="l"/>
              </a:tabLst>
            </a:pPr>
            <a:r>
              <a:rPr sz="2800" spc="90" dirty="0">
                <a:solidFill>
                  <a:srgbClr val="000000"/>
                </a:solidFill>
                <a:latin typeface="Book Antiqua"/>
                <a:cs typeface="Book Antiqua"/>
              </a:rPr>
              <a:t>other:</a:t>
            </a:r>
            <a:endParaRPr sz="2800">
              <a:latin typeface="Book Antiqua"/>
              <a:cs typeface="Book Antiqua"/>
            </a:endParaRPr>
          </a:p>
          <a:p>
            <a:pPr marL="871855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871855" algn="l"/>
              </a:tabLst>
            </a:pPr>
            <a:r>
              <a:rPr sz="2800" spc="55" dirty="0">
                <a:latin typeface="Book Antiqua"/>
                <a:cs typeface="Book Antiqua"/>
              </a:rPr>
              <a:t>volumetric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120" dirty="0">
                <a:latin typeface="Book Antiqua"/>
                <a:cs typeface="Book Antiqua"/>
              </a:rPr>
              <a:t>texture</a:t>
            </a:r>
            <a:endParaRPr sz="2800">
              <a:latin typeface="Book Antiqua"/>
              <a:cs typeface="Book Antiqua"/>
            </a:endParaRPr>
          </a:p>
          <a:p>
            <a:pPr marL="871855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871855" algn="l"/>
              </a:tabLst>
            </a:pPr>
            <a:r>
              <a:rPr sz="2800" spc="60" dirty="0">
                <a:latin typeface="Book Antiqua"/>
                <a:cs typeface="Book Antiqua"/>
              </a:rPr>
              <a:t>procedural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114" dirty="0">
                <a:latin typeface="Book Antiqua"/>
                <a:cs typeface="Book Antiqua"/>
              </a:rPr>
              <a:t>texture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88500" y="1930400"/>
            <a:ext cx="21336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700" y="4902200"/>
            <a:ext cx="3657600" cy="191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8100" y="3683000"/>
            <a:ext cx="2730500" cy="3035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</a:t>
            </a:r>
            <a:r>
              <a:rPr spc="-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1841500" y="2070100"/>
            <a:ext cx="4102100" cy="410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4800" y="2171700"/>
            <a:ext cx="2921000" cy="292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5130801"/>
            <a:ext cx="2921000" cy="76200"/>
          </a:xfrm>
          <a:custGeom>
            <a:avLst/>
            <a:gdLst/>
            <a:ahLst/>
            <a:cxnLst/>
            <a:rect l="l" t="t" r="r" b="b"/>
            <a:pathLst>
              <a:path w="2921000" h="76200">
                <a:moveTo>
                  <a:pt x="0" y="25398"/>
                </a:moveTo>
                <a:lnTo>
                  <a:pt x="0" y="50798"/>
                </a:lnTo>
                <a:lnTo>
                  <a:pt x="2844800" y="50800"/>
                </a:lnTo>
                <a:lnTo>
                  <a:pt x="2844800" y="76200"/>
                </a:lnTo>
                <a:lnTo>
                  <a:pt x="2921000" y="38100"/>
                </a:lnTo>
                <a:lnTo>
                  <a:pt x="2895600" y="25400"/>
                </a:lnTo>
                <a:lnTo>
                  <a:pt x="0" y="25398"/>
                </a:lnTo>
                <a:close/>
              </a:path>
              <a:path w="2921000" h="76200">
                <a:moveTo>
                  <a:pt x="2844800" y="0"/>
                </a:moveTo>
                <a:lnTo>
                  <a:pt x="2844800" y="25400"/>
                </a:lnTo>
                <a:lnTo>
                  <a:pt x="2895600" y="25400"/>
                </a:lnTo>
                <a:lnTo>
                  <a:pt x="284480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1" y="2019300"/>
            <a:ext cx="76200" cy="2921000"/>
          </a:xfrm>
          <a:custGeom>
            <a:avLst/>
            <a:gdLst/>
            <a:ahLst/>
            <a:cxnLst/>
            <a:rect l="l" t="t" r="r" b="b"/>
            <a:pathLst>
              <a:path w="76200" h="2921000">
                <a:moveTo>
                  <a:pt x="50800" y="76200"/>
                </a:moveTo>
                <a:lnTo>
                  <a:pt x="25400" y="76200"/>
                </a:lnTo>
                <a:lnTo>
                  <a:pt x="25398" y="2921000"/>
                </a:lnTo>
                <a:lnTo>
                  <a:pt x="50798" y="2921000"/>
                </a:lnTo>
                <a:lnTo>
                  <a:pt x="50800" y="76200"/>
                </a:lnTo>
                <a:close/>
              </a:path>
              <a:path w="76200" h="29210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12300" y="5041900"/>
            <a:ext cx="609600" cy="71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06927" y="5152707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35700" y="1574800"/>
            <a:ext cx="596900" cy="71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27152" y="1685607"/>
            <a:ext cx="1778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32100" y="3530600"/>
            <a:ext cx="1028700" cy="457200"/>
          </a:xfrm>
          <a:custGeom>
            <a:avLst/>
            <a:gdLst/>
            <a:ahLst/>
            <a:cxnLst/>
            <a:rect l="l" t="t" r="r" b="b"/>
            <a:pathLst>
              <a:path w="1028700" h="457200">
                <a:moveTo>
                  <a:pt x="0" y="0"/>
                </a:moveTo>
                <a:lnTo>
                  <a:pt x="1028700" y="0"/>
                </a:lnTo>
                <a:lnTo>
                  <a:pt x="10287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7800" y="3454400"/>
            <a:ext cx="71120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0" y="3644900"/>
            <a:ext cx="431800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8800" y="3454400"/>
            <a:ext cx="6858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3600" y="3644900"/>
            <a:ext cx="431800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4400" y="3454400"/>
            <a:ext cx="5461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14016" y="3565207"/>
            <a:ext cx="86360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(</a:t>
            </a:r>
            <a:r>
              <a:rPr sz="2400" i="1" spc="-35" dirty="0">
                <a:latin typeface="Arial"/>
                <a:cs typeface="Arial"/>
              </a:rPr>
              <a:t>u</a:t>
            </a:r>
            <a:r>
              <a:rPr sz="2400" i="1" spc="15" baseline="-17361" dirty="0">
                <a:latin typeface="Arial"/>
                <a:cs typeface="Arial"/>
              </a:rPr>
              <a:t>0</a:t>
            </a:r>
            <a:r>
              <a:rPr sz="2400" i="1" spc="30" dirty="0">
                <a:latin typeface="Arial"/>
                <a:cs typeface="Arial"/>
              </a:rPr>
              <a:t>,</a:t>
            </a:r>
            <a:r>
              <a:rPr sz="2400" i="1" dirty="0">
                <a:latin typeface="Arial"/>
                <a:cs typeface="Arial"/>
              </a:rPr>
              <a:t>v</a:t>
            </a:r>
            <a:r>
              <a:rPr sz="2400" i="1" spc="15" baseline="-17361" dirty="0">
                <a:latin typeface="Arial"/>
                <a:cs typeface="Arial"/>
              </a:rPr>
              <a:t>0</a:t>
            </a:r>
            <a:r>
              <a:rPr sz="2400" i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3100" y="3797300"/>
            <a:ext cx="1028700" cy="457200"/>
          </a:xfrm>
          <a:custGeom>
            <a:avLst/>
            <a:gdLst/>
            <a:ahLst/>
            <a:cxnLst/>
            <a:rect l="l" t="t" r="r" b="b"/>
            <a:pathLst>
              <a:path w="1028700" h="457200">
                <a:moveTo>
                  <a:pt x="0" y="0"/>
                </a:moveTo>
                <a:lnTo>
                  <a:pt x="1028700" y="0"/>
                </a:lnTo>
                <a:lnTo>
                  <a:pt x="10287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38800" y="3721100"/>
            <a:ext cx="71120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69000" y="3911600"/>
            <a:ext cx="431800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9800" y="3721100"/>
            <a:ext cx="6858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4600" y="3911600"/>
            <a:ext cx="431800" cy="49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75400" y="3721100"/>
            <a:ext cx="5461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35016" y="3831907"/>
            <a:ext cx="86360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(</a:t>
            </a:r>
            <a:r>
              <a:rPr sz="2400" i="1" spc="-35" dirty="0">
                <a:latin typeface="Arial"/>
                <a:cs typeface="Arial"/>
              </a:rPr>
              <a:t>u</a:t>
            </a:r>
            <a:r>
              <a:rPr sz="2400" i="1" spc="15" baseline="-17361" dirty="0">
                <a:latin typeface="Arial"/>
                <a:cs typeface="Arial"/>
              </a:rPr>
              <a:t>1</a:t>
            </a:r>
            <a:r>
              <a:rPr sz="2400" i="1" spc="30" dirty="0">
                <a:latin typeface="Arial"/>
                <a:cs typeface="Arial"/>
              </a:rPr>
              <a:t>,</a:t>
            </a:r>
            <a:r>
              <a:rPr sz="2400" i="1" dirty="0">
                <a:latin typeface="Arial"/>
                <a:cs typeface="Arial"/>
              </a:rPr>
              <a:t>v</a:t>
            </a:r>
            <a:r>
              <a:rPr sz="2400" i="1" spc="15" baseline="-17361" dirty="0">
                <a:latin typeface="Arial"/>
                <a:cs typeface="Arial"/>
              </a:rPr>
              <a:t>1</a:t>
            </a:r>
            <a:r>
              <a:rPr sz="2400" i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03800" y="1905000"/>
            <a:ext cx="1028700" cy="457200"/>
          </a:xfrm>
          <a:custGeom>
            <a:avLst/>
            <a:gdLst/>
            <a:ahLst/>
            <a:cxnLst/>
            <a:rect l="l" t="t" r="r" b="b"/>
            <a:pathLst>
              <a:path w="1028700" h="457200">
                <a:moveTo>
                  <a:pt x="0" y="0"/>
                </a:moveTo>
                <a:lnTo>
                  <a:pt x="1028700" y="0"/>
                </a:lnTo>
                <a:lnTo>
                  <a:pt x="10287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9500" y="1828800"/>
            <a:ext cx="71120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9700" y="2019300"/>
            <a:ext cx="431800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70500" y="1828800"/>
            <a:ext cx="6858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75300" y="2019300"/>
            <a:ext cx="431800" cy="495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26100" y="1828800"/>
            <a:ext cx="54610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85716" y="1939607"/>
            <a:ext cx="863600" cy="4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(</a:t>
            </a:r>
            <a:r>
              <a:rPr sz="2400" i="1" spc="-35" dirty="0">
                <a:latin typeface="Arial"/>
                <a:cs typeface="Arial"/>
              </a:rPr>
              <a:t>u</a:t>
            </a:r>
            <a:r>
              <a:rPr sz="2400" i="1" spc="15" baseline="-17361" dirty="0">
                <a:latin typeface="Arial"/>
                <a:cs typeface="Arial"/>
              </a:rPr>
              <a:t>2</a:t>
            </a:r>
            <a:r>
              <a:rPr sz="2400" i="1" spc="30" dirty="0">
                <a:latin typeface="Arial"/>
                <a:cs typeface="Arial"/>
              </a:rPr>
              <a:t>,</a:t>
            </a:r>
            <a:r>
              <a:rPr sz="2400" i="1" dirty="0">
                <a:latin typeface="Arial"/>
                <a:cs typeface="Arial"/>
              </a:rPr>
              <a:t>v</a:t>
            </a:r>
            <a:r>
              <a:rPr sz="2400" i="1" spc="15" baseline="-17361" dirty="0">
                <a:latin typeface="Arial"/>
                <a:cs typeface="Arial"/>
              </a:rPr>
              <a:t>2</a:t>
            </a:r>
            <a:r>
              <a:rPr sz="2400" i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05750" y="2317750"/>
            <a:ext cx="1485900" cy="1943100"/>
          </a:xfrm>
          <a:custGeom>
            <a:avLst/>
            <a:gdLst/>
            <a:ahLst/>
            <a:cxnLst/>
            <a:rect l="l" t="t" r="r" b="b"/>
            <a:pathLst>
              <a:path w="1485900" h="1943100">
                <a:moveTo>
                  <a:pt x="0" y="1943100"/>
                </a:moveTo>
                <a:lnTo>
                  <a:pt x="469900" y="0"/>
                </a:lnTo>
                <a:lnTo>
                  <a:pt x="1485900" y="1308100"/>
                </a:lnTo>
                <a:lnTo>
                  <a:pt x="0" y="194310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78935" y="3609082"/>
            <a:ext cx="3970020" cy="1066165"/>
          </a:xfrm>
          <a:custGeom>
            <a:avLst/>
            <a:gdLst/>
            <a:ahLst/>
            <a:cxnLst/>
            <a:rect l="l" t="t" r="r" b="b"/>
            <a:pathLst>
              <a:path w="3970020" h="1066164">
                <a:moveTo>
                  <a:pt x="14528" y="0"/>
                </a:moveTo>
                <a:lnTo>
                  <a:pt x="0" y="20835"/>
                </a:lnTo>
                <a:lnTo>
                  <a:pt x="51991" y="57089"/>
                </a:lnTo>
                <a:lnTo>
                  <a:pt x="113517" y="103289"/>
                </a:lnTo>
                <a:lnTo>
                  <a:pt x="184193" y="158341"/>
                </a:lnTo>
                <a:lnTo>
                  <a:pt x="441208" y="361485"/>
                </a:lnTo>
                <a:lnTo>
                  <a:pt x="538712" y="436892"/>
                </a:lnTo>
                <a:lnTo>
                  <a:pt x="640572" y="513676"/>
                </a:lnTo>
                <a:lnTo>
                  <a:pt x="853549" y="665388"/>
                </a:lnTo>
                <a:lnTo>
                  <a:pt x="963034" y="737519"/>
                </a:lnTo>
                <a:lnTo>
                  <a:pt x="1073077" y="805045"/>
                </a:lnTo>
                <a:lnTo>
                  <a:pt x="1182876" y="866571"/>
                </a:lnTo>
                <a:lnTo>
                  <a:pt x="1291527" y="920621"/>
                </a:lnTo>
                <a:lnTo>
                  <a:pt x="1398141" y="965714"/>
                </a:lnTo>
                <a:lnTo>
                  <a:pt x="1501843" y="1000365"/>
                </a:lnTo>
                <a:lnTo>
                  <a:pt x="1606445" y="1025709"/>
                </a:lnTo>
                <a:lnTo>
                  <a:pt x="1715601" y="1044275"/>
                </a:lnTo>
                <a:lnTo>
                  <a:pt x="1828477" y="1056707"/>
                </a:lnTo>
                <a:lnTo>
                  <a:pt x="1944199" y="1063627"/>
                </a:lnTo>
                <a:lnTo>
                  <a:pt x="2061895" y="1065649"/>
                </a:lnTo>
                <a:lnTo>
                  <a:pt x="2180689" y="1063383"/>
                </a:lnTo>
                <a:lnTo>
                  <a:pt x="2417889" y="1048419"/>
                </a:lnTo>
                <a:lnTo>
                  <a:pt x="2493768" y="1040253"/>
                </a:lnTo>
                <a:lnTo>
                  <a:pt x="2062330" y="1040253"/>
                </a:lnTo>
                <a:lnTo>
                  <a:pt x="1945713" y="1038271"/>
                </a:lnTo>
                <a:lnTo>
                  <a:pt x="1831253" y="1031459"/>
                </a:lnTo>
                <a:lnTo>
                  <a:pt x="1719853" y="1019233"/>
                </a:lnTo>
                <a:lnTo>
                  <a:pt x="1612416" y="1001020"/>
                </a:lnTo>
                <a:lnTo>
                  <a:pt x="1509885" y="976270"/>
                </a:lnTo>
                <a:lnTo>
                  <a:pt x="1408031" y="942319"/>
                </a:lnTo>
                <a:lnTo>
                  <a:pt x="1302837" y="897878"/>
                </a:lnTo>
                <a:lnTo>
                  <a:pt x="1195290" y="844412"/>
                </a:lnTo>
                <a:lnTo>
                  <a:pt x="1086361" y="783395"/>
                </a:lnTo>
                <a:lnTo>
                  <a:pt x="977007" y="716306"/>
                </a:lnTo>
                <a:lnTo>
                  <a:pt x="868286" y="644701"/>
                </a:lnTo>
                <a:lnTo>
                  <a:pt x="655862" y="493393"/>
                </a:lnTo>
                <a:lnTo>
                  <a:pt x="554250" y="416800"/>
                </a:lnTo>
                <a:lnTo>
                  <a:pt x="456914" y="341523"/>
                </a:lnTo>
                <a:lnTo>
                  <a:pt x="199801" y="138302"/>
                </a:lnTo>
                <a:lnTo>
                  <a:pt x="128767" y="82975"/>
                </a:lnTo>
                <a:lnTo>
                  <a:pt x="66518" y="36254"/>
                </a:lnTo>
                <a:lnTo>
                  <a:pt x="14528" y="0"/>
                </a:lnTo>
                <a:close/>
              </a:path>
              <a:path w="3970020" h="1066164">
                <a:moveTo>
                  <a:pt x="3884482" y="631257"/>
                </a:moveTo>
                <a:lnTo>
                  <a:pt x="3895732" y="654754"/>
                </a:lnTo>
                <a:lnTo>
                  <a:pt x="3841059" y="684559"/>
                </a:lnTo>
                <a:lnTo>
                  <a:pt x="3771280" y="725002"/>
                </a:lnTo>
                <a:lnTo>
                  <a:pt x="3692395" y="767873"/>
                </a:lnTo>
                <a:lnTo>
                  <a:pt x="3601702" y="810618"/>
                </a:lnTo>
                <a:lnTo>
                  <a:pt x="3496218" y="850745"/>
                </a:lnTo>
                <a:lnTo>
                  <a:pt x="3437331" y="868927"/>
                </a:lnTo>
                <a:lnTo>
                  <a:pt x="3373813" y="885452"/>
                </a:lnTo>
                <a:lnTo>
                  <a:pt x="3305329" y="899990"/>
                </a:lnTo>
                <a:lnTo>
                  <a:pt x="3231198" y="912254"/>
                </a:lnTo>
                <a:lnTo>
                  <a:pt x="2757008" y="983678"/>
                </a:lnTo>
                <a:lnTo>
                  <a:pt x="2646419" y="998278"/>
                </a:lnTo>
                <a:lnTo>
                  <a:pt x="2416289" y="1023070"/>
                </a:lnTo>
                <a:lnTo>
                  <a:pt x="2180203" y="1037988"/>
                </a:lnTo>
                <a:lnTo>
                  <a:pt x="2062330" y="1040253"/>
                </a:lnTo>
                <a:lnTo>
                  <a:pt x="2493768" y="1040253"/>
                </a:lnTo>
                <a:lnTo>
                  <a:pt x="2649138" y="1023532"/>
                </a:lnTo>
                <a:lnTo>
                  <a:pt x="2760332" y="1008860"/>
                </a:lnTo>
                <a:lnTo>
                  <a:pt x="3234930" y="937380"/>
                </a:lnTo>
                <a:lnTo>
                  <a:pt x="3309475" y="925050"/>
                </a:lnTo>
                <a:lnTo>
                  <a:pt x="3379082" y="910300"/>
                </a:lnTo>
                <a:lnTo>
                  <a:pt x="3443721" y="893511"/>
                </a:lnTo>
                <a:lnTo>
                  <a:pt x="3503707" y="875016"/>
                </a:lnTo>
                <a:lnTo>
                  <a:pt x="3610726" y="834360"/>
                </a:lnTo>
                <a:lnTo>
                  <a:pt x="3703215" y="790853"/>
                </a:lnTo>
                <a:lnTo>
                  <a:pt x="3783402" y="747322"/>
                </a:lnTo>
                <a:lnTo>
                  <a:pt x="3853794" y="706536"/>
                </a:lnTo>
                <a:lnTo>
                  <a:pt x="3906714" y="677694"/>
                </a:lnTo>
                <a:lnTo>
                  <a:pt x="3934711" y="677694"/>
                </a:lnTo>
                <a:lnTo>
                  <a:pt x="3969664" y="632717"/>
                </a:lnTo>
                <a:lnTo>
                  <a:pt x="3884482" y="631257"/>
                </a:lnTo>
                <a:close/>
              </a:path>
              <a:path w="3970020" h="1066164">
                <a:moveTo>
                  <a:pt x="3934711" y="677694"/>
                </a:moveTo>
                <a:lnTo>
                  <a:pt x="3906714" y="677694"/>
                </a:lnTo>
                <a:lnTo>
                  <a:pt x="3917387" y="699987"/>
                </a:lnTo>
                <a:lnTo>
                  <a:pt x="3934711" y="6776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1111" y="3657600"/>
            <a:ext cx="3654425" cy="1863725"/>
          </a:xfrm>
          <a:custGeom>
            <a:avLst/>
            <a:gdLst/>
            <a:ahLst/>
            <a:cxnLst/>
            <a:rect l="l" t="t" r="r" b="b"/>
            <a:pathLst>
              <a:path w="3654425" h="1863725">
                <a:moveTo>
                  <a:pt x="18577" y="320716"/>
                </a:moveTo>
                <a:lnTo>
                  <a:pt x="0" y="338037"/>
                </a:lnTo>
                <a:lnTo>
                  <a:pt x="24993" y="364846"/>
                </a:lnTo>
                <a:lnTo>
                  <a:pt x="51842" y="396961"/>
                </a:lnTo>
                <a:lnTo>
                  <a:pt x="81074" y="434596"/>
                </a:lnTo>
                <a:lnTo>
                  <a:pt x="112541" y="477254"/>
                </a:lnTo>
                <a:lnTo>
                  <a:pt x="181756" y="575802"/>
                </a:lnTo>
                <a:lnTo>
                  <a:pt x="342324" y="812512"/>
                </a:lnTo>
                <a:lnTo>
                  <a:pt x="432329" y="943524"/>
                </a:lnTo>
                <a:lnTo>
                  <a:pt x="527897" y="1078171"/>
                </a:lnTo>
                <a:lnTo>
                  <a:pt x="628354" y="1212865"/>
                </a:lnTo>
                <a:lnTo>
                  <a:pt x="733037" y="1344028"/>
                </a:lnTo>
                <a:lnTo>
                  <a:pt x="841297" y="1468088"/>
                </a:lnTo>
                <a:lnTo>
                  <a:pt x="952494" y="1581475"/>
                </a:lnTo>
                <a:lnTo>
                  <a:pt x="1066025" y="1680624"/>
                </a:lnTo>
                <a:lnTo>
                  <a:pt x="1123749" y="1723944"/>
                </a:lnTo>
                <a:lnTo>
                  <a:pt x="1181638" y="1762175"/>
                </a:lnTo>
                <a:lnTo>
                  <a:pt x="1239852" y="1795044"/>
                </a:lnTo>
                <a:lnTo>
                  <a:pt x="1298332" y="1822089"/>
                </a:lnTo>
                <a:lnTo>
                  <a:pt x="1357021" y="1842830"/>
                </a:lnTo>
                <a:lnTo>
                  <a:pt x="1415850" y="1856780"/>
                </a:lnTo>
                <a:lnTo>
                  <a:pt x="1474736" y="1863430"/>
                </a:lnTo>
                <a:lnTo>
                  <a:pt x="1533561" y="1862273"/>
                </a:lnTo>
                <a:lnTo>
                  <a:pt x="1593570" y="1853034"/>
                </a:lnTo>
                <a:lnTo>
                  <a:pt x="1648293" y="1838186"/>
                </a:lnTo>
                <a:lnTo>
                  <a:pt x="1477548" y="1838186"/>
                </a:lnTo>
                <a:lnTo>
                  <a:pt x="1421681" y="1832058"/>
                </a:lnTo>
                <a:lnTo>
                  <a:pt x="1365463" y="1818874"/>
                </a:lnTo>
                <a:lnTo>
                  <a:pt x="1308978" y="1799027"/>
                </a:lnTo>
                <a:lnTo>
                  <a:pt x="1252330" y="1772921"/>
                </a:lnTo>
                <a:lnTo>
                  <a:pt x="1195628" y="1740975"/>
                </a:lnTo>
                <a:lnTo>
                  <a:pt x="1138985" y="1703622"/>
                </a:lnTo>
                <a:lnTo>
                  <a:pt x="1082728" y="1661487"/>
                </a:lnTo>
                <a:lnTo>
                  <a:pt x="970627" y="1563687"/>
                </a:lnTo>
                <a:lnTo>
                  <a:pt x="860433" y="1451386"/>
                </a:lnTo>
                <a:lnTo>
                  <a:pt x="752889" y="1328183"/>
                </a:lnTo>
                <a:lnTo>
                  <a:pt x="648714" y="1197679"/>
                </a:lnTo>
                <a:lnTo>
                  <a:pt x="548609" y="1063470"/>
                </a:lnTo>
                <a:lnTo>
                  <a:pt x="453265" y="929142"/>
                </a:lnTo>
                <a:lnTo>
                  <a:pt x="363362" y="798278"/>
                </a:lnTo>
                <a:lnTo>
                  <a:pt x="202540" y="561202"/>
                </a:lnTo>
                <a:lnTo>
                  <a:pt x="132980" y="462175"/>
                </a:lnTo>
                <a:lnTo>
                  <a:pt x="101131" y="419011"/>
                </a:lnTo>
                <a:lnTo>
                  <a:pt x="71321" y="380660"/>
                </a:lnTo>
                <a:lnTo>
                  <a:pt x="43572" y="347526"/>
                </a:lnTo>
                <a:lnTo>
                  <a:pt x="18577" y="320716"/>
                </a:lnTo>
                <a:close/>
              </a:path>
              <a:path w="3654425" h="1863725">
                <a:moveTo>
                  <a:pt x="3654188" y="0"/>
                </a:moveTo>
                <a:lnTo>
                  <a:pt x="3572252" y="23334"/>
                </a:lnTo>
                <a:lnTo>
                  <a:pt x="3589541" y="42228"/>
                </a:lnTo>
                <a:lnTo>
                  <a:pt x="3555366" y="74570"/>
                </a:lnTo>
                <a:lnTo>
                  <a:pt x="3505259" y="124410"/>
                </a:lnTo>
                <a:lnTo>
                  <a:pt x="3452060" y="178951"/>
                </a:lnTo>
                <a:lnTo>
                  <a:pt x="3337359" y="300207"/>
                </a:lnTo>
                <a:lnTo>
                  <a:pt x="2940232" y="731018"/>
                </a:lnTo>
                <a:lnTo>
                  <a:pt x="2795501" y="885383"/>
                </a:lnTo>
                <a:lnTo>
                  <a:pt x="2647269" y="1039321"/>
                </a:lnTo>
                <a:lnTo>
                  <a:pt x="2497151" y="1189339"/>
                </a:lnTo>
                <a:lnTo>
                  <a:pt x="2346772" y="1331946"/>
                </a:lnTo>
                <a:lnTo>
                  <a:pt x="2197773" y="1463641"/>
                </a:lnTo>
                <a:lnTo>
                  <a:pt x="2051629" y="1581057"/>
                </a:lnTo>
                <a:lnTo>
                  <a:pt x="1980286" y="1633212"/>
                </a:lnTo>
                <a:lnTo>
                  <a:pt x="1910340" y="1680452"/>
                </a:lnTo>
                <a:lnTo>
                  <a:pt x="1842014" y="1722343"/>
                </a:lnTo>
                <a:lnTo>
                  <a:pt x="1775542" y="1758450"/>
                </a:lnTo>
                <a:lnTo>
                  <a:pt x="1711159" y="1788355"/>
                </a:lnTo>
                <a:lnTo>
                  <a:pt x="1649115" y="1811646"/>
                </a:lnTo>
                <a:lnTo>
                  <a:pt x="1589658" y="1827937"/>
                </a:lnTo>
                <a:lnTo>
                  <a:pt x="1533015" y="1836878"/>
                </a:lnTo>
                <a:lnTo>
                  <a:pt x="1477548" y="1838186"/>
                </a:lnTo>
                <a:lnTo>
                  <a:pt x="1648293" y="1838186"/>
                </a:lnTo>
                <a:lnTo>
                  <a:pt x="1720067" y="1812142"/>
                </a:lnTo>
                <a:lnTo>
                  <a:pt x="1786229" y="1781493"/>
                </a:lnTo>
                <a:lnTo>
                  <a:pt x="1854131" y="1744666"/>
                </a:lnTo>
                <a:lnTo>
                  <a:pt x="1923611" y="1702109"/>
                </a:lnTo>
                <a:lnTo>
                  <a:pt x="1994498" y="1654263"/>
                </a:lnTo>
                <a:lnTo>
                  <a:pt x="2066617" y="1601563"/>
                </a:lnTo>
                <a:lnTo>
                  <a:pt x="2213679" y="1483443"/>
                </a:lnTo>
                <a:lnTo>
                  <a:pt x="2363593" y="1350980"/>
                </a:lnTo>
                <a:lnTo>
                  <a:pt x="2514629" y="1207771"/>
                </a:lnTo>
                <a:lnTo>
                  <a:pt x="2665223" y="1057287"/>
                </a:lnTo>
                <a:lnTo>
                  <a:pt x="2813798" y="903001"/>
                </a:lnTo>
                <a:lnTo>
                  <a:pt x="2958762" y="748391"/>
                </a:lnTo>
                <a:lnTo>
                  <a:pt x="3356008" y="317451"/>
                </a:lnTo>
                <a:lnTo>
                  <a:pt x="3470512" y="196406"/>
                </a:lnTo>
                <a:lnTo>
                  <a:pt x="3523442" y="142147"/>
                </a:lnTo>
                <a:lnTo>
                  <a:pt x="3573278" y="92579"/>
                </a:lnTo>
                <a:lnTo>
                  <a:pt x="3606692" y="60968"/>
                </a:lnTo>
                <a:lnTo>
                  <a:pt x="3630817" y="60968"/>
                </a:lnTo>
                <a:lnTo>
                  <a:pt x="3654188" y="0"/>
                </a:lnTo>
                <a:close/>
              </a:path>
              <a:path w="3654425" h="1863725">
                <a:moveTo>
                  <a:pt x="3630817" y="60968"/>
                </a:moveTo>
                <a:lnTo>
                  <a:pt x="3606692" y="60968"/>
                </a:lnTo>
                <a:lnTo>
                  <a:pt x="3623694" y="79550"/>
                </a:lnTo>
                <a:lnTo>
                  <a:pt x="3630817" y="609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79969" y="1493156"/>
            <a:ext cx="2538730" cy="1052830"/>
          </a:xfrm>
          <a:custGeom>
            <a:avLst/>
            <a:gdLst/>
            <a:ahLst/>
            <a:cxnLst/>
            <a:rect l="l" t="t" r="r" b="b"/>
            <a:pathLst>
              <a:path w="2538729" h="1052830">
                <a:moveTo>
                  <a:pt x="757520" y="0"/>
                </a:moveTo>
                <a:lnTo>
                  <a:pt x="671499" y="885"/>
                </a:lnTo>
                <a:lnTo>
                  <a:pt x="592327" y="18750"/>
                </a:lnTo>
                <a:lnTo>
                  <a:pt x="520717" y="53107"/>
                </a:lnTo>
                <a:lnTo>
                  <a:pt x="455722" y="101575"/>
                </a:lnTo>
                <a:lnTo>
                  <a:pt x="396260" y="162634"/>
                </a:lnTo>
                <a:lnTo>
                  <a:pt x="343321" y="232337"/>
                </a:lnTo>
                <a:lnTo>
                  <a:pt x="295437" y="309532"/>
                </a:lnTo>
                <a:lnTo>
                  <a:pt x="252138" y="392168"/>
                </a:lnTo>
                <a:lnTo>
                  <a:pt x="212910" y="478378"/>
                </a:lnTo>
                <a:lnTo>
                  <a:pt x="145406" y="652249"/>
                </a:lnTo>
                <a:lnTo>
                  <a:pt x="116173" y="736131"/>
                </a:lnTo>
                <a:lnTo>
                  <a:pt x="89451" y="815144"/>
                </a:lnTo>
                <a:lnTo>
                  <a:pt x="64862" y="887172"/>
                </a:lnTo>
                <a:lnTo>
                  <a:pt x="42067" y="950040"/>
                </a:lnTo>
                <a:lnTo>
                  <a:pt x="20845" y="1001436"/>
                </a:lnTo>
                <a:lnTo>
                  <a:pt x="0" y="1040912"/>
                </a:lnTo>
                <a:lnTo>
                  <a:pt x="22461" y="1052774"/>
                </a:lnTo>
                <a:lnTo>
                  <a:pt x="43306" y="1013298"/>
                </a:lnTo>
                <a:lnTo>
                  <a:pt x="65535" y="959758"/>
                </a:lnTo>
                <a:lnTo>
                  <a:pt x="88739" y="895835"/>
                </a:lnTo>
                <a:lnTo>
                  <a:pt x="113488" y="823352"/>
                </a:lnTo>
                <a:lnTo>
                  <a:pt x="140234" y="744269"/>
                </a:lnTo>
                <a:lnTo>
                  <a:pt x="169391" y="660607"/>
                </a:lnTo>
                <a:lnTo>
                  <a:pt x="236588" y="487573"/>
                </a:lnTo>
                <a:lnTo>
                  <a:pt x="275254" y="402692"/>
                </a:lnTo>
                <a:lnTo>
                  <a:pt x="317933" y="321325"/>
                </a:lnTo>
                <a:lnTo>
                  <a:pt x="364901" y="245734"/>
                </a:lnTo>
                <a:lnTo>
                  <a:pt x="416477" y="178010"/>
                </a:lnTo>
                <a:lnTo>
                  <a:pt x="472248" y="120935"/>
                </a:lnTo>
                <a:lnTo>
                  <a:pt x="533580" y="75105"/>
                </a:lnTo>
                <a:lnTo>
                  <a:pt x="600317" y="42976"/>
                </a:lnTo>
                <a:lnTo>
                  <a:pt x="673133" y="26269"/>
                </a:lnTo>
                <a:lnTo>
                  <a:pt x="756851" y="25408"/>
                </a:lnTo>
                <a:lnTo>
                  <a:pt x="907844" y="25408"/>
                </a:lnTo>
                <a:lnTo>
                  <a:pt x="858399" y="13655"/>
                </a:lnTo>
                <a:lnTo>
                  <a:pt x="759371" y="116"/>
                </a:lnTo>
                <a:lnTo>
                  <a:pt x="757520" y="0"/>
                </a:lnTo>
                <a:close/>
              </a:path>
              <a:path w="2538729" h="1052830">
                <a:moveTo>
                  <a:pt x="907844" y="25408"/>
                </a:moveTo>
                <a:lnTo>
                  <a:pt x="756851" y="25408"/>
                </a:lnTo>
                <a:lnTo>
                  <a:pt x="854960" y="38821"/>
                </a:lnTo>
                <a:lnTo>
                  <a:pt x="963861" y="64832"/>
                </a:lnTo>
                <a:lnTo>
                  <a:pt x="1082334" y="101822"/>
                </a:lnTo>
                <a:lnTo>
                  <a:pt x="1208324" y="148099"/>
                </a:lnTo>
                <a:lnTo>
                  <a:pt x="1339838" y="201947"/>
                </a:lnTo>
                <a:lnTo>
                  <a:pt x="1474915" y="261644"/>
                </a:lnTo>
                <a:lnTo>
                  <a:pt x="1611614" y="325462"/>
                </a:lnTo>
                <a:lnTo>
                  <a:pt x="1882228" y="458603"/>
                </a:lnTo>
                <a:lnTo>
                  <a:pt x="2252139" y="646095"/>
                </a:lnTo>
                <a:lnTo>
                  <a:pt x="2358276" y="698492"/>
                </a:lnTo>
                <a:lnTo>
                  <a:pt x="2452677" y="742981"/>
                </a:lnTo>
                <a:lnTo>
                  <a:pt x="2463537" y="747670"/>
                </a:lnTo>
                <a:lnTo>
                  <a:pt x="2453471" y="770995"/>
                </a:lnTo>
                <a:lnTo>
                  <a:pt x="2538530" y="766204"/>
                </a:lnTo>
                <a:lnTo>
                  <a:pt x="2503299" y="724357"/>
                </a:lnTo>
                <a:lnTo>
                  <a:pt x="2473596" y="724357"/>
                </a:lnTo>
                <a:lnTo>
                  <a:pt x="2463505" y="720004"/>
                </a:lnTo>
                <a:lnTo>
                  <a:pt x="2369520" y="675716"/>
                </a:lnTo>
                <a:lnTo>
                  <a:pt x="2263592" y="623423"/>
                </a:lnTo>
                <a:lnTo>
                  <a:pt x="1893441" y="435811"/>
                </a:lnTo>
                <a:lnTo>
                  <a:pt x="1622358" y="302447"/>
                </a:lnTo>
                <a:lnTo>
                  <a:pt x="1485181" y="238412"/>
                </a:lnTo>
                <a:lnTo>
                  <a:pt x="1349461" y="178441"/>
                </a:lnTo>
                <a:lnTo>
                  <a:pt x="1217079" y="124256"/>
                </a:lnTo>
                <a:lnTo>
                  <a:pt x="1089898" y="77575"/>
                </a:lnTo>
                <a:lnTo>
                  <a:pt x="969749" y="40124"/>
                </a:lnTo>
                <a:lnTo>
                  <a:pt x="907844" y="25408"/>
                </a:lnTo>
                <a:close/>
              </a:path>
              <a:path w="2538729" h="1052830">
                <a:moveTo>
                  <a:pt x="2483662" y="701032"/>
                </a:moveTo>
                <a:lnTo>
                  <a:pt x="2473596" y="724357"/>
                </a:lnTo>
                <a:lnTo>
                  <a:pt x="2503299" y="724357"/>
                </a:lnTo>
                <a:lnTo>
                  <a:pt x="2483662" y="70103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05250" y="2546350"/>
            <a:ext cx="1879600" cy="1447800"/>
          </a:xfrm>
          <a:custGeom>
            <a:avLst/>
            <a:gdLst/>
            <a:ahLst/>
            <a:cxnLst/>
            <a:rect l="l" t="t" r="r" b="b"/>
            <a:pathLst>
              <a:path w="1879600" h="1447800">
                <a:moveTo>
                  <a:pt x="0" y="1079500"/>
                </a:moveTo>
                <a:lnTo>
                  <a:pt x="1828800" y="0"/>
                </a:lnTo>
                <a:lnTo>
                  <a:pt x="1879600" y="1447800"/>
                </a:lnTo>
                <a:lnTo>
                  <a:pt x="0" y="107950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37300" y="5181600"/>
            <a:ext cx="609600" cy="71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531927" y="5292407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156700" y="5207000"/>
            <a:ext cx="609600" cy="711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351327" y="5317807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108700" y="4800600"/>
            <a:ext cx="609600" cy="711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303327" y="4911407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57900" y="1930400"/>
            <a:ext cx="609600" cy="711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52527" y="2041207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63702" y="5827178"/>
            <a:ext cx="242506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spc="-35" dirty="0">
                <a:latin typeface="Book Antiqua"/>
                <a:cs typeface="Book Antiqua"/>
              </a:rPr>
              <a:t>(u, </a:t>
            </a:r>
            <a:r>
              <a:rPr sz="1800" spc="-90" dirty="0">
                <a:latin typeface="Book Antiqua"/>
                <a:cs typeface="Book Antiqua"/>
              </a:rPr>
              <a:t>v)</a:t>
            </a:r>
            <a:r>
              <a:rPr sz="1800" spc="25" dirty="0">
                <a:latin typeface="Book Antiqua"/>
                <a:cs typeface="Book Antiqua"/>
              </a:rPr>
              <a:t> </a:t>
            </a:r>
            <a:r>
              <a:rPr sz="1800" spc="45" dirty="0">
                <a:latin typeface="Book Antiqua"/>
                <a:cs typeface="Book Antiqua"/>
              </a:rPr>
              <a:t>parameterization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ts val="2130"/>
              </a:lnSpc>
            </a:pPr>
            <a:r>
              <a:rPr sz="1800" i="1" spc="135" dirty="0">
                <a:latin typeface="Book Antiqua"/>
                <a:cs typeface="Book Antiqua"/>
              </a:rPr>
              <a:t>sometimes</a:t>
            </a:r>
            <a:r>
              <a:rPr sz="1800" i="1" spc="-290" dirty="0">
                <a:latin typeface="Book Antiqua"/>
                <a:cs typeface="Book Antiqua"/>
              </a:rPr>
              <a:t> </a:t>
            </a:r>
            <a:r>
              <a:rPr sz="1800" i="1" spc="105" dirty="0">
                <a:latin typeface="Book Antiqua"/>
                <a:cs typeface="Book Antiqua"/>
              </a:rPr>
              <a:t>called </a:t>
            </a:r>
            <a:r>
              <a:rPr sz="1800" i="1" spc="-10" dirty="0">
                <a:latin typeface="Book Antiqua"/>
                <a:cs typeface="Book Antiqua"/>
              </a:rPr>
              <a:t>(s,t)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16782"/>
            <a:ext cx="10358120" cy="899732"/>
          </a:xfrm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</a:t>
            </a:r>
            <a:r>
              <a:rPr spc="-5" dirty="0"/>
              <a:t> </a:t>
            </a:r>
            <a:r>
              <a:rPr spc="525" dirty="0" smtClean="0"/>
              <a:t>MAPPING</a:t>
            </a:r>
            <a:r>
              <a:rPr lang="en-CA" spc="525" dirty="0" smtClean="0"/>
              <a:t> – Questions?</a:t>
            </a:r>
            <a:endParaRPr spc="525" dirty="0"/>
          </a:p>
        </p:txBody>
      </p:sp>
    </p:spTree>
    <p:extLst>
      <p:ext uri="{BB962C8B-B14F-4D97-AF65-F5344CB8AC3E}">
        <p14:creationId xmlns:p14="http://schemas.microsoft.com/office/powerpoint/2010/main" val="5869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80" dirty="0"/>
              <a:t>SURFACE</a:t>
            </a:r>
            <a:r>
              <a:rPr spc="75" dirty="0"/>
              <a:t> </a:t>
            </a:r>
            <a:r>
              <a:rPr spc="615" dirty="0"/>
              <a:t>TEXTURE</a:t>
            </a:r>
          </a:p>
        </p:txBody>
      </p:sp>
      <p:sp>
        <p:nvSpPr>
          <p:cNvPr id="3" name="object 3"/>
          <p:cNvSpPr/>
          <p:nvPr/>
        </p:nvSpPr>
        <p:spPr>
          <a:xfrm>
            <a:off x="7099300" y="4813300"/>
            <a:ext cx="2438400" cy="187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2700" y="4356100"/>
            <a:ext cx="24384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4100" y="6756400"/>
            <a:ext cx="2590800" cy="76200"/>
          </a:xfrm>
          <a:custGeom>
            <a:avLst/>
            <a:gdLst/>
            <a:ahLst/>
            <a:cxnLst/>
            <a:rect l="l" t="t" r="r" b="b"/>
            <a:pathLst>
              <a:path w="2590800" h="76200">
                <a:moveTo>
                  <a:pt x="0" y="25399"/>
                </a:moveTo>
                <a:lnTo>
                  <a:pt x="0" y="50799"/>
                </a:lnTo>
                <a:lnTo>
                  <a:pt x="2514600" y="50800"/>
                </a:lnTo>
                <a:lnTo>
                  <a:pt x="2514600" y="76199"/>
                </a:lnTo>
                <a:lnTo>
                  <a:pt x="2590800" y="38100"/>
                </a:lnTo>
                <a:lnTo>
                  <a:pt x="2565399" y="25400"/>
                </a:lnTo>
                <a:lnTo>
                  <a:pt x="0" y="25399"/>
                </a:lnTo>
                <a:close/>
              </a:path>
              <a:path w="2590800" h="76200">
                <a:moveTo>
                  <a:pt x="2514600" y="0"/>
                </a:moveTo>
                <a:lnTo>
                  <a:pt x="2514600" y="25400"/>
                </a:lnTo>
                <a:lnTo>
                  <a:pt x="2565399" y="25400"/>
                </a:lnTo>
                <a:lnTo>
                  <a:pt x="251460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56001" y="4279900"/>
            <a:ext cx="76200" cy="2514600"/>
          </a:xfrm>
          <a:custGeom>
            <a:avLst/>
            <a:gdLst/>
            <a:ahLst/>
            <a:cxnLst/>
            <a:rect l="l" t="t" r="r" b="b"/>
            <a:pathLst>
              <a:path w="76200" h="2514600">
                <a:moveTo>
                  <a:pt x="50800" y="76200"/>
                </a:moveTo>
                <a:lnTo>
                  <a:pt x="25400" y="76200"/>
                </a:lnTo>
                <a:lnTo>
                  <a:pt x="25398" y="2514599"/>
                </a:lnTo>
                <a:lnTo>
                  <a:pt x="50798" y="2514599"/>
                </a:lnTo>
                <a:lnTo>
                  <a:pt x="50800" y="76200"/>
                </a:lnTo>
                <a:close/>
              </a:path>
              <a:path w="76200" h="25146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67450" y="6524307"/>
            <a:ext cx="17780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3153" y="1466532"/>
            <a:ext cx="8072755" cy="306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70" dirty="0">
                <a:latin typeface="Book Antiqua"/>
                <a:cs typeface="Book Antiqua"/>
              </a:rPr>
              <a:t>Define </a:t>
            </a:r>
            <a:r>
              <a:rPr sz="2400" spc="80" dirty="0">
                <a:latin typeface="Book Antiqua"/>
                <a:cs typeface="Book Antiqua"/>
              </a:rPr>
              <a:t>texture </a:t>
            </a:r>
            <a:r>
              <a:rPr sz="2400" spc="60" dirty="0">
                <a:latin typeface="Book Antiqua"/>
                <a:cs typeface="Book Antiqua"/>
              </a:rPr>
              <a:t>pattern </a:t>
            </a:r>
            <a:r>
              <a:rPr sz="2400" spc="40" dirty="0">
                <a:latin typeface="Book Antiqua"/>
                <a:cs typeface="Book Antiqua"/>
              </a:rPr>
              <a:t>over </a:t>
            </a:r>
            <a:r>
              <a:rPr sz="2400" dirty="0">
                <a:latin typeface="Times New Roman"/>
                <a:cs typeface="Times New Roman"/>
              </a:rPr>
              <a:t>(u,v) </a:t>
            </a:r>
            <a:r>
              <a:rPr sz="2400" spc="5" dirty="0">
                <a:latin typeface="Book Antiqua"/>
                <a:cs typeface="Book Antiqua"/>
              </a:rPr>
              <a:t>domain</a:t>
            </a:r>
            <a:r>
              <a:rPr sz="2400" spc="225" dirty="0">
                <a:latin typeface="Book Antiqua"/>
                <a:cs typeface="Book Antiqua"/>
              </a:rPr>
              <a:t> </a:t>
            </a:r>
            <a:r>
              <a:rPr sz="2400" spc="-30" dirty="0">
                <a:latin typeface="Book Antiqua"/>
                <a:cs typeface="Book Antiqua"/>
              </a:rPr>
              <a:t>(Image)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20" dirty="0">
                <a:latin typeface="Book Antiqua"/>
                <a:cs typeface="Book Antiqua"/>
              </a:rPr>
              <a:t>Image </a:t>
            </a:r>
            <a:r>
              <a:rPr sz="2200" spc="195" dirty="0">
                <a:latin typeface="Book Antiqua"/>
                <a:cs typeface="Book Antiqua"/>
              </a:rPr>
              <a:t>– </a:t>
            </a:r>
            <a:r>
              <a:rPr sz="2200" spc="10" dirty="0">
                <a:latin typeface="Book Antiqua"/>
                <a:cs typeface="Book Antiqua"/>
              </a:rPr>
              <a:t>2D </a:t>
            </a:r>
            <a:r>
              <a:rPr sz="2200" spc="35" dirty="0">
                <a:latin typeface="Book Antiqua"/>
                <a:cs typeface="Book Antiqua"/>
              </a:rPr>
              <a:t>array </a:t>
            </a:r>
            <a:r>
              <a:rPr sz="2200" spc="50" dirty="0">
                <a:latin typeface="Book Antiqua"/>
                <a:cs typeface="Book Antiqua"/>
              </a:rPr>
              <a:t>of</a:t>
            </a:r>
            <a:r>
              <a:rPr sz="2200" spc="-240" dirty="0">
                <a:latin typeface="Book Antiqua"/>
                <a:cs typeface="Book Antiqua"/>
              </a:rPr>
              <a:t> </a:t>
            </a:r>
            <a:r>
              <a:rPr sz="2200" spc="-5" dirty="0">
                <a:latin typeface="Book Antiqua"/>
                <a:cs typeface="Book Antiqua"/>
              </a:rPr>
              <a:t>“texels”</a:t>
            </a:r>
            <a:endParaRPr sz="22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35" dirty="0">
                <a:latin typeface="Book Antiqua"/>
                <a:cs typeface="Book Antiqua"/>
              </a:rPr>
              <a:t>Assign </a:t>
            </a:r>
            <a:r>
              <a:rPr sz="2400" dirty="0">
                <a:latin typeface="Times New Roman"/>
                <a:cs typeface="Times New Roman"/>
              </a:rPr>
              <a:t>(u,v) </a:t>
            </a:r>
            <a:r>
              <a:rPr sz="2400" spc="75" dirty="0">
                <a:latin typeface="Book Antiqua"/>
                <a:cs typeface="Book Antiqua"/>
              </a:rPr>
              <a:t>coordinates </a:t>
            </a:r>
            <a:r>
              <a:rPr sz="2400" spc="105" dirty="0">
                <a:latin typeface="Book Antiqua"/>
                <a:cs typeface="Book Antiqua"/>
              </a:rPr>
              <a:t>to </a:t>
            </a:r>
            <a:r>
              <a:rPr sz="2400" spc="100" dirty="0">
                <a:latin typeface="Book Antiqua"/>
                <a:cs typeface="Book Antiqua"/>
              </a:rPr>
              <a:t>each </a:t>
            </a:r>
            <a:r>
              <a:rPr sz="2400" spc="55" dirty="0">
                <a:latin typeface="Book Antiqua"/>
                <a:cs typeface="Book Antiqua"/>
              </a:rPr>
              <a:t>point </a:t>
            </a:r>
            <a:r>
              <a:rPr sz="2400" spc="70" dirty="0">
                <a:latin typeface="Book Antiqua"/>
                <a:cs typeface="Book Antiqua"/>
              </a:rPr>
              <a:t>on </a:t>
            </a:r>
            <a:r>
              <a:rPr sz="2400" spc="114" dirty="0">
                <a:latin typeface="Book Antiqua"/>
                <a:cs typeface="Book Antiqua"/>
              </a:rPr>
              <a:t>object</a:t>
            </a:r>
            <a:r>
              <a:rPr sz="2400" spc="-70" dirty="0">
                <a:latin typeface="Book Antiqua"/>
                <a:cs typeface="Book Antiqua"/>
              </a:rPr>
              <a:t> </a:t>
            </a:r>
            <a:r>
              <a:rPr sz="2400" spc="65" dirty="0">
                <a:latin typeface="Book Antiqua"/>
                <a:cs typeface="Book Antiqua"/>
              </a:rPr>
              <a:t>surface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25" dirty="0">
                <a:latin typeface="Book Antiqua"/>
                <a:cs typeface="Book Antiqua"/>
              </a:rPr>
              <a:t>How: </a:t>
            </a:r>
            <a:r>
              <a:rPr sz="2200" spc="35" dirty="0">
                <a:latin typeface="Book Antiqua"/>
                <a:cs typeface="Book Antiqua"/>
              </a:rPr>
              <a:t>depends </a:t>
            </a:r>
            <a:r>
              <a:rPr sz="2200" spc="70" dirty="0">
                <a:latin typeface="Book Antiqua"/>
                <a:cs typeface="Book Antiqua"/>
              </a:rPr>
              <a:t>on </a:t>
            </a:r>
            <a:r>
              <a:rPr sz="2200" spc="65" dirty="0">
                <a:latin typeface="Book Antiqua"/>
                <a:cs typeface="Book Antiqua"/>
              </a:rPr>
              <a:t>surface</a:t>
            </a:r>
            <a:r>
              <a:rPr sz="2200" spc="-75" dirty="0">
                <a:latin typeface="Book Antiqua"/>
                <a:cs typeface="Book Antiqua"/>
              </a:rPr>
              <a:t> </a:t>
            </a:r>
            <a:r>
              <a:rPr sz="2200" spc="60" dirty="0">
                <a:latin typeface="Book Antiqua"/>
                <a:cs typeface="Book Antiqua"/>
              </a:rPr>
              <a:t>type</a:t>
            </a:r>
            <a:endParaRPr sz="22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45" dirty="0">
                <a:latin typeface="Book Antiqua"/>
                <a:cs typeface="Book Antiqua"/>
              </a:rPr>
              <a:t>For </a:t>
            </a:r>
            <a:r>
              <a:rPr sz="2400" spc="25" dirty="0">
                <a:latin typeface="Book Antiqua"/>
                <a:cs typeface="Book Antiqua"/>
              </a:rPr>
              <a:t>polygons</a:t>
            </a:r>
            <a:r>
              <a:rPr sz="2400" spc="-130" dirty="0">
                <a:latin typeface="Book Antiqua"/>
                <a:cs typeface="Book Antiqua"/>
              </a:rPr>
              <a:t> </a:t>
            </a:r>
            <a:r>
              <a:rPr sz="2400" spc="20" dirty="0">
                <a:latin typeface="Book Antiqua"/>
                <a:cs typeface="Book Antiqua"/>
              </a:rPr>
              <a:t>(triangle)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10" dirty="0">
                <a:latin typeface="Book Antiqua"/>
                <a:cs typeface="Book Antiqua"/>
              </a:rPr>
              <a:t>Inside </a:t>
            </a:r>
            <a:r>
              <a:rPr sz="2200" spc="195" dirty="0">
                <a:latin typeface="Book Antiqua"/>
                <a:cs typeface="Book Antiqua"/>
              </a:rPr>
              <a:t>– </a:t>
            </a:r>
            <a:r>
              <a:rPr sz="2200" spc="55" dirty="0">
                <a:latin typeface="Book Antiqua"/>
                <a:cs typeface="Book Antiqua"/>
              </a:rPr>
              <a:t>use </a:t>
            </a:r>
            <a:r>
              <a:rPr sz="2200" spc="85" dirty="0">
                <a:latin typeface="Book Antiqua"/>
                <a:cs typeface="Book Antiqua"/>
              </a:rPr>
              <a:t>barycentric</a:t>
            </a:r>
            <a:r>
              <a:rPr sz="2200" spc="-100" dirty="0">
                <a:latin typeface="Book Antiqua"/>
                <a:cs typeface="Book Antiqua"/>
              </a:rPr>
              <a:t> </a:t>
            </a:r>
            <a:r>
              <a:rPr sz="2200" spc="70" dirty="0">
                <a:latin typeface="Book Antiqua"/>
                <a:cs typeface="Book Antiqua"/>
              </a:rPr>
              <a:t>coordinates</a:t>
            </a:r>
            <a:endParaRPr sz="2200">
              <a:latin typeface="Book Antiqua"/>
              <a:cs typeface="Book Antiqua"/>
            </a:endParaRPr>
          </a:p>
          <a:p>
            <a:pPr marL="698500" lvl="1" indent="-228600">
              <a:lnSpc>
                <a:spcPts val="2480"/>
              </a:lnSpc>
              <a:spcBef>
                <a:spcPts val="259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45" dirty="0">
                <a:latin typeface="Book Antiqua"/>
                <a:cs typeface="Book Antiqua"/>
              </a:rPr>
              <a:t>For </a:t>
            </a:r>
            <a:r>
              <a:rPr sz="2200" spc="80" dirty="0">
                <a:latin typeface="Book Antiqua"/>
                <a:cs typeface="Book Antiqua"/>
              </a:rPr>
              <a:t>vertices </a:t>
            </a:r>
            <a:r>
              <a:rPr sz="2200" spc="65" dirty="0">
                <a:latin typeface="Book Antiqua"/>
                <a:cs typeface="Book Antiqua"/>
              </a:rPr>
              <a:t>need </a:t>
            </a:r>
            <a:r>
              <a:rPr sz="2200" spc="-10" dirty="0">
                <a:latin typeface="Book Antiqua"/>
                <a:cs typeface="Book Antiqua"/>
              </a:rPr>
              <a:t>mapping </a:t>
            </a:r>
            <a:r>
              <a:rPr sz="2200" spc="50" dirty="0">
                <a:latin typeface="Book Antiqua"/>
                <a:cs typeface="Book Antiqua"/>
              </a:rPr>
              <a:t>function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40" dirty="0">
                <a:latin typeface="Book Antiqua"/>
                <a:cs typeface="Book Antiqua"/>
              </a:rPr>
              <a:t>(artist/programmer)</a:t>
            </a:r>
            <a:endParaRPr sz="2200">
              <a:latin typeface="Book Antiqua"/>
              <a:cs typeface="Book Antiqua"/>
            </a:endParaRPr>
          </a:p>
          <a:p>
            <a:pPr marL="2265680">
              <a:lnSpc>
                <a:spcPts val="2725"/>
              </a:lnSpc>
            </a:pPr>
            <a:r>
              <a:rPr sz="2400" dirty="0">
                <a:latin typeface="Times New Roman"/>
                <a:cs typeface="Times New Roman"/>
              </a:rPr>
              <a:t>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65700" y="5156814"/>
            <a:ext cx="1683385" cy="414020"/>
          </a:xfrm>
          <a:custGeom>
            <a:avLst/>
            <a:gdLst/>
            <a:ahLst/>
            <a:cxnLst/>
            <a:rect l="l" t="t" r="r" b="b"/>
            <a:pathLst>
              <a:path w="1683384" h="414020">
                <a:moveTo>
                  <a:pt x="204466" y="188935"/>
                </a:moveTo>
                <a:lnTo>
                  <a:pt x="0" y="342285"/>
                </a:lnTo>
                <a:lnTo>
                  <a:pt x="245358" y="413848"/>
                </a:lnTo>
                <a:lnTo>
                  <a:pt x="231728" y="338877"/>
                </a:lnTo>
                <a:lnTo>
                  <a:pt x="644065" y="263907"/>
                </a:lnTo>
                <a:lnTo>
                  <a:pt x="218097" y="263907"/>
                </a:lnTo>
                <a:lnTo>
                  <a:pt x="204466" y="188935"/>
                </a:lnTo>
                <a:close/>
              </a:path>
              <a:path w="1683384" h="414020">
                <a:moveTo>
                  <a:pt x="1669583" y="0"/>
                </a:moveTo>
                <a:lnTo>
                  <a:pt x="218097" y="263907"/>
                </a:lnTo>
                <a:lnTo>
                  <a:pt x="644065" y="263907"/>
                </a:lnTo>
                <a:lnTo>
                  <a:pt x="1683216" y="74970"/>
                </a:lnTo>
                <a:lnTo>
                  <a:pt x="166958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5900" y="5194300"/>
            <a:ext cx="1676400" cy="304800"/>
          </a:xfrm>
          <a:custGeom>
            <a:avLst/>
            <a:gdLst/>
            <a:ahLst/>
            <a:cxnLst/>
            <a:rect l="l" t="t" r="r" b="b"/>
            <a:pathLst>
              <a:path w="1676400" h="304800">
                <a:moveTo>
                  <a:pt x="0" y="0"/>
                </a:moveTo>
                <a:lnTo>
                  <a:pt x="1676400" y="304800"/>
                </a:lnTo>
              </a:path>
            </a:pathLst>
          </a:custGeom>
          <a:ln w="762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764" y="249919"/>
            <a:ext cx="8493760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 </a:t>
            </a:r>
            <a:r>
              <a:rPr spc="525" dirty="0"/>
              <a:t>MAPPING</a:t>
            </a:r>
            <a:r>
              <a:rPr spc="-345" dirty="0"/>
              <a:t> </a:t>
            </a:r>
            <a:r>
              <a:rPr spc="625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8952" y="1742757"/>
            <a:ext cx="32258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+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3940" y="1785620"/>
            <a:ext cx="322580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=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8600" y="1447800"/>
            <a:ext cx="2743200" cy="135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00200" y="1473200"/>
            <a:ext cx="2743200" cy="118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0" y="1143000"/>
            <a:ext cx="25400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3314700"/>
            <a:ext cx="3657600" cy="199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800" y="4940300"/>
            <a:ext cx="36576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800" y="5715000"/>
            <a:ext cx="3657600" cy="106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5600" y="3352800"/>
            <a:ext cx="30861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8800" y="4940300"/>
            <a:ext cx="584200" cy="431800"/>
          </a:xfrm>
          <a:custGeom>
            <a:avLst/>
            <a:gdLst/>
            <a:ahLst/>
            <a:cxnLst/>
            <a:rect l="l" t="t" r="r" b="b"/>
            <a:pathLst>
              <a:path w="584200" h="431800">
                <a:moveTo>
                  <a:pt x="0" y="107950"/>
                </a:moveTo>
                <a:lnTo>
                  <a:pt x="441049" y="107950"/>
                </a:lnTo>
                <a:lnTo>
                  <a:pt x="441049" y="0"/>
                </a:lnTo>
                <a:lnTo>
                  <a:pt x="584200" y="215900"/>
                </a:lnTo>
                <a:lnTo>
                  <a:pt x="441049" y="431800"/>
                </a:lnTo>
                <a:lnTo>
                  <a:pt x="441049" y="323850"/>
                </a:lnTo>
                <a:lnTo>
                  <a:pt x="0" y="323850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3873500"/>
            <a:ext cx="3505200" cy="1816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3950" y="465455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152400" y="76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954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63950" y="465455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954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3650" y="4641850"/>
            <a:ext cx="152400" cy="114300"/>
          </a:xfrm>
          <a:custGeom>
            <a:avLst/>
            <a:gdLst/>
            <a:ahLst/>
            <a:cxnLst/>
            <a:rect l="l" t="t" r="r" b="b"/>
            <a:pathLst>
              <a:path w="152400" h="114300">
                <a:moveTo>
                  <a:pt x="0" y="11430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954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1650" y="583565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38100">
            <a:solidFill>
              <a:srgbClr val="954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21650" y="5848350"/>
            <a:ext cx="101600" cy="88900"/>
          </a:xfrm>
          <a:custGeom>
            <a:avLst/>
            <a:gdLst/>
            <a:ahLst/>
            <a:cxnLst/>
            <a:rect l="l" t="t" r="r" b="b"/>
            <a:pathLst>
              <a:path w="101600" h="88900">
                <a:moveTo>
                  <a:pt x="0" y="0"/>
                </a:moveTo>
                <a:lnTo>
                  <a:pt x="101600" y="88900"/>
                </a:lnTo>
              </a:path>
            </a:pathLst>
          </a:custGeom>
          <a:ln w="38100">
            <a:solidFill>
              <a:srgbClr val="954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23250" y="5861050"/>
            <a:ext cx="114300" cy="76200"/>
          </a:xfrm>
          <a:custGeom>
            <a:avLst/>
            <a:gdLst/>
            <a:ahLst/>
            <a:cxnLst/>
            <a:rect l="l" t="t" r="r" b="b"/>
            <a:pathLst>
              <a:path w="114300" h="76200">
                <a:moveTo>
                  <a:pt x="0" y="76200"/>
                </a:moveTo>
                <a:lnTo>
                  <a:pt x="114300" y="0"/>
                </a:lnTo>
              </a:path>
            </a:pathLst>
          </a:custGeom>
          <a:ln w="38100">
            <a:solidFill>
              <a:srgbClr val="954F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835">
              <a:lnSpc>
                <a:spcPct val="100000"/>
              </a:lnSpc>
            </a:pPr>
            <a:r>
              <a:rPr spc="620" dirty="0"/>
              <a:t>PROBLEMS </a:t>
            </a:r>
            <a:r>
              <a:rPr spc="660" dirty="0"/>
              <a:t>ON</a:t>
            </a:r>
            <a:r>
              <a:rPr spc="-295" dirty="0"/>
              <a:t> </a:t>
            </a:r>
            <a:r>
              <a:rPr spc="490" dirty="0"/>
              <a:t>ILLUMINATION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211518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5" dirty="0">
                <a:latin typeface="Book Antiqua"/>
                <a:cs typeface="Book Antiqua"/>
              </a:rPr>
              <a:t>(whiteboard)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9400" y="3708400"/>
            <a:ext cx="1739900" cy="173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764" y="249919"/>
            <a:ext cx="8493760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 </a:t>
            </a:r>
            <a:r>
              <a:rPr spc="525" dirty="0"/>
              <a:t>MAPPING</a:t>
            </a:r>
            <a:r>
              <a:rPr spc="-345" dirty="0"/>
              <a:t> </a:t>
            </a:r>
            <a:r>
              <a:rPr spc="625" dirty="0"/>
              <a:t>EXAMPLE</a:t>
            </a:r>
          </a:p>
        </p:txBody>
      </p:sp>
      <p:pic>
        <p:nvPicPr>
          <p:cNvPr id="1026" name="Picture 2" descr="click me to view larg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352800"/>
            <a:ext cx="6477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764" y="249919"/>
            <a:ext cx="8493760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 </a:t>
            </a:r>
            <a:r>
              <a:rPr spc="525" dirty="0"/>
              <a:t>MAPPING</a:t>
            </a:r>
            <a:r>
              <a:rPr spc="-345" dirty="0"/>
              <a:t> </a:t>
            </a:r>
            <a:r>
              <a:rPr spc="625" dirty="0"/>
              <a:t>EXAMPLE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52600" y="2362200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Pause …. --&gt; Math Example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56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560" dirty="0"/>
              <a:t>FRACTIONAL </a:t>
            </a:r>
            <a:r>
              <a:rPr sz="4000" spc="540" dirty="0"/>
              <a:t>TEXTURE</a:t>
            </a:r>
            <a:r>
              <a:rPr sz="4000" spc="-190" dirty="0"/>
              <a:t> </a:t>
            </a:r>
            <a:r>
              <a:rPr sz="4000" spc="575" dirty="0"/>
              <a:t>COORDINATES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59941" y="5065395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90341" y="5065395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9941" y="2690495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0341" y="2690495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5700" y="3149600"/>
            <a:ext cx="1905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3800" y="1219200"/>
            <a:ext cx="1892300" cy="189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8100" y="3111500"/>
            <a:ext cx="19177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99853" y="1188701"/>
            <a:ext cx="1033144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40" dirty="0">
                <a:latin typeface="Arial"/>
                <a:cs typeface="Arial"/>
              </a:rPr>
              <a:t>ex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30" dirty="0">
                <a:latin typeface="Arial"/>
                <a:cs typeface="Arial"/>
              </a:rPr>
              <a:t>u</a:t>
            </a:r>
            <a:r>
              <a:rPr sz="2400" b="1" spc="-3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  image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553" y="271335"/>
            <a:ext cx="276923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THREE.JS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328420"/>
            <a:ext cx="313309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900" spc="40" dirty="0">
                <a:latin typeface="Book Antiqua"/>
                <a:cs typeface="Book Antiqua"/>
              </a:rPr>
              <a:t>pass </a:t>
            </a:r>
            <a:r>
              <a:rPr sz="1900" spc="50" dirty="0">
                <a:latin typeface="Book Antiqua"/>
                <a:cs typeface="Book Antiqua"/>
              </a:rPr>
              <a:t>texture </a:t>
            </a:r>
            <a:r>
              <a:rPr sz="1900" spc="55" dirty="0">
                <a:latin typeface="Book Antiqua"/>
                <a:cs typeface="Book Antiqua"/>
              </a:rPr>
              <a:t>as </a:t>
            </a:r>
            <a:r>
              <a:rPr sz="1900" spc="30" dirty="0">
                <a:latin typeface="Book Antiqua"/>
                <a:cs typeface="Book Antiqua"/>
              </a:rPr>
              <a:t>a</a:t>
            </a:r>
            <a:r>
              <a:rPr sz="1900" spc="60" dirty="0">
                <a:latin typeface="Book Antiqua"/>
                <a:cs typeface="Book Antiqua"/>
              </a:rPr>
              <a:t> </a:t>
            </a:r>
            <a:r>
              <a:rPr sz="1900" spc="5" dirty="0">
                <a:latin typeface="Book Antiqua"/>
                <a:cs typeface="Book Antiqua"/>
              </a:rPr>
              <a:t>uniform: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6940" y="2280920"/>
            <a:ext cx="15157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35" dirty="0">
                <a:solidFill>
                  <a:srgbClr val="3366CC"/>
                </a:solidFill>
                <a:latin typeface="Consolas"/>
                <a:cs typeface="Consolas"/>
              </a:rPr>
              <a:t>"texture.jpg"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0640" y="2280920"/>
            <a:ext cx="6140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009900"/>
                </a:solidFill>
                <a:latin typeface="Consolas"/>
                <a:cs typeface="Consolas"/>
              </a:rPr>
              <a:t>)</a:t>
            </a:r>
            <a:r>
              <a:rPr sz="1700" spc="-65" dirty="0">
                <a:solidFill>
                  <a:srgbClr val="009900"/>
                </a:solidFill>
                <a:latin typeface="Consolas"/>
                <a:cs typeface="Consolas"/>
              </a:rPr>
              <a:t> </a:t>
            </a:r>
            <a:r>
              <a:rPr sz="1700" spc="-25" dirty="0">
                <a:solidFill>
                  <a:srgbClr val="009900"/>
                </a:solidFill>
                <a:latin typeface="Consolas"/>
                <a:cs typeface="Consolas"/>
              </a:rPr>
              <a:t>}}</a:t>
            </a:r>
            <a:r>
              <a:rPr sz="1700" spc="-25" dirty="0">
                <a:solidFill>
                  <a:srgbClr val="339933"/>
                </a:solidFill>
                <a:latin typeface="Consolas"/>
                <a:cs typeface="Consolas"/>
              </a:rPr>
              <a:t>;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8" y="1963420"/>
            <a:ext cx="7472045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spc="-25" dirty="0">
                <a:solidFill>
                  <a:srgbClr val="000066"/>
                </a:solidFill>
                <a:latin typeface="Consolas"/>
                <a:cs typeface="Consolas"/>
              </a:rPr>
              <a:t>var </a:t>
            </a:r>
            <a:r>
              <a:rPr sz="1700" spc="-35" dirty="0">
                <a:latin typeface="Consolas"/>
                <a:cs typeface="Consolas"/>
              </a:rPr>
              <a:t>uniforms </a:t>
            </a:r>
            <a:r>
              <a:rPr sz="1700" dirty="0">
                <a:solidFill>
                  <a:srgbClr val="339933"/>
                </a:solidFill>
                <a:latin typeface="Consolas"/>
                <a:cs typeface="Consolas"/>
              </a:rPr>
              <a:t>=</a:t>
            </a:r>
            <a:r>
              <a:rPr sz="1700" spc="390" dirty="0">
                <a:solidFill>
                  <a:srgbClr val="339933"/>
                </a:solidFill>
                <a:latin typeface="Consolas"/>
                <a:cs typeface="Consolas"/>
              </a:rPr>
              <a:t> </a:t>
            </a:r>
            <a:r>
              <a:rPr sz="1700" dirty="0">
                <a:solidFill>
                  <a:srgbClr val="009900"/>
                </a:solidFill>
                <a:latin typeface="Consolas"/>
                <a:cs typeface="Consolas"/>
              </a:rPr>
              <a:t>{</a:t>
            </a:r>
            <a:endParaRPr sz="1700">
              <a:latin typeface="Consolas"/>
              <a:cs typeface="Consolas"/>
            </a:endParaRPr>
          </a:p>
          <a:p>
            <a:pPr marL="494665">
              <a:lnSpc>
                <a:spcPct val="100000"/>
              </a:lnSpc>
              <a:spcBef>
                <a:spcPts val="459"/>
              </a:spcBef>
            </a:pPr>
            <a:r>
              <a:rPr sz="1700" spc="-35" dirty="0">
                <a:latin typeface="Consolas"/>
                <a:cs typeface="Consolas"/>
              </a:rPr>
              <a:t>texture1</a:t>
            </a:r>
            <a:r>
              <a:rPr sz="1700" spc="-35" dirty="0">
                <a:solidFill>
                  <a:srgbClr val="339933"/>
                </a:solidFill>
                <a:latin typeface="Consolas"/>
                <a:cs typeface="Consolas"/>
              </a:rPr>
              <a:t>: </a:t>
            </a:r>
            <a:r>
              <a:rPr sz="1700" dirty="0">
                <a:solidFill>
                  <a:srgbClr val="009900"/>
                </a:solidFill>
                <a:latin typeface="Consolas"/>
                <a:cs typeface="Consolas"/>
              </a:rPr>
              <a:t>{ </a:t>
            </a:r>
            <a:r>
              <a:rPr sz="1700" spc="-30" dirty="0">
                <a:latin typeface="Consolas"/>
                <a:cs typeface="Consolas"/>
              </a:rPr>
              <a:t>type</a:t>
            </a:r>
            <a:r>
              <a:rPr sz="1700" spc="-30" dirty="0">
                <a:solidFill>
                  <a:srgbClr val="339933"/>
                </a:solidFill>
                <a:latin typeface="Consolas"/>
                <a:cs typeface="Consolas"/>
              </a:rPr>
              <a:t>: </a:t>
            </a:r>
            <a:r>
              <a:rPr sz="1700" spc="-30" dirty="0">
                <a:solidFill>
                  <a:srgbClr val="3366CC"/>
                </a:solidFill>
                <a:latin typeface="Consolas"/>
                <a:cs typeface="Consolas"/>
              </a:rPr>
              <a:t>"t"</a:t>
            </a:r>
            <a:r>
              <a:rPr sz="1700" spc="-30" dirty="0">
                <a:solidFill>
                  <a:srgbClr val="339933"/>
                </a:solidFill>
                <a:latin typeface="Consolas"/>
                <a:cs typeface="Consolas"/>
              </a:rPr>
              <a:t>, </a:t>
            </a:r>
            <a:r>
              <a:rPr sz="1700" spc="-30" dirty="0">
                <a:latin typeface="Consolas"/>
                <a:cs typeface="Consolas"/>
              </a:rPr>
              <a:t>value</a:t>
            </a:r>
            <a:r>
              <a:rPr sz="1700" spc="-30" dirty="0">
                <a:solidFill>
                  <a:srgbClr val="339933"/>
                </a:solidFill>
                <a:latin typeface="Consolas"/>
                <a:cs typeface="Consolas"/>
              </a:rPr>
              <a:t>:</a:t>
            </a:r>
            <a:r>
              <a:rPr sz="1700" spc="860" dirty="0">
                <a:solidFill>
                  <a:srgbClr val="339933"/>
                </a:solidFill>
                <a:latin typeface="Consolas"/>
                <a:cs typeface="Consolas"/>
              </a:rPr>
              <a:t> </a:t>
            </a:r>
            <a:r>
              <a:rPr sz="1700" spc="-15" dirty="0">
                <a:latin typeface="Consolas"/>
                <a:cs typeface="Consolas"/>
              </a:rPr>
              <a:t>THREE.</a:t>
            </a:r>
            <a:r>
              <a:rPr sz="1700" spc="-15" dirty="0">
                <a:solidFill>
                  <a:srgbClr val="660066"/>
                </a:solidFill>
                <a:latin typeface="Consolas"/>
                <a:cs typeface="Consolas"/>
              </a:rPr>
              <a:t>ImageUtils</a:t>
            </a:r>
            <a:r>
              <a:rPr sz="1700" spc="-15" dirty="0">
                <a:latin typeface="Consolas"/>
                <a:cs typeface="Consolas"/>
              </a:rPr>
              <a:t>.</a:t>
            </a:r>
            <a:r>
              <a:rPr sz="1700" spc="-15" dirty="0">
                <a:solidFill>
                  <a:srgbClr val="660066"/>
                </a:solidFill>
                <a:latin typeface="Consolas"/>
                <a:cs typeface="Consolas"/>
              </a:rPr>
              <a:t>loadTexture</a:t>
            </a:r>
            <a:r>
              <a:rPr sz="1700" spc="-15" dirty="0">
                <a:solidFill>
                  <a:srgbClr val="009900"/>
                </a:solidFill>
                <a:latin typeface="Consolas"/>
                <a:cs typeface="Consolas"/>
              </a:rPr>
              <a:t>(</a:t>
            </a:r>
            <a:endParaRPr sz="17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00" b="1" spc="-25" dirty="0">
                <a:solidFill>
                  <a:srgbClr val="000066"/>
                </a:solidFill>
                <a:latin typeface="Consolas"/>
                <a:cs typeface="Consolas"/>
              </a:rPr>
              <a:t>var </a:t>
            </a:r>
            <a:r>
              <a:rPr sz="1700" spc="-35" dirty="0">
                <a:latin typeface="Consolas"/>
                <a:cs typeface="Consolas"/>
              </a:rPr>
              <a:t>material </a:t>
            </a:r>
            <a:r>
              <a:rPr sz="1700" dirty="0">
                <a:solidFill>
                  <a:srgbClr val="339933"/>
                </a:solidFill>
                <a:latin typeface="Consolas"/>
                <a:cs typeface="Consolas"/>
              </a:rPr>
              <a:t>= </a:t>
            </a:r>
            <a:r>
              <a:rPr sz="1700" b="1" spc="-25" dirty="0">
                <a:solidFill>
                  <a:srgbClr val="000066"/>
                </a:solidFill>
                <a:latin typeface="Consolas"/>
                <a:cs typeface="Consolas"/>
              </a:rPr>
              <a:t>new </a:t>
            </a:r>
            <a:r>
              <a:rPr sz="1700" spc="-20" dirty="0">
                <a:latin typeface="Consolas"/>
                <a:cs typeface="Consolas"/>
              </a:rPr>
              <a:t>THREE.</a:t>
            </a:r>
            <a:r>
              <a:rPr sz="1700" spc="-20" dirty="0">
                <a:solidFill>
                  <a:srgbClr val="660066"/>
                </a:solidFill>
                <a:latin typeface="Consolas"/>
                <a:cs typeface="Consolas"/>
              </a:rPr>
              <a:t>ShaderMaterial</a:t>
            </a:r>
            <a:r>
              <a:rPr sz="1700" spc="-20" dirty="0">
                <a:solidFill>
                  <a:srgbClr val="009900"/>
                </a:solidFill>
                <a:latin typeface="Consolas"/>
                <a:cs typeface="Consolas"/>
              </a:rPr>
              <a:t>( </a:t>
            </a:r>
            <a:r>
              <a:rPr sz="1700" dirty="0">
                <a:solidFill>
                  <a:srgbClr val="009900"/>
                </a:solidFill>
                <a:latin typeface="Consolas"/>
                <a:cs typeface="Consolas"/>
              </a:rPr>
              <a:t>{ </a:t>
            </a:r>
            <a:r>
              <a:rPr sz="1700" spc="-35" dirty="0">
                <a:latin typeface="Consolas"/>
                <a:cs typeface="Consolas"/>
              </a:rPr>
              <a:t>uniforms</a:t>
            </a:r>
            <a:r>
              <a:rPr sz="1700" spc="-35" dirty="0">
                <a:solidFill>
                  <a:srgbClr val="339933"/>
                </a:solidFill>
                <a:latin typeface="Consolas"/>
                <a:cs typeface="Consolas"/>
              </a:rPr>
              <a:t>, </a:t>
            </a:r>
            <a:r>
              <a:rPr sz="1700" spc="425" dirty="0">
                <a:solidFill>
                  <a:srgbClr val="339933"/>
                </a:solidFill>
                <a:latin typeface="Consolas"/>
                <a:cs typeface="Consolas"/>
              </a:rPr>
              <a:t> </a:t>
            </a:r>
            <a:r>
              <a:rPr sz="1700" spc="-30" dirty="0">
                <a:latin typeface="Consolas"/>
                <a:cs typeface="Consolas"/>
              </a:rPr>
              <a:t>…</a:t>
            </a:r>
            <a:r>
              <a:rPr sz="1700" spc="-30" dirty="0">
                <a:solidFill>
                  <a:srgbClr val="009900"/>
                </a:solidFill>
                <a:latin typeface="Consolas"/>
                <a:cs typeface="Consolas"/>
              </a:rPr>
              <a:t>})</a:t>
            </a:r>
            <a:r>
              <a:rPr sz="1700" spc="-30" dirty="0">
                <a:solidFill>
                  <a:srgbClr val="339933"/>
                </a:solidFill>
                <a:latin typeface="Consolas"/>
                <a:cs typeface="Consolas"/>
              </a:rPr>
              <a:t>;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8" y="3246120"/>
            <a:ext cx="7324725" cy="60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900" spc="-85" dirty="0">
                <a:latin typeface="Book Antiqua"/>
                <a:cs typeface="Book Antiqua"/>
              </a:rPr>
              <a:t>uv </a:t>
            </a:r>
            <a:r>
              <a:rPr sz="1900" spc="-65" dirty="0">
                <a:latin typeface="Book Antiqua"/>
                <a:cs typeface="Book Antiqua"/>
              </a:rPr>
              <a:t>will </a:t>
            </a:r>
            <a:r>
              <a:rPr sz="1900" spc="80" dirty="0">
                <a:latin typeface="Book Antiqua"/>
                <a:cs typeface="Book Antiqua"/>
              </a:rPr>
              <a:t>be </a:t>
            </a:r>
            <a:r>
              <a:rPr sz="1900" spc="35" dirty="0">
                <a:latin typeface="Book Antiqua"/>
                <a:cs typeface="Book Antiqua"/>
              </a:rPr>
              <a:t>passed </a:t>
            </a:r>
            <a:r>
              <a:rPr sz="1900" spc="50" dirty="0">
                <a:latin typeface="Book Antiqua"/>
                <a:cs typeface="Book Antiqua"/>
              </a:rPr>
              <a:t>on </a:t>
            </a:r>
            <a:r>
              <a:rPr sz="1900" spc="75" dirty="0">
                <a:latin typeface="Book Antiqua"/>
                <a:cs typeface="Book Antiqua"/>
              </a:rPr>
              <a:t>to </a:t>
            </a:r>
            <a:r>
              <a:rPr sz="1900" spc="60" dirty="0">
                <a:latin typeface="Book Antiqua"/>
                <a:cs typeface="Book Antiqua"/>
              </a:rPr>
              <a:t>the </a:t>
            </a:r>
            <a:r>
              <a:rPr sz="1900" spc="40" dirty="0">
                <a:latin typeface="Book Antiqua"/>
                <a:cs typeface="Book Antiqua"/>
              </a:rPr>
              <a:t>vertex </a:t>
            </a:r>
            <a:r>
              <a:rPr sz="1900" spc="35" dirty="0">
                <a:latin typeface="Book Antiqua"/>
                <a:cs typeface="Book Antiqua"/>
              </a:rPr>
              <a:t>shader </a:t>
            </a:r>
            <a:r>
              <a:rPr sz="1900" i="1" spc="80" dirty="0">
                <a:latin typeface="Book Antiqua"/>
                <a:cs typeface="Book Antiqua"/>
              </a:rPr>
              <a:t>(no </a:t>
            </a:r>
            <a:r>
              <a:rPr sz="1900" i="1" spc="135" dirty="0">
                <a:latin typeface="Book Antiqua"/>
                <a:cs typeface="Book Antiqua"/>
              </a:rPr>
              <a:t>need </a:t>
            </a:r>
            <a:r>
              <a:rPr sz="1900" i="1" spc="100" dirty="0">
                <a:latin typeface="Book Antiqua"/>
                <a:cs typeface="Book Antiqua"/>
              </a:rPr>
              <a:t>to </a:t>
            </a:r>
            <a:r>
              <a:rPr sz="1900" i="1" spc="110" dirty="0">
                <a:latin typeface="Book Antiqua"/>
                <a:cs typeface="Book Antiqua"/>
              </a:rPr>
              <a:t>write</a:t>
            </a:r>
            <a:r>
              <a:rPr sz="1900" i="1" spc="85" dirty="0">
                <a:latin typeface="Book Antiqua"/>
                <a:cs typeface="Book Antiqua"/>
              </a:rPr>
              <a:t> </a:t>
            </a:r>
            <a:r>
              <a:rPr sz="1900" i="1" spc="45" dirty="0">
                <a:latin typeface="Book Antiqua"/>
                <a:cs typeface="Book Antiqua"/>
              </a:rPr>
              <a:t>this)</a:t>
            </a:r>
            <a:r>
              <a:rPr sz="1900" spc="45" dirty="0">
                <a:latin typeface="Book Antiqua"/>
                <a:cs typeface="Book Antiqua"/>
              </a:rPr>
              <a:t>:</a:t>
            </a:r>
            <a:endParaRPr sz="19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00" b="1" spc="-40" dirty="0">
                <a:solidFill>
                  <a:srgbClr val="333399"/>
                </a:solidFill>
                <a:latin typeface="Consolas"/>
                <a:cs typeface="Consolas"/>
              </a:rPr>
              <a:t>attribute </a:t>
            </a:r>
            <a:r>
              <a:rPr sz="1900" b="1" spc="-35" dirty="0">
                <a:solidFill>
                  <a:srgbClr val="000066"/>
                </a:solidFill>
                <a:latin typeface="Consolas"/>
                <a:cs typeface="Consolas"/>
              </a:rPr>
              <a:t>vec2</a:t>
            </a:r>
            <a:r>
              <a:rPr sz="1900" b="1" spc="565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1900" spc="-30" dirty="0">
                <a:latin typeface="Consolas"/>
                <a:cs typeface="Consolas"/>
              </a:rPr>
              <a:t>uv</a:t>
            </a:r>
            <a:r>
              <a:rPr sz="1900" spc="-30" dirty="0">
                <a:solidFill>
                  <a:srgbClr val="000066"/>
                </a:solidFill>
                <a:latin typeface="Consolas"/>
                <a:cs typeface="Consolas"/>
              </a:rPr>
              <a:t>;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8" y="4236720"/>
            <a:ext cx="4131945" cy="1529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900" spc="50" dirty="0">
                <a:latin typeface="Book Antiqua"/>
                <a:cs typeface="Book Antiqua"/>
              </a:rPr>
              <a:t>use </a:t>
            </a:r>
            <a:r>
              <a:rPr sz="1900" spc="5" dirty="0">
                <a:latin typeface="Book Antiqua"/>
                <a:cs typeface="Book Antiqua"/>
              </a:rPr>
              <a:t>it, </a:t>
            </a:r>
            <a:r>
              <a:rPr sz="1900" spc="35" dirty="0">
                <a:latin typeface="Book Antiqua"/>
                <a:cs typeface="Book Antiqua"/>
              </a:rPr>
              <a:t>e.g., </a:t>
            </a:r>
            <a:r>
              <a:rPr sz="1900" spc="-5" dirty="0">
                <a:latin typeface="Book Antiqua"/>
                <a:cs typeface="Book Antiqua"/>
              </a:rPr>
              <a:t>in </a:t>
            </a:r>
            <a:r>
              <a:rPr sz="1900" spc="45" dirty="0">
                <a:latin typeface="Book Antiqua"/>
                <a:cs typeface="Book Antiqua"/>
              </a:rPr>
              <a:t>Fragment</a:t>
            </a:r>
            <a:r>
              <a:rPr sz="1900" spc="-75" dirty="0">
                <a:latin typeface="Book Antiqua"/>
                <a:cs typeface="Book Antiqua"/>
              </a:rPr>
              <a:t> </a:t>
            </a:r>
            <a:r>
              <a:rPr sz="1900" spc="25" dirty="0">
                <a:latin typeface="Book Antiqua"/>
                <a:cs typeface="Book Antiqua"/>
              </a:rPr>
              <a:t>Shader:</a:t>
            </a:r>
            <a:endParaRPr sz="19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00" b="1" spc="-30" dirty="0">
                <a:solidFill>
                  <a:srgbClr val="333399"/>
                </a:solidFill>
                <a:latin typeface="Consolas"/>
                <a:cs typeface="Consolas"/>
              </a:rPr>
              <a:t>uniform </a:t>
            </a:r>
            <a:r>
              <a:rPr sz="1700" b="1" spc="-35" dirty="0">
                <a:solidFill>
                  <a:srgbClr val="000066"/>
                </a:solidFill>
                <a:latin typeface="Consolas"/>
                <a:cs typeface="Consolas"/>
              </a:rPr>
              <a:t>sampler2D</a:t>
            </a:r>
            <a:r>
              <a:rPr sz="1700" b="1" spc="56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1700" spc="-35" dirty="0">
                <a:latin typeface="Consolas"/>
                <a:cs typeface="Consolas"/>
              </a:rPr>
              <a:t>texture1</a:t>
            </a:r>
            <a:r>
              <a:rPr sz="1700" spc="-35" dirty="0">
                <a:solidFill>
                  <a:srgbClr val="000066"/>
                </a:solidFill>
                <a:latin typeface="Consolas"/>
                <a:cs typeface="Consolas"/>
              </a:rPr>
              <a:t>;</a:t>
            </a:r>
            <a:endParaRPr sz="17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700" b="1" spc="-30" dirty="0">
                <a:solidFill>
                  <a:srgbClr val="333399"/>
                </a:solidFill>
                <a:latin typeface="Consolas"/>
                <a:cs typeface="Consolas"/>
              </a:rPr>
              <a:t>varying </a:t>
            </a:r>
            <a:r>
              <a:rPr sz="1700" b="1" spc="-30" dirty="0">
                <a:solidFill>
                  <a:srgbClr val="000066"/>
                </a:solidFill>
                <a:latin typeface="Consolas"/>
                <a:cs typeface="Consolas"/>
              </a:rPr>
              <a:t>vec2</a:t>
            </a:r>
            <a:r>
              <a:rPr sz="1700" b="1" spc="340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1700" spc="-35" dirty="0">
                <a:latin typeface="Consolas"/>
                <a:cs typeface="Consolas"/>
              </a:rPr>
              <a:t>texCoord</a:t>
            </a:r>
            <a:r>
              <a:rPr sz="1700" spc="-35" dirty="0">
                <a:solidFill>
                  <a:srgbClr val="000066"/>
                </a:solidFill>
                <a:latin typeface="Consolas"/>
                <a:cs typeface="Consolas"/>
              </a:rPr>
              <a:t>;</a:t>
            </a:r>
            <a:endParaRPr sz="1700">
              <a:latin typeface="Consolas"/>
              <a:cs typeface="Consola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00" b="1" spc="-30" dirty="0">
                <a:solidFill>
                  <a:srgbClr val="000066"/>
                </a:solidFill>
                <a:latin typeface="Consolas"/>
                <a:cs typeface="Consolas"/>
              </a:rPr>
              <a:t>vec4 </a:t>
            </a:r>
            <a:r>
              <a:rPr sz="1700" spc="-35" dirty="0">
                <a:latin typeface="Consolas"/>
                <a:cs typeface="Consolas"/>
              </a:rPr>
              <a:t>texColor </a:t>
            </a:r>
            <a:r>
              <a:rPr sz="1700" dirty="0">
                <a:solidFill>
                  <a:srgbClr val="000066"/>
                </a:solidFill>
                <a:latin typeface="Consolas"/>
                <a:cs typeface="Consolas"/>
              </a:rPr>
              <a:t>=</a:t>
            </a:r>
            <a:r>
              <a:rPr sz="1700" spc="445" dirty="0">
                <a:solidFill>
                  <a:srgbClr val="000066"/>
                </a:solidFill>
                <a:latin typeface="Consolas"/>
                <a:cs typeface="Consolas"/>
              </a:rPr>
              <a:t> </a:t>
            </a:r>
            <a:r>
              <a:rPr sz="1700" b="1" spc="-25" dirty="0">
                <a:solidFill>
                  <a:srgbClr val="993333"/>
                </a:solidFill>
                <a:latin typeface="Consolas"/>
                <a:cs typeface="Consolas"/>
              </a:rPr>
              <a:t>texture2D</a:t>
            </a:r>
            <a:r>
              <a:rPr sz="1700" spc="-25" dirty="0">
                <a:solidFill>
                  <a:srgbClr val="000066"/>
                </a:solidFill>
                <a:latin typeface="Consolas"/>
                <a:cs typeface="Consolas"/>
              </a:rPr>
              <a:t>(</a:t>
            </a:r>
            <a:r>
              <a:rPr sz="1700" spc="-25" dirty="0">
                <a:latin typeface="Consolas"/>
                <a:cs typeface="Consolas"/>
              </a:rPr>
              <a:t>texture1</a:t>
            </a:r>
            <a:r>
              <a:rPr sz="1700" spc="-25" dirty="0">
                <a:solidFill>
                  <a:srgbClr val="000066"/>
                </a:solidFill>
                <a:latin typeface="Consolas"/>
                <a:cs typeface="Consolas"/>
              </a:rPr>
              <a:t>,</a:t>
            </a:r>
            <a:endParaRPr sz="17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9538" y="5481320"/>
            <a:ext cx="116840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35" dirty="0">
                <a:latin typeface="Consolas"/>
                <a:cs typeface="Consolas"/>
              </a:rPr>
              <a:t>texCoord</a:t>
            </a:r>
            <a:r>
              <a:rPr sz="1700" spc="-35" dirty="0">
                <a:solidFill>
                  <a:srgbClr val="000066"/>
                </a:solidFill>
                <a:latin typeface="Consolas"/>
                <a:cs typeface="Consolas"/>
              </a:rPr>
              <a:t>);</a:t>
            </a:r>
            <a:endParaRPr sz="170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75" dirty="0"/>
              <a:t>HOW</a:t>
            </a:r>
            <a:r>
              <a:rPr spc="110" dirty="0"/>
              <a:t> </a:t>
            </a:r>
            <a:r>
              <a:rPr spc="585" dirty="0"/>
              <a:t>TO</a:t>
            </a:r>
            <a:r>
              <a:rPr spc="155" dirty="0"/>
              <a:t> </a:t>
            </a:r>
            <a:r>
              <a:rPr spc="620" dirty="0"/>
              <a:t>USE</a:t>
            </a:r>
            <a:r>
              <a:rPr spc="215" dirty="0"/>
              <a:t> </a:t>
            </a:r>
            <a:r>
              <a:rPr spc="695" dirty="0"/>
              <a:t>COLOR</a:t>
            </a:r>
            <a:r>
              <a:rPr spc="195" dirty="0"/>
              <a:t> </a:t>
            </a:r>
            <a:r>
              <a:rPr spc="630" dirty="0"/>
              <a:t>TEXTURES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9291955" cy="292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70" dirty="0">
                <a:latin typeface="Book Antiqua"/>
                <a:cs typeface="Book Antiqua"/>
              </a:rPr>
              <a:t>Replace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40" dirty="0">
                <a:latin typeface="Book Antiqua"/>
                <a:cs typeface="Book Antiqua"/>
              </a:rPr>
              <a:t>Set </a:t>
            </a:r>
            <a:r>
              <a:rPr sz="2400" spc="45" dirty="0">
                <a:latin typeface="Book Antiqua"/>
                <a:cs typeface="Book Antiqua"/>
              </a:rPr>
              <a:t>fragment </a:t>
            </a:r>
            <a:r>
              <a:rPr sz="2400" spc="95" dirty="0">
                <a:latin typeface="Book Antiqua"/>
                <a:cs typeface="Book Antiqua"/>
              </a:rPr>
              <a:t>color </a:t>
            </a:r>
            <a:r>
              <a:rPr sz="2400" spc="105" dirty="0">
                <a:latin typeface="Book Antiqua"/>
                <a:cs typeface="Book Antiqua"/>
              </a:rPr>
              <a:t>to </a:t>
            </a:r>
            <a:r>
              <a:rPr sz="2400" spc="80" dirty="0">
                <a:latin typeface="Book Antiqua"/>
                <a:cs typeface="Book Antiqua"/>
              </a:rPr>
              <a:t>texture</a:t>
            </a:r>
            <a:r>
              <a:rPr sz="2400" spc="-195" dirty="0">
                <a:latin typeface="Book Antiqua"/>
                <a:cs typeface="Book Antiqua"/>
              </a:rPr>
              <a:t> </a:t>
            </a:r>
            <a:r>
              <a:rPr sz="2400" spc="95" dirty="0">
                <a:latin typeface="Book Antiqua"/>
                <a:cs typeface="Book Antiqua"/>
              </a:rPr>
              <a:t>color</a:t>
            </a:r>
            <a:endParaRPr sz="24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400" spc="-20" dirty="0">
                <a:latin typeface="Consolas"/>
                <a:cs typeface="Consolas"/>
              </a:rPr>
              <a:t>gl_FragColor </a:t>
            </a:r>
            <a:r>
              <a:rPr sz="2400" dirty="0">
                <a:latin typeface="Consolas"/>
                <a:cs typeface="Consolas"/>
              </a:rPr>
              <a:t>=</a:t>
            </a:r>
            <a:r>
              <a:rPr sz="2400" spc="280" dirty="0">
                <a:latin typeface="Consolas"/>
                <a:cs typeface="Consolas"/>
              </a:rPr>
              <a:t> </a:t>
            </a:r>
            <a:r>
              <a:rPr sz="2400" spc="-20" dirty="0">
                <a:latin typeface="Consolas"/>
                <a:cs typeface="Consolas"/>
              </a:rPr>
              <a:t>texColor;</a:t>
            </a:r>
            <a:endParaRPr sz="24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40" dirty="0">
                <a:latin typeface="Book Antiqua"/>
                <a:cs typeface="Book Antiqua"/>
              </a:rPr>
              <a:t>Modulate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0" dirty="0">
                <a:latin typeface="Book Antiqua"/>
                <a:cs typeface="Book Antiqua"/>
              </a:rPr>
              <a:t>Use </a:t>
            </a:r>
            <a:r>
              <a:rPr sz="2400" spc="80" dirty="0">
                <a:latin typeface="Book Antiqua"/>
                <a:cs typeface="Book Antiqua"/>
              </a:rPr>
              <a:t>texture </a:t>
            </a:r>
            <a:r>
              <a:rPr sz="2400" spc="95" dirty="0">
                <a:latin typeface="Book Antiqua"/>
                <a:cs typeface="Book Antiqua"/>
              </a:rPr>
              <a:t>color </a:t>
            </a:r>
            <a:r>
              <a:rPr sz="2400" spc="45" dirty="0">
                <a:latin typeface="Book Antiqua"/>
                <a:cs typeface="Book Antiqua"/>
              </a:rPr>
              <a:t>as </a:t>
            </a:r>
            <a:r>
              <a:rPr sz="2400" spc="100" dirty="0">
                <a:latin typeface="Book Antiqua"/>
                <a:cs typeface="Book Antiqua"/>
              </a:rPr>
              <a:t>reflection </a:t>
            </a:r>
            <a:r>
              <a:rPr sz="2400" spc="95" dirty="0">
                <a:latin typeface="Book Antiqua"/>
                <a:cs typeface="Book Antiqua"/>
              </a:rPr>
              <a:t>color </a:t>
            </a:r>
            <a:r>
              <a:rPr sz="2400" spc="30" dirty="0">
                <a:latin typeface="Book Antiqua"/>
                <a:cs typeface="Book Antiqua"/>
              </a:rPr>
              <a:t>in </a:t>
            </a:r>
            <a:r>
              <a:rPr sz="2400" spc="20" dirty="0">
                <a:latin typeface="Book Antiqua"/>
                <a:cs typeface="Book Antiqua"/>
              </a:rPr>
              <a:t>illumination</a:t>
            </a:r>
            <a:r>
              <a:rPr sz="2400" spc="-360" dirty="0">
                <a:latin typeface="Book Antiqua"/>
                <a:cs typeface="Book Antiqua"/>
              </a:rPr>
              <a:t> </a:t>
            </a:r>
            <a:r>
              <a:rPr sz="2400" spc="50" dirty="0">
                <a:latin typeface="Book Antiqua"/>
                <a:cs typeface="Book Antiqua"/>
              </a:rPr>
              <a:t>equation</a:t>
            </a:r>
            <a:endParaRPr sz="2400">
              <a:latin typeface="Book Antiqua"/>
              <a:cs typeface="Book Antiq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4614" y="5137477"/>
          <a:ext cx="7448568" cy="82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65"/>
                <a:gridCol w="919519"/>
                <a:gridCol w="3263940"/>
                <a:gridCol w="363139"/>
                <a:gridCol w="440105"/>
              </a:tblGrid>
              <a:tr h="412750">
                <a:tc>
                  <a:txBody>
                    <a:bodyPr/>
                    <a:lstStyle/>
                    <a:p>
                      <a:pPr marL="22225">
                        <a:lnSpc>
                          <a:spcPts val="2760"/>
                        </a:lnSpc>
                      </a:pPr>
                      <a:r>
                        <a:rPr sz="2400" spc="-10" dirty="0">
                          <a:latin typeface="Consolas"/>
                          <a:cs typeface="Consolas"/>
                        </a:rPr>
                        <a:t>kd </a:t>
                      </a:r>
                      <a:r>
                        <a:rPr sz="2400" dirty="0">
                          <a:latin typeface="Consolas"/>
                          <a:cs typeface="Consolas"/>
                        </a:rPr>
                        <a:t>=</a:t>
                      </a:r>
                      <a:r>
                        <a:rPr sz="2400" spc="-5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400" spc="-20" dirty="0">
                          <a:latin typeface="Consolas"/>
                          <a:cs typeface="Consolas"/>
                        </a:rPr>
                        <a:t>texColor;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760"/>
                        </a:lnSpc>
                      </a:pPr>
                      <a:r>
                        <a:rPr sz="2400" spc="-10" dirty="0">
                          <a:latin typeface="Consolas"/>
                          <a:cs typeface="Consolas"/>
                        </a:rPr>
                        <a:t>ka</a:t>
                      </a:r>
                      <a:r>
                        <a:rPr sz="2400" spc="-4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400" dirty="0">
                          <a:latin typeface="Consolas"/>
                          <a:cs typeface="Consolas"/>
                        </a:rPr>
                        <a:t>=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760"/>
                        </a:lnSpc>
                      </a:pPr>
                      <a:r>
                        <a:rPr sz="2400" spc="-20" dirty="0">
                          <a:latin typeface="Consolas"/>
                          <a:cs typeface="Consolas"/>
                        </a:rPr>
                        <a:t>texColor;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2750">
                <a:tc>
                  <a:txBody>
                    <a:bodyPr/>
                    <a:lstStyle/>
                    <a:p>
                      <a:pPr marL="22225">
                        <a:lnSpc>
                          <a:spcPts val="2610"/>
                        </a:lnSpc>
                      </a:pPr>
                      <a:r>
                        <a:rPr sz="2400" spc="-20" dirty="0">
                          <a:latin typeface="Consolas"/>
                          <a:cs typeface="Consolas"/>
                        </a:rPr>
                        <a:t>gl_FragColor</a:t>
                      </a:r>
                      <a:r>
                        <a:rPr sz="2400" spc="18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400" dirty="0">
                          <a:latin typeface="Consolas"/>
                          <a:cs typeface="Consolas"/>
                        </a:rPr>
                        <a:t>=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610"/>
                        </a:lnSpc>
                      </a:pPr>
                      <a:r>
                        <a:rPr sz="2400" spc="-20" dirty="0">
                          <a:latin typeface="Consolas"/>
                          <a:cs typeface="Consolas"/>
                        </a:rPr>
                        <a:t>ka*ia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2610"/>
                        </a:lnSpc>
                      </a:pPr>
                      <a:r>
                        <a:rPr sz="2400" dirty="0">
                          <a:latin typeface="Consolas"/>
                          <a:cs typeface="Consolas"/>
                        </a:rPr>
                        <a:t>+</a:t>
                      </a:r>
                      <a:r>
                        <a:rPr sz="2400" spc="-4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sz="2400" spc="-20" dirty="0">
                          <a:latin typeface="Consolas"/>
                          <a:cs typeface="Consolas"/>
                        </a:rPr>
                        <a:t>kd*id*dotProduct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ts val="2610"/>
                        </a:lnSpc>
                      </a:pPr>
                      <a:r>
                        <a:rPr sz="2400" dirty="0">
                          <a:latin typeface="Consolas"/>
                          <a:cs typeface="Consolas"/>
                        </a:rPr>
                        <a:t>+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610"/>
                        </a:lnSpc>
                      </a:pPr>
                      <a:r>
                        <a:rPr sz="2400" spc="-20" dirty="0">
                          <a:latin typeface="Consolas"/>
                          <a:cs typeface="Consolas"/>
                        </a:rPr>
                        <a:t>…;</a:t>
                      </a:r>
                      <a:endParaRPr sz="2400">
                        <a:latin typeface="Consolas"/>
                        <a:cs typeface="Consola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8" y="337819"/>
            <a:ext cx="60325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400"/>
              </a:lnSpc>
            </a:pPr>
            <a:r>
              <a:rPr sz="4000" spc="535" dirty="0"/>
              <a:t>TEXTURE </a:t>
            </a:r>
            <a:r>
              <a:rPr sz="4000" spc="495" dirty="0"/>
              <a:t>LOOKUP:  </a:t>
            </a:r>
            <a:r>
              <a:rPr sz="4000" spc="430" dirty="0"/>
              <a:t>TILING </a:t>
            </a:r>
            <a:r>
              <a:rPr sz="4000" spc="590" dirty="0"/>
              <a:t>AND</a:t>
            </a:r>
            <a:r>
              <a:rPr sz="4000" spc="-225" dirty="0"/>
              <a:t> </a:t>
            </a:r>
            <a:r>
              <a:rPr sz="4000" spc="515" dirty="0"/>
              <a:t>CLAMPING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88389" y="1690370"/>
            <a:ext cx="5802630" cy="324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700" spc="80" dirty="0">
                <a:latin typeface="Book Antiqua"/>
                <a:cs typeface="Book Antiqua"/>
              </a:rPr>
              <a:t>What </a:t>
            </a:r>
            <a:r>
              <a:rPr sz="2700" spc="10" dirty="0">
                <a:latin typeface="Book Antiqua"/>
                <a:cs typeface="Book Antiqua"/>
              </a:rPr>
              <a:t>if </a:t>
            </a:r>
            <a:r>
              <a:rPr sz="2700" spc="105" dirty="0">
                <a:latin typeface="Book Antiqua"/>
                <a:cs typeface="Book Antiqua"/>
              </a:rPr>
              <a:t>s </a:t>
            </a:r>
            <a:r>
              <a:rPr sz="2700" spc="110" dirty="0">
                <a:latin typeface="Book Antiqua"/>
                <a:cs typeface="Book Antiqua"/>
              </a:rPr>
              <a:t>or </a:t>
            </a:r>
            <a:r>
              <a:rPr sz="2700" spc="160" dirty="0">
                <a:latin typeface="Book Antiqua"/>
                <a:cs typeface="Book Antiqua"/>
              </a:rPr>
              <a:t>t </a:t>
            </a:r>
            <a:r>
              <a:rPr sz="2700" spc="55" dirty="0">
                <a:latin typeface="Book Antiqua"/>
                <a:cs typeface="Book Antiqua"/>
              </a:rPr>
              <a:t>is outside</a:t>
            </a:r>
            <a:r>
              <a:rPr sz="2700" spc="-390" dirty="0">
                <a:latin typeface="Book Antiqua"/>
                <a:cs typeface="Book Antiqua"/>
              </a:rPr>
              <a:t> </a:t>
            </a:r>
            <a:r>
              <a:rPr sz="2700" spc="-110" dirty="0">
                <a:latin typeface="Book Antiqua"/>
                <a:cs typeface="Book Antiqua"/>
              </a:rPr>
              <a:t>[0…1] </a:t>
            </a:r>
            <a:r>
              <a:rPr sz="2700" spc="80" dirty="0">
                <a:latin typeface="Book Antiqua"/>
                <a:cs typeface="Book Antiqua"/>
              </a:rPr>
              <a:t>?</a:t>
            </a:r>
            <a:endParaRPr sz="27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700" spc="-5" dirty="0">
                <a:latin typeface="Book Antiqua"/>
                <a:cs typeface="Book Antiqua"/>
              </a:rPr>
              <a:t>Multiple</a:t>
            </a:r>
            <a:r>
              <a:rPr sz="2700" spc="130" dirty="0">
                <a:latin typeface="Book Antiqua"/>
                <a:cs typeface="Book Antiqua"/>
              </a:rPr>
              <a:t> </a:t>
            </a:r>
            <a:r>
              <a:rPr sz="2700" spc="120" dirty="0">
                <a:latin typeface="Book Antiqua"/>
                <a:cs typeface="Book Antiqua"/>
              </a:rPr>
              <a:t>choices</a:t>
            </a:r>
            <a:endParaRPr sz="2700">
              <a:latin typeface="Book Antiqua"/>
              <a:cs typeface="Book Antiqua"/>
            </a:endParaRPr>
          </a:p>
          <a:p>
            <a:pPr marL="698500" marR="1300480" lvl="1" indent="-228600">
              <a:lnSpc>
                <a:spcPts val="2400"/>
              </a:lnSpc>
              <a:spcBef>
                <a:spcPts val="54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60" dirty="0">
                <a:latin typeface="Book Antiqua"/>
                <a:cs typeface="Book Antiqua"/>
              </a:rPr>
              <a:t>Use </a:t>
            </a:r>
            <a:r>
              <a:rPr sz="2200" spc="45" dirty="0">
                <a:latin typeface="Book Antiqua"/>
                <a:cs typeface="Book Antiqua"/>
              </a:rPr>
              <a:t>fractional </a:t>
            </a:r>
            <a:r>
              <a:rPr sz="2200" spc="55" dirty="0">
                <a:latin typeface="Book Antiqua"/>
                <a:cs typeface="Book Antiqua"/>
              </a:rPr>
              <a:t>part </a:t>
            </a:r>
            <a:r>
              <a:rPr sz="2200" spc="50" dirty="0">
                <a:latin typeface="Book Antiqua"/>
                <a:cs typeface="Book Antiqua"/>
              </a:rPr>
              <a:t>of</a:t>
            </a:r>
            <a:r>
              <a:rPr sz="2200" spc="-125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texture  </a:t>
            </a:r>
            <a:r>
              <a:rPr sz="2200" spc="70" dirty="0">
                <a:latin typeface="Book Antiqua"/>
                <a:cs typeface="Book Antiqua"/>
              </a:rPr>
              <a:t>coordinates</a:t>
            </a:r>
            <a:endParaRPr sz="2200">
              <a:latin typeface="Book Antiqua"/>
              <a:cs typeface="Book Antiqua"/>
            </a:endParaRPr>
          </a:p>
          <a:p>
            <a:pPr marL="1155700" lvl="2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35" dirty="0">
                <a:latin typeface="Book Antiqua"/>
                <a:cs typeface="Book Antiqua"/>
              </a:rPr>
              <a:t>Cyclic </a:t>
            </a:r>
            <a:r>
              <a:rPr sz="2200" spc="75" dirty="0">
                <a:latin typeface="Book Antiqua"/>
                <a:cs typeface="Book Antiqua"/>
              </a:rPr>
              <a:t>repetition</a:t>
            </a:r>
            <a:r>
              <a:rPr sz="2200" spc="-250" dirty="0">
                <a:latin typeface="Book Antiqua"/>
                <a:cs typeface="Book Antiqua"/>
              </a:rPr>
              <a:t> </a:t>
            </a:r>
            <a:r>
              <a:rPr sz="2200" spc="100" dirty="0">
                <a:latin typeface="Book Antiqua"/>
                <a:cs typeface="Book Antiqua"/>
              </a:rPr>
              <a:t>(</a:t>
            </a:r>
            <a:r>
              <a:rPr sz="2200" i="1" spc="100" dirty="0">
                <a:latin typeface="Book Antiqua"/>
                <a:cs typeface="Book Antiqua"/>
              </a:rPr>
              <a:t>repeat</a:t>
            </a:r>
            <a:r>
              <a:rPr sz="2200" spc="100" dirty="0">
                <a:latin typeface="Book Antiqua"/>
                <a:cs typeface="Book Antiqua"/>
              </a:rPr>
              <a:t>)</a:t>
            </a:r>
            <a:endParaRPr sz="2200">
              <a:latin typeface="Book Antiqua"/>
              <a:cs typeface="Book Antiqua"/>
            </a:endParaRPr>
          </a:p>
          <a:p>
            <a:pPr lvl="2"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200" spc="-15" dirty="0">
                <a:latin typeface="Book Antiqua"/>
                <a:cs typeface="Book Antiqua"/>
              </a:rPr>
              <a:t>Clamp </a:t>
            </a:r>
            <a:r>
              <a:rPr sz="2200" spc="35" dirty="0">
                <a:latin typeface="Book Antiqua"/>
                <a:cs typeface="Book Antiqua"/>
              </a:rPr>
              <a:t>every </a:t>
            </a:r>
            <a:r>
              <a:rPr sz="2200" spc="80" dirty="0">
                <a:latin typeface="Book Antiqua"/>
                <a:cs typeface="Book Antiqua"/>
              </a:rPr>
              <a:t>component </a:t>
            </a:r>
            <a:r>
              <a:rPr sz="2200" spc="125" dirty="0">
                <a:latin typeface="Book Antiqua"/>
                <a:cs typeface="Book Antiqua"/>
              </a:rPr>
              <a:t>to </a:t>
            </a:r>
            <a:r>
              <a:rPr sz="2200" spc="45" dirty="0">
                <a:latin typeface="Book Antiqua"/>
                <a:cs typeface="Book Antiqua"/>
              </a:rPr>
              <a:t>range</a:t>
            </a:r>
            <a:r>
              <a:rPr sz="2200" spc="-165" dirty="0">
                <a:latin typeface="Book Antiqua"/>
                <a:cs typeface="Book Antiqua"/>
              </a:rPr>
              <a:t> </a:t>
            </a:r>
            <a:r>
              <a:rPr sz="2200" spc="-100" dirty="0">
                <a:latin typeface="Book Antiqua"/>
                <a:cs typeface="Book Antiqua"/>
              </a:rPr>
              <a:t>[0…1]</a:t>
            </a:r>
            <a:endParaRPr sz="2200">
              <a:latin typeface="Book Antiqua"/>
              <a:cs typeface="Book Antiqua"/>
            </a:endParaRPr>
          </a:p>
          <a:p>
            <a:pPr marL="1155700" marR="359410" lvl="2" indent="-228600">
              <a:lnSpc>
                <a:spcPts val="2400"/>
              </a:lnSpc>
              <a:spcBef>
                <a:spcPts val="540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95" dirty="0">
                <a:latin typeface="Book Antiqua"/>
                <a:cs typeface="Book Antiqua"/>
              </a:rPr>
              <a:t>Re-use </a:t>
            </a:r>
            <a:r>
              <a:rPr sz="2200" spc="85" dirty="0">
                <a:latin typeface="Book Antiqua"/>
                <a:cs typeface="Book Antiqua"/>
              </a:rPr>
              <a:t>color </a:t>
            </a:r>
            <a:r>
              <a:rPr sz="2200" spc="-5" dirty="0">
                <a:latin typeface="Book Antiqua"/>
                <a:cs typeface="Book Antiqua"/>
              </a:rPr>
              <a:t>values </a:t>
            </a:r>
            <a:r>
              <a:rPr sz="2200" spc="50" dirty="0">
                <a:latin typeface="Book Antiqua"/>
                <a:cs typeface="Book Antiqua"/>
              </a:rPr>
              <a:t>from</a:t>
            </a:r>
            <a:r>
              <a:rPr sz="2200" spc="-155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texture  </a:t>
            </a:r>
            <a:r>
              <a:rPr sz="2200" spc="20" dirty="0">
                <a:latin typeface="Book Antiqua"/>
                <a:cs typeface="Book Antiqua"/>
              </a:rPr>
              <a:t>image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border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89900" y="4203700"/>
            <a:ext cx="2374900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77200" y="1600200"/>
            <a:ext cx="2374900" cy="237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9600" y="177800"/>
            <a:ext cx="1219200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59" dirty="0"/>
              <a:t>IN</a:t>
            </a:r>
            <a:r>
              <a:rPr spc="140" dirty="0"/>
              <a:t> </a:t>
            </a:r>
            <a:r>
              <a:rPr spc="640" dirty="0"/>
              <a:t>THREE.JS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0545"/>
            <a:ext cx="200660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30B030"/>
                </a:solidFill>
                <a:latin typeface="Courier New"/>
                <a:cs typeface="Courier New"/>
              </a:rPr>
              <a:t>var</a:t>
            </a:r>
            <a:r>
              <a:rPr sz="2400" spc="15" dirty="0">
                <a:solidFill>
                  <a:srgbClr val="30B030"/>
                </a:solidFill>
                <a:latin typeface="Courier New"/>
                <a:cs typeface="Courier New"/>
              </a:rPr>
              <a:t> </a:t>
            </a:r>
            <a:r>
              <a:rPr sz="2400" spc="-45" dirty="0">
                <a:solidFill>
                  <a:srgbClr val="444444"/>
                </a:solidFill>
                <a:latin typeface="Courier New"/>
                <a:cs typeface="Courier New"/>
              </a:rPr>
              <a:t>texture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4039" y="1820545"/>
            <a:ext cx="561911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88888"/>
                </a:solidFill>
                <a:latin typeface="Courier New"/>
                <a:cs typeface="Courier New"/>
              </a:rPr>
              <a:t>=</a:t>
            </a:r>
            <a:r>
              <a:rPr sz="2400" spc="-90" dirty="0">
                <a:solidFill>
                  <a:srgbClr val="888888"/>
                </a:solidFill>
                <a:latin typeface="Courier New"/>
                <a:cs typeface="Courier New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Courier New"/>
                <a:cs typeface="Courier New"/>
              </a:rPr>
              <a:t>THREE</a:t>
            </a:r>
            <a:r>
              <a:rPr sz="2400" spc="-2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25" dirty="0">
                <a:solidFill>
                  <a:srgbClr val="2194CE"/>
                </a:solidFill>
                <a:latin typeface="Courier New"/>
                <a:cs typeface="Courier New"/>
              </a:rPr>
              <a:t>ImageUtils</a:t>
            </a:r>
            <a:r>
              <a:rPr sz="2400" spc="-2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25" dirty="0">
                <a:solidFill>
                  <a:srgbClr val="444444"/>
                </a:solidFill>
                <a:latin typeface="Courier New"/>
                <a:cs typeface="Courier New"/>
              </a:rPr>
              <a:t>loadTexture</a:t>
            </a:r>
            <a:r>
              <a:rPr sz="2400" spc="-25" dirty="0">
                <a:solidFill>
                  <a:srgbClr val="888888"/>
                </a:solidFill>
                <a:latin typeface="Courier New"/>
                <a:cs typeface="Courier New"/>
              </a:rPr>
              <a:t>(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138045"/>
            <a:ext cx="421640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8000FF"/>
                </a:solidFill>
                <a:latin typeface="Courier New"/>
                <a:cs typeface="Courier New"/>
              </a:rPr>
              <a:t>"textures/water.jpg"</a:t>
            </a:r>
            <a:r>
              <a:rPr sz="2400" spc="375" dirty="0">
                <a:solidFill>
                  <a:srgbClr val="8000FF"/>
                </a:solidFill>
                <a:latin typeface="Courier New"/>
                <a:cs typeface="Courier New"/>
              </a:rPr>
              <a:t> </a:t>
            </a:r>
            <a:r>
              <a:rPr sz="2400" spc="-45" dirty="0">
                <a:solidFill>
                  <a:srgbClr val="888888"/>
                </a:solidFill>
                <a:latin typeface="Courier New"/>
                <a:cs typeface="Courier New"/>
              </a:rPr>
              <a:t>);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2503805"/>
            <a:ext cx="2336800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2400" spc="-45" dirty="0">
                <a:solidFill>
                  <a:srgbClr val="444444"/>
                </a:solidFill>
                <a:latin typeface="Courier New"/>
                <a:cs typeface="Courier New"/>
              </a:rPr>
              <a:t>textur</a:t>
            </a:r>
            <a:r>
              <a:rPr sz="2400" spc="-40" dirty="0">
                <a:solidFill>
                  <a:srgbClr val="444444"/>
                </a:solidFill>
                <a:latin typeface="Courier New"/>
                <a:cs typeface="Courier New"/>
              </a:rPr>
              <a:t>e</a:t>
            </a:r>
            <a:r>
              <a:rPr sz="2400" spc="-4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45" dirty="0">
                <a:solidFill>
                  <a:srgbClr val="444444"/>
                </a:solidFill>
                <a:latin typeface="Courier New"/>
                <a:cs typeface="Courier New"/>
              </a:rPr>
              <a:t>wrapS  textur</a:t>
            </a:r>
            <a:r>
              <a:rPr sz="2400" spc="-40" dirty="0">
                <a:solidFill>
                  <a:srgbClr val="444444"/>
                </a:solidFill>
                <a:latin typeface="Courier New"/>
                <a:cs typeface="Courier New"/>
              </a:rPr>
              <a:t>e</a:t>
            </a:r>
            <a:r>
              <a:rPr sz="2400" spc="-4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45" dirty="0">
                <a:solidFill>
                  <a:srgbClr val="444444"/>
                </a:solidFill>
                <a:latin typeface="Courier New"/>
                <a:cs typeface="Courier New"/>
              </a:rPr>
              <a:t>wrapT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40" y="2595245"/>
            <a:ext cx="5085715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88888"/>
                </a:solidFill>
                <a:latin typeface="Courier New"/>
                <a:cs typeface="Courier New"/>
              </a:rPr>
              <a:t>=</a:t>
            </a:r>
            <a:r>
              <a:rPr sz="2400" spc="-35" dirty="0">
                <a:solidFill>
                  <a:srgbClr val="888888"/>
                </a:solidFill>
                <a:latin typeface="Courier New"/>
                <a:cs typeface="Courier New"/>
              </a:rPr>
              <a:t> </a:t>
            </a:r>
            <a:r>
              <a:rPr sz="2400" spc="-30" dirty="0">
                <a:solidFill>
                  <a:srgbClr val="444444"/>
                </a:solidFill>
                <a:latin typeface="Courier New"/>
                <a:cs typeface="Courier New"/>
              </a:rPr>
              <a:t>THREE</a:t>
            </a:r>
            <a:r>
              <a:rPr sz="2400" spc="-30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30" dirty="0">
                <a:solidFill>
                  <a:srgbClr val="2194CE"/>
                </a:solidFill>
                <a:latin typeface="Courier New"/>
                <a:cs typeface="Courier New"/>
              </a:rPr>
              <a:t>RepeatWrapping</a:t>
            </a:r>
            <a:r>
              <a:rPr sz="2400" spc="-30" dirty="0">
                <a:solidFill>
                  <a:srgbClr val="888888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solidFill>
                  <a:srgbClr val="888888"/>
                </a:solidFill>
                <a:latin typeface="Courier New"/>
                <a:cs typeface="Courier New"/>
              </a:rPr>
              <a:t>=</a:t>
            </a:r>
            <a:r>
              <a:rPr sz="2400" spc="-35" dirty="0">
                <a:solidFill>
                  <a:srgbClr val="888888"/>
                </a:solidFill>
                <a:latin typeface="Courier New"/>
                <a:cs typeface="Courier New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Courier New"/>
                <a:cs typeface="Courier New"/>
              </a:rPr>
              <a:t>THREE</a:t>
            </a:r>
            <a:r>
              <a:rPr sz="2400" spc="-2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25" dirty="0">
                <a:solidFill>
                  <a:srgbClr val="0095CC"/>
                </a:solidFill>
                <a:latin typeface="Courier New"/>
                <a:cs typeface="Courier New"/>
              </a:rPr>
              <a:t>ClampToEdgeWrapping</a:t>
            </a:r>
            <a:r>
              <a:rPr sz="2400" spc="-25" dirty="0">
                <a:solidFill>
                  <a:srgbClr val="888888"/>
                </a:solidFill>
                <a:latin typeface="Courier New"/>
                <a:cs typeface="Courier New"/>
              </a:rPr>
              <a:t>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3509645"/>
            <a:ext cx="343471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solidFill>
                  <a:srgbClr val="444444"/>
                </a:solidFill>
                <a:latin typeface="Courier New"/>
                <a:cs typeface="Courier New"/>
              </a:rPr>
              <a:t>texture</a:t>
            </a:r>
            <a:r>
              <a:rPr sz="2400" spc="-3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35" dirty="0">
                <a:solidFill>
                  <a:srgbClr val="444444"/>
                </a:solidFill>
                <a:latin typeface="Courier New"/>
                <a:cs typeface="Courier New"/>
              </a:rPr>
              <a:t>repeat</a:t>
            </a:r>
            <a:r>
              <a:rPr sz="2400" spc="-35" dirty="0">
                <a:solidFill>
                  <a:srgbClr val="888888"/>
                </a:solidFill>
                <a:latin typeface="Courier New"/>
                <a:cs typeface="Courier New"/>
              </a:rPr>
              <a:t>.</a:t>
            </a:r>
            <a:r>
              <a:rPr sz="2400" spc="-35" dirty="0">
                <a:solidFill>
                  <a:srgbClr val="30B030"/>
                </a:solidFill>
                <a:latin typeface="Courier New"/>
                <a:cs typeface="Courier New"/>
              </a:rPr>
              <a:t>set</a:t>
            </a:r>
            <a:r>
              <a:rPr sz="2400" spc="-35" dirty="0">
                <a:solidFill>
                  <a:srgbClr val="888888"/>
                </a:solidFill>
                <a:latin typeface="Courier New"/>
                <a:cs typeface="Courier New"/>
              </a:rPr>
              <a:t>(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4540" y="3509645"/>
            <a:ext cx="128270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>
                <a:solidFill>
                  <a:srgbClr val="FF0080"/>
                </a:solidFill>
                <a:latin typeface="Courier New"/>
                <a:cs typeface="Courier New"/>
              </a:rPr>
              <a:t>4</a:t>
            </a:r>
            <a:r>
              <a:rPr sz="2400" spc="-25" dirty="0">
                <a:solidFill>
                  <a:srgbClr val="888888"/>
                </a:solidFill>
                <a:latin typeface="Courier New"/>
                <a:cs typeface="Courier New"/>
              </a:rPr>
              <a:t>, </a:t>
            </a:r>
            <a:r>
              <a:rPr sz="2400" dirty="0">
                <a:solidFill>
                  <a:srgbClr val="FF0080"/>
                </a:solidFill>
                <a:latin typeface="Courier New"/>
                <a:cs typeface="Courier New"/>
              </a:rPr>
              <a:t>4</a:t>
            </a:r>
            <a:r>
              <a:rPr sz="2400" spc="-140" dirty="0">
                <a:solidFill>
                  <a:srgbClr val="FF0080"/>
                </a:solidFill>
                <a:latin typeface="Courier New"/>
                <a:cs typeface="Courier New"/>
              </a:rPr>
              <a:t> </a:t>
            </a:r>
            <a:r>
              <a:rPr sz="2400" spc="-45" dirty="0">
                <a:solidFill>
                  <a:srgbClr val="888888"/>
                </a:solidFill>
                <a:latin typeface="Courier New"/>
                <a:cs typeface="Courier New"/>
              </a:rPr>
              <a:t>);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7200" y="3886200"/>
            <a:ext cx="5588000" cy="27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550">
              <a:latin typeface="Times New Roman"/>
              <a:cs typeface="Times New Roman"/>
            </a:endParaRPr>
          </a:p>
          <a:p>
            <a:pPr marR="124460" algn="r">
              <a:lnSpc>
                <a:spcPct val="100000"/>
              </a:lnSpc>
            </a:pPr>
            <a:r>
              <a:rPr sz="1400" spc="35" dirty="0">
                <a:latin typeface="Tahoma"/>
                <a:cs typeface="Tahoma"/>
              </a:rPr>
              <a:t>23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5100" y="914400"/>
            <a:ext cx="5727700" cy="280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71352" y="1328420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1352" y="3004820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7752" y="3004820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0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3952" y="1328420"/>
            <a:ext cx="6477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spc="30" dirty="0">
                <a:latin typeface="Arial"/>
                <a:cs typeface="Arial"/>
              </a:rPr>
              <a:t>,</a:t>
            </a:r>
            <a:r>
              <a:rPr sz="2400" b="1" spc="-40" dirty="0">
                <a:latin typeface="Arial"/>
                <a:cs typeface="Arial"/>
              </a:rPr>
              <a:t>1</a:t>
            </a:r>
            <a:r>
              <a:rPr sz="2400" b="1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41600" y="19812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533400" y="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9800" y="2057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533400" y="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9800" y="2438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533400" y="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04327" y="250444"/>
            <a:ext cx="4314825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375" dirty="0"/>
              <a:t>TILED </a:t>
            </a:r>
            <a:r>
              <a:rPr sz="3200" spc="420" dirty="0"/>
              <a:t>TEXTURE</a:t>
            </a:r>
            <a:r>
              <a:rPr sz="3200" spc="45" dirty="0"/>
              <a:t> </a:t>
            </a:r>
            <a:r>
              <a:rPr sz="3200" spc="400" dirty="0"/>
              <a:t>MAP</a:t>
            </a:r>
            <a:endParaRPr sz="3200"/>
          </a:p>
        </p:txBody>
      </p:sp>
      <p:sp>
        <p:nvSpPr>
          <p:cNvPr id="12" name="object 12"/>
          <p:cNvSpPr/>
          <p:nvPr/>
        </p:nvSpPr>
        <p:spPr>
          <a:xfrm>
            <a:off x="6388100" y="1727200"/>
            <a:ext cx="165100" cy="17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7200" y="3886200"/>
            <a:ext cx="5588000" cy="2755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4600" y="5410200"/>
            <a:ext cx="533400" cy="88900"/>
          </a:xfrm>
          <a:custGeom>
            <a:avLst/>
            <a:gdLst/>
            <a:ahLst/>
            <a:cxnLst/>
            <a:rect l="l" t="t" r="r" b="b"/>
            <a:pathLst>
              <a:path w="533400" h="88900">
                <a:moveTo>
                  <a:pt x="0" y="88900"/>
                </a:moveTo>
                <a:lnTo>
                  <a:pt x="533400" y="88900"/>
                </a:lnTo>
                <a:lnTo>
                  <a:pt x="533400" y="0"/>
                </a:lnTo>
                <a:lnTo>
                  <a:pt x="0" y="0"/>
                </a:lnTo>
                <a:lnTo>
                  <a:pt x="0" y="88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4600" y="49530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533400" y="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0200" y="49276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0"/>
                </a:moveTo>
                <a:lnTo>
                  <a:pt x="533400" y="0"/>
                </a:lnTo>
                <a:lnTo>
                  <a:pt x="5334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6600" y="4343400"/>
            <a:ext cx="152400" cy="1524000"/>
          </a:xfrm>
          <a:custGeom>
            <a:avLst/>
            <a:gdLst/>
            <a:ahLst/>
            <a:cxnLst/>
            <a:rect l="l" t="t" r="r" b="b"/>
            <a:pathLst>
              <a:path w="152400" h="1524000">
                <a:moveTo>
                  <a:pt x="0" y="0"/>
                </a:moveTo>
                <a:lnTo>
                  <a:pt x="152400" y="0"/>
                </a:lnTo>
                <a:lnTo>
                  <a:pt x="1524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81300" y="3848100"/>
            <a:ext cx="4025900" cy="914400"/>
          </a:xfrm>
          <a:custGeom>
            <a:avLst/>
            <a:gdLst/>
            <a:ahLst/>
            <a:cxnLst/>
            <a:rect l="l" t="t" r="r" b="b"/>
            <a:pathLst>
              <a:path w="4025900" h="914400">
                <a:moveTo>
                  <a:pt x="0" y="0"/>
                </a:moveTo>
                <a:lnTo>
                  <a:pt x="4025900" y="0"/>
                </a:lnTo>
                <a:lnTo>
                  <a:pt x="4025900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7100" y="5892800"/>
            <a:ext cx="3556000" cy="762000"/>
          </a:xfrm>
          <a:custGeom>
            <a:avLst/>
            <a:gdLst/>
            <a:ahLst/>
            <a:cxnLst/>
            <a:rect l="l" t="t" r="r" b="b"/>
            <a:pathLst>
              <a:path w="3556000" h="762000">
                <a:moveTo>
                  <a:pt x="0" y="0"/>
                </a:moveTo>
                <a:lnTo>
                  <a:pt x="3556000" y="0"/>
                </a:lnTo>
                <a:lnTo>
                  <a:pt x="3556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7600" y="5499100"/>
            <a:ext cx="698500" cy="495300"/>
          </a:xfrm>
          <a:custGeom>
            <a:avLst/>
            <a:gdLst/>
            <a:ahLst/>
            <a:cxnLst/>
            <a:rect l="l" t="t" r="r" b="b"/>
            <a:pathLst>
              <a:path w="698500" h="495300">
                <a:moveTo>
                  <a:pt x="0" y="0"/>
                </a:moveTo>
                <a:lnTo>
                  <a:pt x="698500" y="0"/>
                </a:lnTo>
                <a:lnTo>
                  <a:pt x="6985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0700" y="4330700"/>
            <a:ext cx="838200" cy="711200"/>
          </a:xfrm>
          <a:custGeom>
            <a:avLst/>
            <a:gdLst/>
            <a:ahLst/>
            <a:cxnLst/>
            <a:rect l="l" t="t" r="r" b="b"/>
            <a:pathLst>
              <a:path w="838200" h="711200">
                <a:moveTo>
                  <a:pt x="0" y="0"/>
                </a:moveTo>
                <a:lnTo>
                  <a:pt x="838200" y="0"/>
                </a:lnTo>
                <a:lnTo>
                  <a:pt x="8382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5621" y="4903266"/>
            <a:ext cx="1990725" cy="666115"/>
          </a:xfrm>
          <a:custGeom>
            <a:avLst/>
            <a:gdLst/>
            <a:ahLst/>
            <a:cxnLst/>
            <a:rect l="l" t="t" r="r" b="b"/>
            <a:pathLst>
              <a:path w="1990725" h="666114">
                <a:moveTo>
                  <a:pt x="1196302" y="63351"/>
                </a:moveTo>
                <a:lnTo>
                  <a:pt x="823902" y="63351"/>
                </a:lnTo>
                <a:lnTo>
                  <a:pt x="949309" y="67797"/>
                </a:lnTo>
                <a:lnTo>
                  <a:pt x="1070930" y="87436"/>
                </a:lnTo>
                <a:lnTo>
                  <a:pt x="1130026" y="104983"/>
                </a:lnTo>
                <a:lnTo>
                  <a:pt x="1191954" y="129976"/>
                </a:lnTo>
                <a:lnTo>
                  <a:pt x="1255857" y="161508"/>
                </a:lnTo>
                <a:lnTo>
                  <a:pt x="1320989" y="198583"/>
                </a:lnTo>
                <a:lnTo>
                  <a:pt x="1452695" y="285516"/>
                </a:lnTo>
                <a:lnTo>
                  <a:pt x="1580767" y="381530"/>
                </a:lnTo>
                <a:lnTo>
                  <a:pt x="1701181" y="478552"/>
                </a:lnTo>
                <a:lnTo>
                  <a:pt x="1809347" y="568101"/>
                </a:lnTo>
                <a:lnTo>
                  <a:pt x="1819413" y="575876"/>
                </a:lnTo>
                <a:lnTo>
                  <a:pt x="1780923" y="626797"/>
                </a:lnTo>
                <a:lnTo>
                  <a:pt x="1990328" y="665683"/>
                </a:lnTo>
                <a:lnTo>
                  <a:pt x="1920764" y="525238"/>
                </a:lnTo>
                <a:lnTo>
                  <a:pt x="1857688" y="525238"/>
                </a:lnTo>
                <a:lnTo>
                  <a:pt x="1849841" y="519187"/>
                </a:lnTo>
                <a:lnTo>
                  <a:pt x="1741016" y="429099"/>
                </a:lnTo>
                <a:lnTo>
                  <a:pt x="1618839" y="330710"/>
                </a:lnTo>
                <a:lnTo>
                  <a:pt x="1487652" y="232503"/>
                </a:lnTo>
                <a:lnTo>
                  <a:pt x="1352362" y="143374"/>
                </a:lnTo>
                <a:lnTo>
                  <a:pt x="1283883" y="104527"/>
                </a:lnTo>
                <a:lnTo>
                  <a:pt x="1215589" y="71039"/>
                </a:lnTo>
                <a:lnTo>
                  <a:pt x="1196302" y="63351"/>
                </a:lnTo>
                <a:close/>
              </a:path>
              <a:path w="1990725" h="666114">
                <a:moveTo>
                  <a:pt x="1895795" y="474827"/>
                </a:moveTo>
                <a:lnTo>
                  <a:pt x="1857688" y="525238"/>
                </a:lnTo>
                <a:lnTo>
                  <a:pt x="1920764" y="525238"/>
                </a:lnTo>
                <a:lnTo>
                  <a:pt x="1895795" y="474827"/>
                </a:lnTo>
                <a:close/>
              </a:path>
              <a:path w="1990725" h="666114">
                <a:moveTo>
                  <a:pt x="819558" y="0"/>
                </a:moveTo>
                <a:lnTo>
                  <a:pt x="685650" y="9284"/>
                </a:lnTo>
                <a:lnTo>
                  <a:pt x="550143" y="29804"/>
                </a:lnTo>
                <a:lnTo>
                  <a:pt x="413415" y="59226"/>
                </a:lnTo>
                <a:lnTo>
                  <a:pt x="275629" y="95326"/>
                </a:lnTo>
                <a:lnTo>
                  <a:pt x="0" y="178074"/>
                </a:lnTo>
                <a:lnTo>
                  <a:pt x="18257" y="238892"/>
                </a:lnTo>
                <a:lnTo>
                  <a:pt x="293888" y="156143"/>
                </a:lnTo>
                <a:lnTo>
                  <a:pt x="429500" y="120656"/>
                </a:lnTo>
                <a:lnTo>
                  <a:pt x="563488" y="91887"/>
                </a:lnTo>
                <a:lnTo>
                  <a:pt x="695129" y="72073"/>
                </a:lnTo>
                <a:lnTo>
                  <a:pt x="823902" y="63351"/>
                </a:lnTo>
                <a:lnTo>
                  <a:pt x="1196302" y="63351"/>
                </a:lnTo>
                <a:lnTo>
                  <a:pt x="1147850" y="44035"/>
                </a:lnTo>
                <a:lnTo>
                  <a:pt x="1080928" y="24729"/>
                </a:lnTo>
                <a:lnTo>
                  <a:pt x="951475" y="4334"/>
                </a:lnTo>
                <a:lnTo>
                  <a:pt x="819558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420" y="4815033"/>
            <a:ext cx="1928495" cy="754380"/>
          </a:xfrm>
          <a:custGeom>
            <a:avLst/>
            <a:gdLst/>
            <a:ahLst/>
            <a:cxnLst/>
            <a:rect l="l" t="t" r="r" b="b"/>
            <a:pathLst>
              <a:path w="1928495" h="754379">
                <a:moveTo>
                  <a:pt x="857842" y="63677"/>
                </a:moveTo>
                <a:lnTo>
                  <a:pt x="601546" y="63677"/>
                </a:lnTo>
                <a:lnTo>
                  <a:pt x="684127" y="72238"/>
                </a:lnTo>
                <a:lnTo>
                  <a:pt x="727402" y="82712"/>
                </a:lnTo>
                <a:lnTo>
                  <a:pt x="775597" y="98338"/>
                </a:lnTo>
                <a:lnTo>
                  <a:pt x="830113" y="120699"/>
                </a:lnTo>
                <a:lnTo>
                  <a:pt x="893220" y="150743"/>
                </a:lnTo>
                <a:lnTo>
                  <a:pt x="963545" y="187483"/>
                </a:lnTo>
                <a:lnTo>
                  <a:pt x="1039566" y="229805"/>
                </a:lnTo>
                <a:lnTo>
                  <a:pt x="1203342" y="326928"/>
                </a:lnTo>
                <a:lnTo>
                  <a:pt x="1373341" y="433177"/>
                </a:lnTo>
                <a:lnTo>
                  <a:pt x="1750786" y="678012"/>
                </a:lnTo>
                <a:lnTo>
                  <a:pt x="1716501" y="731749"/>
                </a:lnTo>
                <a:lnTo>
                  <a:pt x="1928329" y="753916"/>
                </a:lnTo>
                <a:lnTo>
                  <a:pt x="1850876" y="624479"/>
                </a:lnTo>
                <a:lnTo>
                  <a:pt x="1784943" y="624479"/>
                </a:lnTo>
                <a:lnTo>
                  <a:pt x="1406993" y="379328"/>
                </a:lnTo>
                <a:lnTo>
                  <a:pt x="1235729" y="272308"/>
                </a:lnTo>
                <a:lnTo>
                  <a:pt x="1070446" y="174318"/>
                </a:lnTo>
                <a:lnTo>
                  <a:pt x="992932" y="131193"/>
                </a:lnTo>
                <a:lnTo>
                  <a:pt x="920475" y="93389"/>
                </a:lnTo>
                <a:lnTo>
                  <a:pt x="857842" y="63677"/>
                </a:lnTo>
                <a:close/>
              </a:path>
              <a:path w="1928495" h="754379">
                <a:moveTo>
                  <a:pt x="1818966" y="571153"/>
                </a:moveTo>
                <a:lnTo>
                  <a:pt x="1784943" y="624479"/>
                </a:lnTo>
                <a:lnTo>
                  <a:pt x="1850876" y="624479"/>
                </a:lnTo>
                <a:lnTo>
                  <a:pt x="1818966" y="571153"/>
                </a:lnTo>
                <a:close/>
              </a:path>
              <a:path w="1928495" h="754379">
                <a:moveTo>
                  <a:pt x="601444" y="0"/>
                </a:moveTo>
                <a:lnTo>
                  <a:pt x="523077" y="6009"/>
                </a:lnTo>
                <a:lnTo>
                  <a:pt x="449954" y="24244"/>
                </a:lnTo>
                <a:lnTo>
                  <a:pt x="389190" y="48008"/>
                </a:lnTo>
                <a:lnTo>
                  <a:pt x="288483" y="96291"/>
                </a:lnTo>
                <a:lnTo>
                  <a:pt x="241640" y="114279"/>
                </a:lnTo>
                <a:lnTo>
                  <a:pt x="194936" y="130401"/>
                </a:lnTo>
                <a:lnTo>
                  <a:pt x="154397" y="148389"/>
                </a:lnTo>
                <a:lnTo>
                  <a:pt x="119307" y="167971"/>
                </a:lnTo>
                <a:lnTo>
                  <a:pt x="39289" y="232615"/>
                </a:lnTo>
                <a:lnTo>
                  <a:pt x="0" y="275181"/>
                </a:lnTo>
                <a:lnTo>
                  <a:pt x="46659" y="318251"/>
                </a:lnTo>
                <a:lnTo>
                  <a:pt x="85951" y="275686"/>
                </a:lnTo>
                <a:lnTo>
                  <a:pt x="130006" y="237228"/>
                </a:lnTo>
                <a:lnTo>
                  <a:pt x="155058" y="220451"/>
                </a:lnTo>
                <a:lnTo>
                  <a:pt x="185155" y="203942"/>
                </a:lnTo>
                <a:lnTo>
                  <a:pt x="220520" y="188518"/>
                </a:lnTo>
                <a:lnTo>
                  <a:pt x="262308" y="174318"/>
                </a:lnTo>
                <a:lnTo>
                  <a:pt x="311222" y="155580"/>
                </a:lnTo>
                <a:lnTo>
                  <a:pt x="416493" y="105338"/>
                </a:lnTo>
                <a:lnTo>
                  <a:pt x="473005" y="83413"/>
                </a:lnTo>
                <a:lnTo>
                  <a:pt x="532260" y="68992"/>
                </a:lnTo>
                <a:lnTo>
                  <a:pt x="601546" y="63677"/>
                </a:lnTo>
                <a:lnTo>
                  <a:pt x="857842" y="63677"/>
                </a:lnTo>
                <a:lnTo>
                  <a:pt x="854120" y="61912"/>
                </a:lnTo>
                <a:lnTo>
                  <a:pt x="795061" y="37894"/>
                </a:lnTo>
                <a:lnTo>
                  <a:pt x="741978" y="20908"/>
                </a:lnTo>
                <a:lnTo>
                  <a:pt x="690674" y="9076"/>
                </a:lnTo>
                <a:lnTo>
                  <a:pt x="603352" y="25"/>
                </a:lnTo>
                <a:lnTo>
                  <a:pt x="601444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7074" y="5400990"/>
            <a:ext cx="1932939" cy="1196975"/>
          </a:xfrm>
          <a:custGeom>
            <a:avLst/>
            <a:gdLst/>
            <a:ahLst/>
            <a:cxnLst/>
            <a:rect l="l" t="t" r="r" b="b"/>
            <a:pathLst>
              <a:path w="1932939" h="1196975">
                <a:moveTo>
                  <a:pt x="55351" y="0"/>
                </a:moveTo>
                <a:lnTo>
                  <a:pt x="0" y="31120"/>
                </a:lnTo>
                <a:lnTo>
                  <a:pt x="111955" y="230252"/>
                </a:lnTo>
                <a:lnTo>
                  <a:pt x="224332" y="424373"/>
                </a:lnTo>
                <a:lnTo>
                  <a:pt x="337394" y="608162"/>
                </a:lnTo>
                <a:lnTo>
                  <a:pt x="394473" y="694828"/>
                </a:lnTo>
                <a:lnTo>
                  <a:pt x="451712" y="776704"/>
                </a:lnTo>
                <a:lnTo>
                  <a:pt x="509320" y="853377"/>
                </a:lnTo>
                <a:lnTo>
                  <a:pt x="567371" y="924199"/>
                </a:lnTo>
                <a:lnTo>
                  <a:pt x="625957" y="988521"/>
                </a:lnTo>
                <a:lnTo>
                  <a:pt x="685195" y="1045692"/>
                </a:lnTo>
                <a:lnTo>
                  <a:pt x="745237" y="1095045"/>
                </a:lnTo>
                <a:lnTo>
                  <a:pt x="806272" y="1135874"/>
                </a:lnTo>
                <a:lnTo>
                  <a:pt x="869905" y="1168098"/>
                </a:lnTo>
                <a:lnTo>
                  <a:pt x="934351" y="1189443"/>
                </a:lnTo>
                <a:lnTo>
                  <a:pt x="1003063" y="1196512"/>
                </a:lnTo>
                <a:lnTo>
                  <a:pt x="1005573" y="1196465"/>
                </a:lnTo>
                <a:lnTo>
                  <a:pt x="1075241" y="1186851"/>
                </a:lnTo>
                <a:lnTo>
                  <a:pt x="1077090" y="1186425"/>
                </a:lnTo>
                <a:lnTo>
                  <a:pt x="1147108" y="1163540"/>
                </a:lnTo>
                <a:lnTo>
                  <a:pt x="1211950" y="1132704"/>
                </a:lnTo>
                <a:lnTo>
                  <a:pt x="1003096" y="1132704"/>
                </a:lnTo>
                <a:lnTo>
                  <a:pt x="948687" y="1127310"/>
                </a:lnTo>
                <a:lnTo>
                  <a:pt x="894861" y="1109583"/>
                </a:lnTo>
                <a:lnTo>
                  <a:pt x="841466" y="1083019"/>
                </a:lnTo>
                <a:lnTo>
                  <a:pt x="785493" y="1045937"/>
                </a:lnTo>
                <a:lnTo>
                  <a:pt x="729255" y="999965"/>
                </a:lnTo>
                <a:lnTo>
                  <a:pt x="672881" y="945738"/>
                </a:lnTo>
                <a:lnTo>
                  <a:pt x="616469" y="883929"/>
                </a:lnTo>
                <a:lnTo>
                  <a:pt x="560080" y="815223"/>
                </a:lnTo>
                <a:lnTo>
                  <a:pt x="503751" y="740315"/>
                </a:lnTo>
                <a:lnTo>
                  <a:pt x="447499" y="659894"/>
                </a:lnTo>
                <a:lnTo>
                  <a:pt x="391478" y="574887"/>
                </a:lnTo>
                <a:lnTo>
                  <a:pt x="279288" y="392559"/>
                </a:lnTo>
                <a:lnTo>
                  <a:pt x="167307" y="199132"/>
                </a:lnTo>
                <a:lnTo>
                  <a:pt x="55351" y="0"/>
                </a:lnTo>
                <a:close/>
              </a:path>
              <a:path w="1932939" h="1196975">
                <a:moveTo>
                  <a:pt x="1932675" y="472760"/>
                </a:moveTo>
                <a:lnTo>
                  <a:pt x="1727523" y="529992"/>
                </a:lnTo>
                <a:lnTo>
                  <a:pt x="1770745" y="577738"/>
                </a:lnTo>
                <a:lnTo>
                  <a:pt x="1730481" y="616360"/>
                </a:lnTo>
                <a:lnTo>
                  <a:pt x="1671452" y="675178"/>
                </a:lnTo>
                <a:lnTo>
                  <a:pt x="1608724" y="736879"/>
                </a:lnTo>
                <a:lnTo>
                  <a:pt x="1473821" y="863027"/>
                </a:lnTo>
                <a:lnTo>
                  <a:pt x="1403809" y="923288"/>
                </a:lnTo>
                <a:lnTo>
                  <a:pt x="1333167" y="979271"/>
                </a:lnTo>
                <a:lnTo>
                  <a:pt x="1262837" y="1029116"/>
                </a:lnTo>
                <a:lnTo>
                  <a:pt x="1193854" y="1070996"/>
                </a:lnTo>
                <a:lnTo>
                  <a:pt x="1127381" y="1103182"/>
                </a:lnTo>
                <a:lnTo>
                  <a:pt x="1061867" y="1124594"/>
                </a:lnTo>
                <a:lnTo>
                  <a:pt x="1003096" y="1132704"/>
                </a:lnTo>
                <a:lnTo>
                  <a:pt x="1211950" y="1132704"/>
                </a:lnTo>
                <a:lnTo>
                  <a:pt x="1295692" y="1083457"/>
                </a:lnTo>
                <a:lnTo>
                  <a:pt x="1369835" y="1031113"/>
                </a:lnTo>
                <a:lnTo>
                  <a:pt x="1443222" y="973075"/>
                </a:lnTo>
                <a:lnTo>
                  <a:pt x="1515231" y="911167"/>
                </a:lnTo>
                <a:lnTo>
                  <a:pt x="1652088" y="783266"/>
                </a:lnTo>
                <a:lnTo>
                  <a:pt x="1715975" y="720453"/>
                </a:lnTo>
                <a:lnTo>
                  <a:pt x="1775301" y="661343"/>
                </a:lnTo>
                <a:lnTo>
                  <a:pt x="1813377" y="624831"/>
                </a:lnTo>
                <a:lnTo>
                  <a:pt x="1873440" y="624831"/>
                </a:lnTo>
                <a:lnTo>
                  <a:pt x="1932675" y="472760"/>
                </a:lnTo>
                <a:close/>
              </a:path>
              <a:path w="1932939" h="1196975">
                <a:moveTo>
                  <a:pt x="1873440" y="624831"/>
                </a:moveTo>
                <a:lnTo>
                  <a:pt x="1813377" y="624831"/>
                </a:lnTo>
                <a:lnTo>
                  <a:pt x="1855370" y="671221"/>
                </a:lnTo>
                <a:lnTo>
                  <a:pt x="1873440" y="624831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91300" y="4711700"/>
            <a:ext cx="165100" cy="17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49250" y="4424997"/>
            <a:ext cx="52006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Tahoma"/>
                <a:cs typeface="Tahoma"/>
              </a:rPr>
              <a:t>(</a:t>
            </a:r>
            <a:r>
              <a:rPr sz="1800" spc="15" dirty="0">
                <a:latin typeface="Tahoma"/>
                <a:cs typeface="Tahoma"/>
              </a:rPr>
              <a:t>4</a:t>
            </a:r>
            <a:r>
              <a:rPr sz="1800" spc="-45" dirty="0">
                <a:latin typeface="Tahoma"/>
                <a:cs typeface="Tahoma"/>
              </a:rPr>
              <a:t>,</a:t>
            </a:r>
            <a:r>
              <a:rPr sz="1800" spc="15" dirty="0">
                <a:latin typeface="Tahoma"/>
                <a:cs typeface="Tahoma"/>
              </a:rPr>
              <a:t>4</a:t>
            </a:r>
            <a:r>
              <a:rPr sz="1800" dirty="0"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70494" y="4480559"/>
            <a:ext cx="52006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Tahoma"/>
                <a:cs typeface="Tahoma"/>
              </a:rPr>
              <a:t>(</a:t>
            </a:r>
            <a:r>
              <a:rPr sz="1800" spc="15" dirty="0">
                <a:latin typeface="Tahoma"/>
                <a:cs typeface="Tahoma"/>
              </a:rPr>
              <a:t>4</a:t>
            </a:r>
            <a:r>
              <a:rPr sz="1800" spc="-45" dirty="0">
                <a:latin typeface="Tahoma"/>
                <a:cs typeface="Tahoma"/>
              </a:rPr>
              <a:t>,</a:t>
            </a:r>
            <a:r>
              <a:rPr sz="1800" spc="15" dirty="0">
                <a:latin typeface="Tahoma"/>
                <a:cs typeface="Tahoma"/>
              </a:rPr>
              <a:t>0</a:t>
            </a:r>
            <a:r>
              <a:rPr sz="1800" dirty="0"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07181" y="5975986"/>
            <a:ext cx="52006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Tahoma"/>
                <a:cs typeface="Tahoma"/>
              </a:rPr>
              <a:t>(</a:t>
            </a:r>
            <a:r>
              <a:rPr sz="1800" spc="15" dirty="0">
                <a:latin typeface="Tahoma"/>
                <a:cs typeface="Tahoma"/>
              </a:rPr>
              <a:t>0</a:t>
            </a:r>
            <a:r>
              <a:rPr sz="1800" spc="-45" dirty="0">
                <a:latin typeface="Tahoma"/>
                <a:cs typeface="Tahoma"/>
              </a:rPr>
              <a:t>,</a:t>
            </a:r>
            <a:r>
              <a:rPr sz="1800" spc="15" dirty="0">
                <a:latin typeface="Tahoma"/>
                <a:cs typeface="Tahoma"/>
              </a:rPr>
              <a:t>4</a:t>
            </a:r>
            <a:r>
              <a:rPr sz="1800" dirty="0"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95906" y="5928359"/>
            <a:ext cx="520065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Tahoma"/>
                <a:cs typeface="Tahoma"/>
              </a:rPr>
              <a:t>(</a:t>
            </a:r>
            <a:r>
              <a:rPr sz="1800" spc="15" dirty="0">
                <a:latin typeface="Tahoma"/>
                <a:cs typeface="Tahoma"/>
              </a:rPr>
              <a:t>0</a:t>
            </a:r>
            <a:r>
              <a:rPr sz="1800" spc="-45" dirty="0">
                <a:latin typeface="Tahoma"/>
                <a:cs typeface="Tahoma"/>
              </a:rPr>
              <a:t>,</a:t>
            </a:r>
            <a:r>
              <a:rPr sz="1800" spc="15" dirty="0">
                <a:latin typeface="Tahoma"/>
                <a:cs typeface="Tahoma"/>
              </a:rPr>
              <a:t>0</a:t>
            </a:r>
            <a:r>
              <a:rPr sz="1800" dirty="0"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RECONSTRUCTION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0" y="1828800"/>
            <a:ext cx="9017000" cy="402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8200" y="6134100"/>
            <a:ext cx="4762500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99803" y="6216332"/>
            <a:ext cx="44913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latin typeface="Arial"/>
                <a:cs typeface="Arial"/>
              </a:rPr>
              <a:t>(image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courtesy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20" dirty="0">
                <a:latin typeface="Arial"/>
                <a:cs typeface="Arial"/>
              </a:rPr>
              <a:t>of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Kiriakos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Kutulakos,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10" dirty="0">
                <a:latin typeface="Arial"/>
                <a:cs typeface="Arial"/>
              </a:rPr>
              <a:t>Rochester)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RECONSTRUCTION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4139" y="1820545"/>
            <a:ext cx="5378450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Book Antiqua"/>
                <a:cs typeface="Book Antiqua"/>
              </a:rPr>
              <a:t>how </a:t>
            </a:r>
            <a:r>
              <a:rPr sz="2400" spc="105" dirty="0">
                <a:latin typeface="Book Antiqua"/>
                <a:cs typeface="Book Antiqua"/>
              </a:rPr>
              <a:t>to </a:t>
            </a:r>
            <a:r>
              <a:rPr sz="2400" spc="5" dirty="0">
                <a:latin typeface="Book Antiqua"/>
                <a:cs typeface="Book Antiqua"/>
              </a:rPr>
              <a:t>deal</a:t>
            </a:r>
            <a:r>
              <a:rPr sz="2400" spc="50" dirty="0">
                <a:latin typeface="Book Antiqua"/>
                <a:cs typeface="Book Antiqua"/>
              </a:rPr>
              <a:t> </a:t>
            </a:r>
            <a:r>
              <a:rPr sz="2400" spc="-10" dirty="0">
                <a:latin typeface="Book Antiqua"/>
                <a:cs typeface="Book Antiqua"/>
              </a:rPr>
              <a:t>with: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30" dirty="0">
                <a:solidFill>
                  <a:srgbClr val="ED7D31"/>
                </a:solidFill>
                <a:latin typeface="Book Antiqua"/>
                <a:cs typeface="Book Antiqua"/>
              </a:rPr>
              <a:t>pixels </a:t>
            </a:r>
            <a:r>
              <a:rPr sz="2000" spc="70" dirty="0">
                <a:latin typeface="Book Antiqua"/>
                <a:cs typeface="Book Antiqua"/>
              </a:rPr>
              <a:t>that are </a:t>
            </a:r>
            <a:r>
              <a:rPr sz="2000" spc="60" dirty="0">
                <a:latin typeface="Book Antiqua"/>
                <a:cs typeface="Book Antiqua"/>
              </a:rPr>
              <a:t>much </a:t>
            </a:r>
            <a:r>
              <a:rPr sz="2000" spc="30" dirty="0">
                <a:latin typeface="Book Antiqua"/>
                <a:cs typeface="Book Antiqua"/>
              </a:rPr>
              <a:t>larger </a:t>
            </a:r>
            <a:r>
              <a:rPr sz="2000" spc="55" dirty="0">
                <a:latin typeface="Book Antiqua"/>
                <a:cs typeface="Book Antiqua"/>
              </a:rPr>
              <a:t>than</a:t>
            </a:r>
            <a:r>
              <a:rPr sz="2000" spc="-50" dirty="0">
                <a:latin typeface="Book Antiqua"/>
                <a:cs typeface="Book Antiqua"/>
              </a:rPr>
              <a:t> </a:t>
            </a:r>
            <a:r>
              <a:rPr sz="2000" spc="70" dirty="0">
                <a:solidFill>
                  <a:srgbClr val="5B9BD5"/>
                </a:solidFill>
                <a:latin typeface="Book Antiqua"/>
                <a:cs typeface="Book Antiqua"/>
              </a:rPr>
              <a:t>texels</a:t>
            </a:r>
            <a:r>
              <a:rPr sz="2000" spc="70" dirty="0">
                <a:latin typeface="Book Antiqua"/>
                <a:cs typeface="Book Antiqua"/>
              </a:rPr>
              <a:t>?</a:t>
            </a:r>
            <a:endParaRPr sz="2000">
              <a:latin typeface="Book Antiqua"/>
              <a:cs typeface="Book Antiqua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</a:tabLst>
            </a:pPr>
            <a:r>
              <a:rPr sz="1800" spc="35" dirty="0">
                <a:latin typeface="Book Antiqua"/>
                <a:cs typeface="Book Antiqua"/>
              </a:rPr>
              <a:t>minification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39" y="3916045"/>
            <a:ext cx="513715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30" dirty="0">
                <a:solidFill>
                  <a:srgbClr val="ED7D31"/>
                </a:solidFill>
                <a:latin typeface="Book Antiqua"/>
                <a:cs typeface="Book Antiqua"/>
              </a:rPr>
              <a:t>pixels </a:t>
            </a:r>
            <a:r>
              <a:rPr sz="2000" spc="70" dirty="0">
                <a:latin typeface="Book Antiqua"/>
                <a:cs typeface="Book Antiqua"/>
              </a:rPr>
              <a:t>that are </a:t>
            </a:r>
            <a:r>
              <a:rPr sz="2000" spc="60" dirty="0">
                <a:latin typeface="Book Antiqua"/>
                <a:cs typeface="Book Antiqua"/>
              </a:rPr>
              <a:t>much </a:t>
            </a:r>
            <a:r>
              <a:rPr sz="2000" spc="15" dirty="0">
                <a:latin typeface="Book Antiqua"/>
                <a:cs typeface="Book Antiqua"/>
              </a:rPr>
              <a:t>smaller </a:t>
            </a:r>
            <a:r>
              <a:rPr sz="2000" spc="55" dirty="0">
                <a:latin typeface="Book Antiqua"/>
                <a:cs typeface="Book Antiqua"/>
              </a:rPr>
              <a:t>than </a:t>
            </a:r>
            <a:r>
              <a:rPr sz="2000" spc="75" dirty="0">
                <a:solidFill>
                  <a:srgbClr val="5B9BD5"/>
                </a:solidFill>
                <a:latin typeface="Book Antiqua"/>
                <a:cs typeface="Book Antiqua"/>
              </a:rPr>
              <a:t>texels</a:t>
            </a:r>
            <a:r>
              <a:rPr sz="2000" spc="-125" dirty="0">
                <a:solidFill>
                  <a:srgbClr val="5B9BD5"/>
                </a:solidFill>
                <a:latin typeface="Book Antiqua"/>
                <a:cs typeface="Book Antiqua"/>
              </a:rPr>
              <a:t> </a:t>
            </a:r>
            <a:r>
              <a:rPr sz="2000" spc="60" dirty="0">
                <a:latin typeface="Book Antiqua"/>
                <a:cs typeface="Book Antiqua"/>
              </a:rPr>
              <a:t>?</a:t>
            </a:r>
            <a:endParaRPr sz="20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1800" spc="35" dirty="0">
                <a:latin typeface="Book Antiqua"/>
                <a:cs typeface="Book Antiqua"/>
              </a:rPr>
              <a:t>magnification</a:t>
            </a:r>
            <a:endParaRPr sz="1800">
              <a:latin typeface="Book Antiqua"/>
              <a:cs typeface="Book Antiqu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05800" y="558800"/>
          <a:ext cx="2730499" cy="2814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342900"/>
                <a:gridCol w="679450"/>
                <a:gridCol w="685800"/>
                <a:gridCol w="488950"/>
                <a:gridCol w="190499"/>
              </a:tblGrid>
              <a:tr h="342900">
                <a:tc gridSpan="2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R w="25400">
                      <a:solidFill>
                        <a:srgbClr val="5B9BD5"/>
                      </a:solidFill>
                      <a:prstDash val="solid"/>
                    </a:lnR>
                    <a:lnT w="25400">
                      <a:solidFill>
                        <a:srgbClr val="5B9BD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5B9BD5"/>
                      </a:solidFill>
                      <a:prstDash val="solid"/>
                    </a:lnR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R w="25400">
                      <a:solidFill>
                        <a:srgbClr val="5B9BD5"/>
                      </a:solidFill>
                      <a:prstDash val="solid"/>
                    </a:lnR>
                    <a:lnT w="25400">
                      <a:solidFill>
                        <a:srgbClr val="5B9BD5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6550"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R w="25400">
                      <a:solidFill>
                        <a:srgbClr val="ED7D31"/>
                      </a:solidFill>
                      <a:prstDash val="solid"/>
                    </a:lnR>
                    <a:lnB w="2540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R w="25400">
                      <a:solidFill>
                        <a:srgbClr val="5B9BD5"/>
                      </a:solidFill>
                      <a:prstDash val="solid"/>
                    </a:lnR>
                    <a:lnT w="25400">
                      <a:solidFill>
                        <a:srgbClr val="ED7D31"/>
                      </a:solidFill>
                      <a:prstDash val="solid"/>
                    </a:lnT>
                    <a:lnB w="2540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T w="25400">
                      <a:solidFill>
                        <a:srgbClr val="ED7D3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5B9BD5"/>
                      </a:solidFill>
                      <a:prstDash val="solid"/>
                    </a:lnR>
                    <a:lnT w="25400">
                      <a:solidFill>
                        <a:srgbClr val="ED7D3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R w="25400">
                      <a:solidFill>
                        <a:srgbClr val="ED7D31"/>
                      </a:solidFill>
                      <a:prstDash val="solid"/>
                    </a:lnR>
                    <a:lnB w="2540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R w="25400">
                      <a:solidFill>
                        <a:srgbClr val="5B9BD5"/>
                      </a:solidFill>
                      <a:prstDash val="solid"/>
                    </a:lnR>
                    <a:lnB w="2540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ED7D31"/>
                      </a:solidFill>
                      <a:prstDash val="solid"/>
                    </a:lnR>
                    <a:lnT w="25400">
                      <a:solidFill>
                        <a:srgbClr val="5B9B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T w="25400">
                      <a:solidFill>
                        <a:srgbClr val="5B9B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5B9BD5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5B9BD5"/>
                      </a:solidFill>
                      <a:prstDash val="solid"/>
                    </a:lnL>
                    <a:lnR w="25400">
                      <a:solidFill>
                        <a:srgbClr val="ED7D31"/>
                      </a:solidFill>
                      <a:prstDash val="solid"/>
                    </a:lnR>
                    <a:lnT w="25400">
                      <a:solidFill>
                        <a:srgbClr val="5B9BD5"/>
                      </a:solidFill>
                      <a:prstDash val="solid"/>
                    </a:lnT>
                    <a:lnB w="25400">
                      <a:solidFill>
                        <a:srgbClr val="5B9BD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R w="25400">
                      <a:solidFill>
                        <a:srgbClr val="5B9BD5"/>
                      </a:solidFill>
                      <a:prstDash val="solid"/>
                    </a:lnR>
                    <a:lnT w="25400">
                      <a:solidFill>
                        <a:srgbClr val="5B9BD5"/>
                      </a:solidFill>
                      <a:prstDash val="solid"/>
                    </a:lnT>
                    <a:lnB w="25400">
                      <a:solidFill>
                        <a:srgbClr val="5B9BD5"/>
                      </a:solidFill>
                      <a:prstDash val="solid"/>
                    </a:lnB>
                  </a:tcPr>
                </a:tc>
              </a:tr>
              <a:tr h="679449"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ED7D3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ED7D31"/>
                      </a:solidFill>
                      <a:prstDash val="solid"/>
                    </a:lnR>
                    <a:lnT w="25400">
                      <a:solidFill>
                        <a:srgbClr val="5B9BD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T w="25400">
                      <a:solidFill>
                        <a:srgbClr val="5B9BD5"/>
                      </a:solidFill>
                      <a:prstDash val="solid"/>
                    </a:lnT>
                  </a:tcPr>
                </a:tc>
              </a:tr>
              <a:tr h="495300"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ED7D3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R w="25400">
                      <a:solidFill>
                        <a:srgbClr val="ED7D31"/>
                      </a:solidFill>
                      <a:prstDash val="solid"/>
                    </a:lnR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</a:tcPr>
                </a:tc>
              </a:tr>
              <a:tr h="177799">
                <a:tc gridSpan="2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T w="25400">
                      <a:solidFill>
                        <a:srgbClr val="ED7D3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T w="25400">
                      <a:solidFill>
                        <a:srgbClr val="ED7D31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T w="254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31200" y="3784600"/>
          <a:ext cx="2870198" cy="2967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/>
                <a:gridCol w="444500"/>
                <a:gridCol w="323850"/>
                <a:gridCol w="120649"/>
                <a:gridCol w="444499"/>
                <a:gridCol w="450850"/>
                <a:gridCol w="419100"/>
              </a:tblGrid>
              <a:tr h="330200">
                <a:tc gridSpan="3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4500">
                <a:tc rowSpan="3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</a:tr>
              <a:tr h="4381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R w="25400">
                      <a:solidFill>
                        <a:srgbClr val="ED7D31"/>
                      </a:solidFill>
                      <a:prstDash val="solid"/>
                    </a:lnR>
                    <a:lnT w="25400">
                      <a:solidFill>
                        <a:srgbClr val="ED7D31"/>
                      </a:solidFill>
                      <a:prstDash val="solid"/>
                    </a:lnT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2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T w="25400">
                      <a:solidFill>
                        <a:srgbClr val="ED7D3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599">
                <a:tc rowSpan="2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</a:tr>
              <a:tr h="444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  <a:lnR w="25400">
                      <a:solidFill>
                        <a:srgbClr val="ED7D31"/>
                      </a:solidFill>
                      <a:prstDash val="solid"/>
                    </a:lnR>
                    <a:lnT w="25400">
                      <a:solidFill>
                        <a:srgbClr val="ED7D31"/>
                      </a:solidFill>
                      <a:prstDash val="solid"/>
                    </a:lnT>
                    <a:lnB w="25400">
                      <a:solidFill>
                        <a:srgbClr val="ED7D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25400">
                      <a:solidFill>
                        <a:srgbClr val="ED7D3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0">
                <a:tc gridSpan="3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800">
                        <a:latin typeface="Book Antiqua"/>
                        <a:cs typeface="Book Antiqu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9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545" dirty="0"/>
              <a:t>CODING </a:t>
            </a:r>
            <a:r>
              <a:rPr sz="4000" spc="450" dirty="0"/>
              <a:t>A3 </a:t>
            </a:r>
            <a:r>
              <a:rPr sz="4000" spc="-20" dirty="0"/>
              <a:t>&amp; </a:t>
            </a:r>
            <a:r>
              <a:rPr sz="4000" spc="530" dirty="0"/>
              <a:t>THEORY</a:t>
            </a:r>
            <a:r>
              <a:rPr sz="4000" spc="-395" dirty="0"/>
              <a:t> </a:t>
            </a:r>
            <a:r>
              <a:rPr sz="4000" spc="450" dirty="0"/>
              <a:t>A3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5740400" cy="343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55" dirty="0">
                <a:latin typeface="Book Antiqua"/>
                <a:cs typeface="Book Antiqua"/>
              </a:rPr>
              <a:t>Out</a:t>
            </a:r>
            <a:r>
              <a:rPr sz="2800" spc="-60" dirty="0">
                <a:latin typeface="Book Antiqua"/>
                <a:cs typeface="Book Antiqua"/>
              </a:rPr>
              <a:t> </a:t>
            </a:r>
            <a:r>
              <a:rPr sz="2800" spc="80" dirty="0">
                <a:latin typeface="Book Antiqua"/>
                <a:cs typeface="Book Antiqua"/>
              </a:rPr>
              <a:t>tonight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Book Antiqua"/>
                <a:cs typeface="Book Antiqua"/>
              </a:rPr>
              <a:t>Coding </a:t>
            </a:r>
            <a:r>
              <a:rPr sz="2800" spc="-110" dirty="0">
                <a:latin typeface="Book Antiqua"/>
                <a:cs typeface="Book Antiqua"/>
              </a:rPr>
              <a:t>A3 </a:t>
            </a:r>
            <a:r>
              <a:rPr sz="2800" i="1" spc="80" dirty="0">
                <a:solidFill>
                  <a:srgbClr val="767171"/>
                </a:solidFill>
                <a:latin typeface="Book Antiqua"/>
                <a:cs typeface="Book Antiqua"/>
              </a:rPr>
              <a:t>(due </a:t>
            </a:r>
            <a:r>
              <a:rPr sz="2800" i="1" spc="55" dirty="0">
                <a:solidFill>
                  <a:srgbClr val="767171"/>
                </a:solidFill>
                <a:latin typeface="Book Antiqua"/>
                <a:cs typeface="Book Antiqua"/>
              </a:rPr>
              <a:t>Nov,</a:t>
            </a:r>
            <a:r>
              <a:rPr sz="2800" i="1" spc="-105" dirty="0">
                <a:solidFill>
                  <a:srgbClr val="767171"/>
                </a:solidFill>
                <a:latin typeface="Book Antiqua"/>
                <a:cs typeface="Book Antiqua"/>
              </a:rPr>
              <a:t> </a:t>
            </a:r>
            <a:r>
              <a:rPr sz="2800" i="1" spc="50" dirty="0">
                <a:solidFill>
                  <a:srgbClr val="767171"/>
                </a:solidFill>
                <a:latin typeface="Book Antiqua"/>
                <a:cs typeface="Book Antiqua"/>
              </a:rPr>
              <a:t>6</a:t>
            </a:r>
            <a:r>
              <a:rPr sz="2850" i="1" spc="75" baseline="23391" dirty="0">
                <a:solidFill>
                  <a:srgbClr val="767171"/>
                </a:solidFill>
                <a:latin typeface="Book Antiqua"/>
                <a:cs typeface="Book Antiqua"/>
              </a:rPr>
              <a:t>th</a:t>
            </a:r>
            <a:r>
              <a:rPr sz="2800" i="1" spc="50" dirty="0">
                <a:solidFill>
                  <a:srgbClr val="767171"/>
                </a:solidFill>
                <a:latin typeface="Book Antiqua"/>
                <a:cs typeface="Book Antiqua"/>
              </a:rPr>
              <a:t>)</a:t>
            </a:r>
            <a:r>
              <a:rPr sz="2800" spc="50" dirty="0">
                <a:solidFill>
                  <a:srgbClr val="767171"/>
                </a:solidFill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25" dirty="0">
                <a:latin typeface="Book Antiqua"/>
                <a:cs typeface="Book Antiqua"/>
              </a:rPr>
              <a:t>Lighting </a:t>
            </a:r>
            <a:r>
              <a:rPr sz="2400" spc="-200" dirty="0">
                <a:latin typeface="Book Antiqua"/>
                <a:cs typeface="Book Antiqua"/>
              </a:rPr>
              <a:t>&amp;</a:t>
            </a:r>
            <a:r>
              <a:rPr sz="2400" spc="-105" dirty="0">
                <a:latin typeface="Book Antiqua"/>
                <a:cs typeface="Book Antiqua"/>
              </a:rPr>
              <a:t> </a:t>
            </a:r>
            <a:r>
              <a:rPr sz="2400" spc="20" dirty="0">
                <a:latin typeface="Book Antiqua"/>
                <a:cs typeface="Book Antiqua"/>
              </a:rPr>
              <a:t>Shading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65" dirty="0">
                <a:latin typeface="Book Antiqua"/>
                <a:cs typeface="Book Antiqua"/>
              </a:rPr>
              <a:t>A  </a:t>
            </a:r>
            <a:r>
              <a:rPr sz="2400" spc="70" dirty="0">
                <a:latin typeface="Book Antiqua"/>
                <a:cs typeface="Book Antiqua"/>
              </a:rPr>
              <a:t>bit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55" dirty="0">
                <a:latin typeface="Book Antiqua"/>
                <a:cs typeface="Book Antiqua"/>
              </a:rPr>
              <a:t> texturing</a:t>
            </a:r>
            <a:endParaRPr sz="24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60" dirty="0">
                <a:latin typeface="Book Antiqua"/>
                <a:cs typeface="Book Antiqua"/>
              </a:rPr>
              <a:t>Theory </a:t>
            </a:r>
            <a:r>
              <a:rPr sz="2800" spc="-110" dirty="0">
                <a:latin typeface="Book Antiqua"/>
                <a:cs typeface="Book Antiqua"/>
              </a:rPr>
              <a:t>A3 </a:t>
            </a:r>
            <a:r>
              <a:rPr sz="2800" i="1" spc="80" dirty="0">
                <a:solidFill>
                  <a:srgbClr val="767171"/>
                </a:solidFill>
                <a:latin typeface="Book Antiqua"/>
                <a:cs typeface="Book Antiqua"/>
              </a:rPr>
              <a:t>(due </a:t>
            </a:r>
            <a:r>
              <a:rPr sz="2800" i="1" spc="50" dirty="0">
                <a:solidFill>
                  <a:srgbClr val="767171"/>
                </a:solidFill>
                <a:latin typeface="Book Antiqua"/>
                <a:cs typeface="Book Antiqua"/>
              </a:rPr>
              <a:t>Oct, </a:t>
            </a:r>
            <a:r>
              <a:rPr sz="2800" i="1" spc="110" dirty="0">
                <a:solidFill>
                  <a:srgbClr val="767171"/>
                </a:solidFill>
                <a:latin typeface="Book Antiqua"/>
                <a:cs typeface="Book Antiqua"/>
              </a:rPr>
              <a:t>30</a:t>
            </a:r>
            <a:r>
              <a:rPr sz="2850" i="1" spc="165" baseline="23391" dirty="0">
                <a:solidFill>
                  <a:srgbClr val="767171"/>
                </a:solidFill>
                <a:latin typeface="Book Antiqua"/>
                <a:cs typeface="Book Antiqua"/>
              </a:rPr>
              <a:t>th</a:t>
            </a:r>
            <a:r>
              <a:rPr sz="2800" i="1" spc="110" dirty="0">
                <a:solidFill>
                  <a:srgbClr val="767171"/>
                </a:solidFill>
                <a:latin typeface="Book Antiqua"/>
                <a:cs typeface="Book Antiqua"/>
              </a:rPr>
              <a:t>, </a:t>
            </a:r>
            <a:r>
              <a:rPr sz="2800" i="1" spc="140" dirty="0">
                <a:solidFill>
                  <a:srgbClr val="767171"/>
                </a:solidFill>
                <a:latin typeface="Book Antiqua"/>
                <a:cs typeface="Book Antiqua"/>
              </a:rPr>
              <a:t>in</a:t>
            </a:r>
            <a:r>
              <a:rPr sz="2800" i="1" spc="-20" dirty="0">
                <a:solidFill>
                  <a:srgbClr val="767171"/>
                </a:solidFill>
                <a:latin typeface="Book Antiqua"/>
                <a:cs typeface="Book Antiqua"/>
              </a:rPr>
              <a:t> </a:t>
            </a:r>
            <a:r>
              <a:rPr sz="2800" i="1" spc="55" dirty="0">
                <a:solidFill>
                  <a:srgbClr val="767171"/>
                </a:solidFill>
                <a:latin typeface="Book Antiqua"/>
                <a:cs typeface="Book Antiqua"/>
              </a:rPr>
              <a:t>class)</a:t>
            </a:r>
            <a:r>
              <a:rPr sz="2800" spc="55" dirty="0">
                <a:latin typeface="Book Antiqua"/>
                <a:cs typeface="Book Antiqua"/>
              </a:rPr>
              <a:t>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Book Antiqua"/>
                <a:cs typeface="Book Antiqua"/>
              </a:rPr>
              <a:t>Clipping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40" dirty="0">
                <a:latin typeface="Book Antiqua"/>
                <a:cs typeface="Book Antiqua"/>
              </a:rPr>
              <a:t>Rasterization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25" dirty="0">
                <a:latin typeface="Book Antiqua"/>
                <a:cs typeface="Book Antiqua"/>
              </a:rPr>
              <a:t>Lighting </a:t>
            </a:r>
            <a:r>
              <a:rPr sz="2400" spc="-200" dirty="0">
                <a:latin typeface="Book Antiqua"/>
                <a:cs typeface="Book Antiqua"/>
              </a:rPr>
              <a:t>&amp;</a:t>
            </a:r>
            <a:r>
              <a:rPr sz="2400" spc="-105" dirty="0">
                <a:latin typeface="Book Antiqua"/>
                <a:cs typeface="Book Antiqua"/>
              </a:rPr>
              <a:t> </a:t>
            </a:r>
            <a:r>
              <a:rPr sz="2400" spc="20" dirty="0">
                <a:latin typeface="Book Antiqua"/>
                <a:cs typeface="Book Antiqua"/>
              </a:rPr>
              <a:t>Shading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90" dirty="0"/>
              <a:t>MIPMAPPING</a:t>
            </a:r>
          </a:p>
        </p:txBody>
      </p:sp>
      <p:sp>
        <p:nvSpPr>
          <p:cNvPr id="3" name="object 3"/>
          <p:cNvSpPr/>
          <p:nvPr/>
        </p:nvSpPr>
        <p:spPr>
          <a:xfrm>
            <a:off x="6743700" y="4356100"/>
            <a:ext cx="4165600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3700" y="1358900"/>
            <a:ext cx="4165600" cy="217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870200"/>
            <a:ext cx="56261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23200" y="3517900"/>
            <a:ext cx="17653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7500" y="3517900"/>
            <a:ext cx="4699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6400" y="3517900"/>
            <a:ext cx="13462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85554" y="3620972"/>
            <a:ext cx="2465705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Without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MIP-mapping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16900" y="6451600"/>
            <a:ext cx="1422400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8300" y="6451600"/>
            <a:ext cx="469900" cy="40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47200" y="6451600"/>
            <a:ext cx="1346200" cy="406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900" y="1663700"/>
            <a:ext cx="1016000" cy="723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5400" y="1663700"/>
            <a:ext cx="571500" cy="723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2400" y="1663700"/>
            <a:ext cx="2527300" cy="723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1663700"/>
            <a:ext cx="546100" cy="723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8400" y="1663700"/>
            <a:ext cx="812800" cy="7239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6700" y="1663700"/>
            <a:ext cx="2159000" cy="7239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900" y="2032000"/>
            <a:ext cx="4991100" cy="7239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16939" y="1767185"/>
            <a:ext cx="5092700" cy="73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2400" spc="60" dirty="0">
                <a:latin typeface="Book Antiqua"/>
                <a:cs typeface="Book Antiqua"/>
              </a:rPr>
              <a:t>use </a:t>
            </a:r>
            <a:r>
              <a:rPr sz="2400" spc="-20" dirty="0">
                <a:latin typeface="Book Antiqua"/>
                <a:cs typeface="Book Antiqua"/>
              </a:rPr>
              <a:t>“image </a:t>
            </a:r>
            <a:r>
              <a:rPr sz="2400" spc="-65" dirty="0">
                <a:latin typeface="Book Antiqua"/>
                <a:cs typeface="Book Antiqua"/>
              </a:rPr>
              <a:t>pyramid” </a:t>
            </a:r>
            <a:r>
              <a:rPr sz="2400" spc="105" dirty="0">
                <a:latin typeface="Book Antiqua"/>
                <a:cs typeface="Book Antiqua"/>
              </a:rPr>
              <a:t>to </a:t>
            </a:r>
            <a:r>
              <a:rPr sz="2400" spc="60" dirty="0">
                <a:latin typeface="Book Antiqua"/>
                <a:cs typeface="Book Antiqua"/>
              </a:rPr>
              <a:t>precompute  </a:t>
            </a:r>
            <a:r>
              <a:rPr sz="2400" spc="10" dirty="0">
                <a:latin typeface="Book Antiqua"/>
                <a:cs typeface="Book Antiqua"/>
              </a:rPr>
              <a:t>averaged </a:t>
            </a:r>
            <a:r>
              <a:rPr sz="2400" spc="45" dirty="0">
                <a:latin typeface="Book Antiqua"/>
                <a:cs typeface="Book Antiqua"/>
              </a:rPr>
              <a:t>versions </a:t>
            </a:r>
            <a:r>
              <a:rPr sz="2400" spc="50" dirty="0">
                <a:latin typeface="Book Antiqua"/>
                <a:cs typeface="Book Antiqua"/>
              </a:rPr>
              <a:t>of </a:t>
            </a:r>
            <a:r>
              <a:rPr sz="2400" spc="85" dirty="0">
                <a:latin typeface="Book Antiqua"/>
                <a:cs typeface="Book Antiqua"/>
              </a:rPr>
              <a:t>the</a:t>
            </a:r>
            <a:r>
              <a:rPr sz="2400" spc="155" dirty="0">
                <a:latin typeface="Book Antiqua"/>
                <a:cs typeface="Book Antiqua"/>
              </a:rPr>
              <a:t> </a:t>
            </a:r>
            <a:r>
              <a:rPr sz="2400" spc="75" dirty="0">
                <a:latin typeface="Book Antiqua"/>
                <a:cs typeface="Book Antiqua"/>
              </a:rPr>
              <a:t>texture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45150" y="57213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0"/>
                </a:lnTo>
                <a:lnTo>
                  <a:pt x="685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45150" y="53784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342900" y="0"/>
                </a:lnTo>
                <a:lnTo>
                  <a:pt x="342900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8050" y="554355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0" y="0"/>
                </a:moveTo>
                <a:lnTo>
                  <a:pt x="177800" y="0"/>
                </a:lnTo>
                <a:lnTo>
                  <a:pt x="177800" y="177800"/>
                </a:lnTo>
                <a:lnTo>
                  <a:pt x="0" y="177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88050" y="546735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88900" y="0"/>
                </a:lnTo>
                <a:lnTo>
                  <a:pt x="88900" y="88900"/>
                </a:lnTo>
                <a:lnTo>
                  <a:pt x="0" y="889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4500" y="5346700"/>
            <a:ext cx="3797300" cy="711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4500" y="5715000"/>
            <a:ext cx="3733800" cy="711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907539" y="5443835"/>
            <a:ext cx="8601710" cy="142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95900">
              <a:lnSpc>
                <a:spcPct val="100699"/>
              </a:lnSpc>
            </a:pPr>
            <a:r>
              <a:rPr sz="2400" spc="95" dirty="0">
                <a:latin typeface="Book Antiqua"/>
                <a:cs typeface="Book Antiqua"/>
              </a:rPr>
              <a:t>store </a:t>
            </a:r>
            <a:r>
              <a:rPr sz="2400" spc="25" dirty="0">
                <a:latin typeface="Book Antiqua"/>
                <a:cs typeface="Book Antiqua"/>
              </a:rPr>
              <a:t>whole </a:t>
            </a:r>
            <a:r>
              <a:rPr sz="2400" spc="-15" dirty="0">
                <a:latin typeface="Book Antiqua"/>
                <a:cs typeface="Book Antiqua"/>
              </a:rPr>
              <a:t>pyramid </a:t>
            </a:r>
            <a:r>
              <a:rPr sz="2400" spc="30" dirty="0">
                <a:latin typeface="Book Antiqua"/>
                <a:cs typeface="Book Antiqua"/>
              </a:rPr>
              <a:t>in  </a:t>
            </a:r>
            <a:r>
              <a:rPr sz="2400" spc="60" dirty="0">
                <a:latin typeface="Book Antiqua"/>
                <a:cs typeface="Book Antiqua"/>
              </a:rPr>
              <a:t>single </a:t>
            </a:r>
            <a:r>
              <a:rPr sz="2400" spc="65" dirty="0">
                <a:latin typeface="Book Antiqua"/>
                <a:cs typeface="Book Antiqua"/>
              </a:rPr>
              <a:t>block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-260" dirty="0">
                <a:latin typeface="Book Antiqua"/>
                <a:cs typeface="Book Antiqua"/>
              </a:rPr>
              <a:t> </a:t>
            </a:r>
            <a:r>
              <a:rPr sz="2400" spc="25" dirty="0">
                <a:latin typeface="Book Antiqua"/>
                <a:cs typeface="Book Antiqua"/>
              </a:rPr>
              <a:t>memory</a:t>
            </a:r>
            <a:endParaRPr sz="2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With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MIP-mapping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327" y="142747"/>
            <a:ext cx="280797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75" dirty="0"/>
              <a:t>M</a:t>
            </a:r>
            <a:r>
              <a:rPr spc="100" dirty="0"/>
              <a:t>I</a:t>
            </a:r>
            <a:r>
              <a:rPr spc="650" dirty="0"/>
              <a:t>P</a:t>
            </a:r>
            <a:r>
              <a:rPr spc="565" dirty="0"/>
              <a:t>M</a:t>
            </a:r>
            <a:r>
              <a:rPr spc="405" dirty="0"/>
              <a:t>A</a:t>
            </a:r>
            <a:r>
              <a:rPr spc="650" dirty="0"/>
              <a:t>P</a:t>
            </a:r>
            <a:r>
              <a:rPr spc="72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477000" y="5054600"/>
            <a:ext cx="3352800" cy="168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054600"/>
            <a:ext cx="3429000" cy="1727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7539" y="909320"/>
            <a:ext cx="8241030" cy="404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45" dirty="0">
                <a:solidFill>
                  <a:srgbClr val="44546A"/>
                </a:solidFill>
                <a:latin typeface="Palatino Linotype"/>
                <a:cs typeface="Palatino Linotype"/>
              </a:rPr>
              <a:t>multum </a:t>
            </a:r>
            <a:r>
              <a:rPr sz="2400" b="1" spc="25" dirty="0">
                <a:solidFill>
                  <a:srgbClr val="44546A"/>
                </a:solidFill>
                <a:latin typeface="Palatino Linotype"/>
                <a:cs typeface="Palatino Linotype"/>
              </a:rPr>
              <a:t>in </a:t>
            </a:r>
            <a:r>
              <a:rPr sz="2400" b="1" spc="50" dirty="0">
                <a:solidFill>
                  <a:srgbClr val="44546A"/>
                </a:solidFill>
                <a:latin typeface="Palatino Linotype"/>
                <a:cs typeface="Palatino Linotype"/>
              </a:rPr>
              <a:t>parvo </a:t>
            </a:r>
            <a:r>
              <a:rPr sz="2400" spc="380" dirty="0">
                <a:solidFill>
                  <a:srgbClr val="44546A"/>
                </a:solidFill>
                <a:latin typeface="Book Antiqua"/>
                <a:cs typeface="Book Antiqua"/>
              </a:rPr>
              <a:t>-- </a:t>
            </a:r>
            <a:r>
              <a:rPr sz="2400" dirty="0">
                <a:solidFill>
                  <a:srgbClr val="44546A"/>
                </a:solidFill>
                <a:latin typeface="Book Antiqua"/>
                <a:cs typeface="Book Antiqua"/>
              </a:rPr>
              <a:t>many </a:t>
            </a:r>
            <a:r>
              <a:rPr sz="2400" spc="40" dirty="0">
                <a:solidFill>
                  <a:srgbClr val="44546A"/>
                </a:solidFill>
                <a:latin typeface="Book Antiqua"/>
                <a:cs typeface="Book Antiqua"/>
              </a:rPr>
              <a:t>things </a:t>
            </a:r>
            <a:r>
              <a:rPr sz="2400" spc="30" dirty="0">
                <a:solidFill>
                  <a:srgbClr val="44546A"/>
                </a:solidFill>
                <a:latin typeface="Book Antiqua"/>
                <a:cs typeface="Book Antiqua"/>
              </a:rPr>
              <a:t>in </a:t>
            </a:r>
            <a:r>
              <a:rPr sz="2400" spc="35" dirty="0">
                <a:solidFill>
                  <a:srgbClr val="44546A"/>
                </a:solidFill>
                <a:latin typeface="Book Antiqua"/>
                <a:cs typeface="Book Antiqua"/>
              </a:rPr>
              <a:t>a </a:t>
            </a:r>
            <a:r>
              <a:rPr sz="2400" dirty="0">
                <a:solidFill>
                  <a:srgbClr val="44546A"/>
                </a:solidFill>
                <a:latin typeface="Book Antiqua"/>
                <a:cs typeface="Book Antiqua"/>
              </a:rPr>
              <a:t>small</a:t>
            </a:r>
            <a:r>
              <a:rPr sz="2400" spc="-275" dirty="0">
                <a:solidFill>
                  <a:srgbClr val="44546A"/>
                </a:solidFill>
                <a:latin typeface="Book Antiqua"/>
                <a:cs typeface="Book Antiqua"/>
              </a:rPr>
              <a:t> </a:t>
            </a:r>
            <a:r>
              <a:rPr sz="2400" spc="65" dirty="0">
                <a:solidFill>
                  <a:srgbClr val="44546A"/>
                </a:solidFill>
                <a:latin typeface="Book Antiqua"/>
                <a:cs typeface="Book Antiqua"/>
              </a:rPr>
              <a:t>place</a:t>
            </a:r>
            <a:endParaRPr sz="2400">
              <a:latin typeface="Book Antiqua"/>
              <a:cs typeface="Book Antiqua"/>
            </a:endParaRPr>
          </a:p>
          <a:p>
            <a:pPr marL="698500" marR="1229995" lvl="1" indent="-228600">
              <a:lnSpc>
                <a:spcPts val="2400"/>
              </a:lnSpc>
              <a:spcBef>
                <a:spcPts val="50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45" dirty="0">
                <a:latin typeface="Book Antiqua"/>
                <a:cs typeface="Book Antiqua"/>
              </a:rPr>
              <a:t>prespecify</a:t>
            </a:r>
            <a:r>
              <a:rPr sz="2200" dirty="0">
                <a:latin typeface="Book Antiqua"/>
                <a:cs typeface="Book Antiqua"/>
              </a:rPr>
              <a:t> </a:t>
            </a:r>
            <a:r>
              <a:rPr sz="2200" spc="35" dirty="0">
                <a:latin typeface="Book Antiqua"/>
                <a:cs typeface="Book Antiqua"/>
              </a:rPr>
              <a:t>a </a:t>
            </a:r>
            <a:r>
              <a:rPr sz="2200" spc="80" dirty="0">
                <a:latin typeface="Book Antiqua"/>
                <a:cs typeface="Book Antiqua"/>
              </a:rPr>
              <a:t>series</a:t>
            </a:r>
            <a:r>
              <a:rPr sz="2200" spc="55" dirty="0">
                <a:latin typeface="Book Antiqua"/>
                <a:cs typeface="Book Antiqua"/>
              </a:rPr>
              <a:t> </a:t>
            </a:r>
            <a:r>
              <a:rPr sz="2200" spc="50" dirty="0">
                <a:latin typeface="Book Antiqua"/>
                <a:cs typeface="Book Antiqua"/>
              </a:rPr>
              <a:t>of</a:t>
            </a:r>
            <a:r>
              <a:rPr sz="2200" spc="15" dirty="0">
                <a:latin typeface="Book Antiqua"/>
                <a:cs typeface="Book Antiqua"/>
              </a:rPr>
              <a:t> </a:t>
            </a:r>
            <a:r>
              <a:rPr sz="2200" spc="65" dirty="0">
                <a:latin typeface="Book Antiqua"/>
                <a:cs typeface="Book Antiqua"/>
              </a:rPr>
              <a:t>prefiltered</a:t>
            </a:r>
            <a:r>
              <a:rPr sz="2200" spc="-160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texture</a:t>
            </a:r>
            <a:r>
              <a:rPr sz="2200" spc="-130" dirty="0">
                <a:latin typeface="Book Antiqua"/>
                <a:cs typeface="Book Antiqua"/>
              </a:rPr>
              <a:t> </a:t>
            </a:r>
            <a:r>
              <a:rPr sz="2200" spc="25" dirty="0">
                <a:latin typeface="Book Antiqua"/>
                <a:cs typeface="Book Antiqua"/>
              </a:rPr>
              <a:t>maps</a:t>
            </a:r>
            <a:r>
              <a:rPr sz="2200" spc="-50" dirty="0">
                <a:latin typeface="Book Antiqua"/>
                <a:cs typeface="Book Antiqua"/>
              </a:rPr>
              <a:t> </a:t>
            </a:r>
            <a:r>
              <a:rPr sz="2200" spc="50" dirty="0">
                <a:latin typeface="Book Antiqua"/>
                <a:cs typeface="Book Antiqua"/>
              </a:rPr>
              <a:t>of  </a:t>
            </a:r>
            <a:r>
              <a:rPr sz="2200" spc="55" dirty="0">
                <a:latin typeface="Book Antiqua"/>
                <a:cs typeface="Book Antiqua"/>
              </a:rPr>
              <a:t>decreasing</a:t>
            </a:r>
            <a:r>
              <a:rPr sz="2200" spc="35" dirty="0">
                <a:latin typeface="Book Antiqua"/>
                <a:cs typeface="Book Antiqua"/>
              </a:rPr>
              <a:t> </a:t>
            </a:r>
            <a:r>
              <a:rPr sz="2200" spc="60" dirty="0">
                <a:latin typeface="Book Antiqua"/>
                <a:cs typeface="Book Antiqua"/>
              </a:rPr>
              <a:t>resolutions</a:t>
            </a:r>
            <a:endParaRPr sz="22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70" dirty="0">
                <a:latin typeface="Book Antiqua"/>
                <a:cs typeface="Book Antiqua"/>
              </a:rPr>
              <a:t>requires</a:t>
            </a:r>
            <a:r>
              <a:rPr sz="2200" spc="-140" dirty="0">
                <a:latin typeface="Book Antiqua"/>
                <a:cs typeface="Book Antiqua"/>
              </a:rPr>
              <a:t> </a:t>
            </a:r>
            <a:r>
              <a:rPr sz="2200" spc="100" dirty="0">
                <a:latin typeface="Book Antiqua"/>
                <a:cs typeface="Book Antiqua"/>
              </a:rPr>
              <a:t>more</a:t>
            </a:r>
            <a:r>
              <a:rPr sz="2200" spc="-5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texture</a:t>
            </a:r>
            <a:r>
              <a:rPr sz="2200" spc="-114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storage</a:t>
            </a:r>
            <a:endParaRPr sz="22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-30" dirty="0">
                <a:latin typeface="Book Antiqua"/>
                <a:cs typeface="Book Antiqua"/>
              </a:rPr>
              <a:t>avoid </a:t>
            </a:r>
            <a:r>
              <a:rPr sz="2200" spc="35" dirty="0">
                <a:latin typeface="Book Antiqua"/>
                <a:cs typeface="Book Antiqua"/>
              </a:rPr>
              <a:t>shimmering </a:t>
            </a:r>
            <a:r>
              <a:rPr sz="2200" spc="-10" dirty="0">
                <a:latin typeface="Book Antiqua"/>
                <a:cs typeface="Book Antiqua"/>
              </a:rPr>
              <a:t>and </a:t>
            </a:r>
            <a:r>
              <a:rPr sz="2200" spc="5" dirty="0">
                <a:latin typeface="Book Antiqua"/>
                <a:cs typeface="Book Antiqua"/>
              </a:rPr>
              <a:t>flashing </a:t>
            </a:r>
            <a:r>
              <a:rPr sz="2200" spc="40" dirty="0">
                <a:latin typeface="Book Antiqua"/>
                <a:cs typeface="Book Antiqua"/>
              </a:rPr>
              <a:t>as </a:t>
            </a:r>
            <a:r>
              <a:rPr sz="2200" spc="120" dirty="0">
                <a:latin typeface="Book Antiqua"/>
                <a:cs typeface="Book Antiqua"/>
              </a:rPr>
              <a:t>objects</a:t>
            </a:r>
            <a:r>
              <a:rPr sz="2200" spc="235" dirty="0">
                <a:latin typeface="Book Antiqua"/>
                <a:cs typeface="Book Antiqua"/>
              </a:rPr>
              <a:t> </a:t>
            </a:r>
            <a:r>
              <a:rPr sz="2200" spc="30" dirty="0">
                <a:latin typeface="Book Antiqua"/>
                <a:cs typeface="Book Antiqua"/>
              </a:rPr>
              <a:t>move</a:t>
            </a:r>
            <a:endParaRPr sz="22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latin typeface="Courier New"/>
                <a:cs typeface="Courier New"/>
              </a:rPr>
              <a:t>texture.generateMipmaps </a:t>
            </a:r>
            <a:r>
              <a:rPr sz="2000" dirty="0">
                <a:latin typeface="Courier New"/>
                <a:cs typeface="Courier New"/>
              </a:rPr>
              <a:t>=</a:t>
            </a:r>
            <a:r>
              <a:rPr sz="2000" spc="-10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true</a:t>
            </a:r>
            <a:endParaRPr sz="2000">
              <a:latin typeface="Courier New"/>
              <a:cs typeface="Courier New"/>
            </a:endParaRPr>
          </a:p>
          <a:p>
            <a:pPr marL="698500" marR="5080" lvl="1" indent="-228600">
              <a:lnSpc>
                <a:spcPts val="2400"/>
              </a:lnSpc>
              <a:spcBef>
                <a:spcPts val="48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35" dirty="0">
                <a:latin typeface="Book Antiqua"/>
                <a:cs typeface="Book Antiqua"/>
              </a:rPr>
              <a:t>automatically</a:t>
            </a:r>
            <a:r>
              <a:rPr sz="2200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constructs</a:t>
            </a:r>
            <a:r>
              <a:rPr sz="2200" spc="-160" dirty="0">
                <a:latin typeface="Book Antiqua"/>
                <a:cs typeface="Book Antiqua"/>
              </a:rPr>
              <a:t> </a:t>
            </a:r>
            <a:r>
              <a:rPr sz="2200" spc="35" dirty="0">
                <a:latin typeface="Book Antiqua"/>
                <a:cs typeface="Book Antiqua"/>
              </a:rPr>
              <a:t>a</a:t>
            </a:r>
            <a:r>
              <a:rPr sz="2200" spc="25" dirty="0">
                <a:latin typeface="Book Antiqua"/>
                <a:cs typeface="Book Antiqua"/>
              </a:rPr>
              <a:t> </a:t>
            </a:r>
            <a:r>
              <a:rPr sz="2200" spc="-25" dirty="0">
                <a:latin typeface="Book Antiqua"/>
                <a:cs typeface="Book Antiqua"/>
              </a:rPr>
              <a:t>family</a:t>
            </a:r>
            <a:r>
              <a:rPr sz="2200" spc="105" dirty="0">
                <a:latin typeface="Book Antiqua"/>
                <a:cs typeface="Book Antiqua"/>
              </a:rPr>
              <a:t> </a:t>
            </a:r>
            <a:r>
              <a:rPr sz="2200" spc="50" dirty="0">
                <a:latin typeface="Book Antiqua"/>
                <a:cs typeface="Book Antiqua"/>
              </a:rPr>
              <a:t>of</a:t>
            </a:r>
            <a:r>
              <a:rPr sz="2200" spc="20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textures</a:t>
            </a:r>
            <a:r>
              <a:rPr sz="2200" spc="-160" dirty="0">
                <a:latin typeface="Book Antiqua"/>
                <a:cs typeface="Book Antiqua"/>
              </a:rPr>
              <a:t> </a:t>
            </a:r>
            <a:r>
              <a:rPr sz="2200" spc="50" dirty="0">
                <a:latin typeface="Book Antiqua"/>
                <a:cs typeface="Book Antiqua"/>
              </a:rPr>
              <a:t>from</a:t>
            </a:r>
            <a:r>
              <a:rPr sz="2200" spc="-110" dirty="0">
                <a:latin typeface="Book Antiqua"/>
                <a:cs typeface="Book Antiqua"/>
              </a:rPr>
              <a:t> </a:t>
            </a:r>
            <a:r>
              <a:rPr sz="2200" spc="20" dirty="0">
                <a:latin typeface="Book Antiqua"/>
                <a:cs typeface="Book Antiqua"/>
              </a:rPr>
              <a:t>original  </a:t>
            </a:r>
            <a:r>
              <a:rPr sz="2200" spc="110" dirty="0">
                <a:latin typeface="Book Antiqua"/>
                <a:cs typeface="Book Antiqua"/>
              </a:rPr>
              <a:t>texture</a:t>
            </a:r>
            <a:r>
              <a:rPr sz="2200" spc="-405" dirty="0">
                <a:latin typeface="Book Antiqua"/>
                <a:cs typeface="Book Antiqua"/>
              </a:rPr>
              <a:t> </a:t>
            </a:r>
            <a:r>
              <a:rPr sz="2200" spc="35" dirty="0">
                <a:latin typeface="Book Antiqua"/>
                <a:cs typeface="Book Antiqua"/>
              </a:rPr>
              <a:t>size </a:t>
            </a:r>
            <a:r>
              <a:rPr sz="2200" spc="10" dirty="0">
                <a:latin typeface="Book Antiqua"/>
                <a:cs typeface="Book Antiqua"/>
              </a:rPr>
              <a:t>down </a:t>
            </a:r>
            <a:r>
              <a:rPr sz="2200" spc="130" dirty="0">
                <a:latin typeface="Book Antiqua"/>
                <a:cs typeface="Book Antiqua"/>
              </a:rPr>
              <a:t>to </a:t>
            </a:r>
            <a:r>
              <a:rPr sz="2200" spc="-185" dirty="0">
                <a:latin typeface="Book Antiqua"/>
                <a:cs typeface="Book Antiqua"/>
              </a:rPr>
              <a:t>1x1</a:t>
            </a:r>
            <a:endParaRPr sz="22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" dirty="0">
                <a:latin typeface="Courier New"/>
                <a:cs typeface="Courier New"/>
              </a:rPr>
              <a:t>texture.mipmaps[…]</a:t>
            </a:r>
            <a:endParaRPr sz="2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1397000">
              <a:lnSpc>
                <a:spcPct val="100000"/>
              </a:lnSpc>
              <a:tabLst>
                <a:tab pos="6014720" algn="l"/>
              </a:tabLst>
            </a:pPr>
            <a:r>
              <a:rPr sz="2400" spc="-25" dirty="0">
                <a:latin typeface="Arial"/>
                <a:cs typeface="Arial"/>
              </a:rPr>
              <a:t>without	</a:t>
            </a:r>
            <a:r>
              <a:rPr sz="2400" spc="-10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75" dirty="0"/>
              <a:t>MIPMAP</a:t>
            </a:r>
            <a:r>
              <a:rPr spc="55" dirty="0"/>
              <a:t> </a:t>
            </a:r>
            <a:r>
              <a:rPr spc="630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531876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  <a:tab pos="1129665" algn="l"/>
                <a:tab pos="1891664" algn="l"/>
              </a:tabLst>
            </a:pPr>
            <a:r>
              <a:rPr sz="2800" spc="10" dirty="0">
                <a:latin typeface="Book Antiqua"/>
                <a:cs typeface="Book Antiqua"/>
              </a:rPr>
              <a:t>only	</a:t>
            </a:r>
            <a:r>
              <a:rPr sz="2800" spc="-55" dirty="0">
                <a:latin typeface="Book Antiqua"/>
                <a:cs typeface="Book Antiqua"/>
              </a:rPr>
              <a:t>1/3	</a:t>
            </a:r>
            <a:r>
              <a:rPr sz="2800" spc="90" dirty="0">
                <a:latin typeface="Book Antiqua"/>
                <a:cs typeface="Book Antiqua"/>
              </a:rPr>
              <a:t>more </a:t>
            </a:r>
            <a:r>
              <a:rPr sz="2800" spc="105" dirty="0">
                <a:latin typeface="Book Antiqua"/>
                <a:cs typeface="Book Antiqua"/>
              </a:rPr>
              <a:t>space</a:t>
            </a:r>
            <a:r>
              <a:rPr sz="2800" spc="-100" dirty="0">
                <a:latin typeface="Book Antiqua"/>
                <a:cs typeface="Book Antiqua"/>
              </a:rPr>
              <a:t> </a:t>
            </a:r>
            <a:r>
              <a:rPr sz="2800" spc="60" dirty="0">
                <a:latin typeface="Book Antiqua"/>
                <a:cs typeface="Book Antiqua"/>
              </a:rPr>
              <a:t>required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2971800"/>
            <a:ext cx="32766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877" y="2937543"/>
            <a:ext cx="7912734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75" dirty="0"/>
              <a:t>HOW</a:t>
            </a:r>
            <a:r>
              <a:rPr spc="120" dirty="0"/>
              <a:t> </a:t>
            </a:r>
            <a:r>
              <a:rPr spc="585" dirty="0"/>
              <a:t>TO</a:t>
            </a:r>
            <a:r>
              <a:rPr spc="170" dirty="0"/>
              <a:t> </a:t>
            </a:r>
            <a:r>
              <a:rPr spc="605" dirty="0"/>
              <a:t>INTERPOLATE</a:t>
            </a:r>
            <a:r>
              <a:rPr spc="125" dirty="0"/>
              <a:t> </a:t>
            </a:r>
            <a:r>
              <a:rPr spc="409" dirty="0"/>
              <a:t>S,T?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22095"/>
            <a:ext cx="6781800" cy="123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90" dirty="0">
                <a:latin typeface="Book Antiqua"/>
                <a:cs typeface="Book Antiqua"/>
              </a:rPr>
              <a:t>Texture </a:t>
            </a:r>
            <a:r>
              <a:rPr sz="2800" spc="85" dirty="0">
                <a:latin typeface="Book Antiqua"/>
                <a:cs typeface="Book Antiqua"/>
              </a:rPr>
              <a:t>coordinate</a:t>
            </a:r>
            <a:r>
              <a:rPr sz="2800" spc="-140" dirty="0">
                <a:latin typeface="Book Antiqua"/>
                <a:cs typeface="Book Antiqua"/>
              </a:rPr>
              <a:t> </a:t>
            </a:r>
            <a:r>
              <a:rPr sz="2800" spc="65" dirty="0">
                <a:latin typeface="Book Antiqua"/>
                <a:cs typeface="Book Antiqua"/>
              </a:rPr>
              <a:t>interpolation</a:t>
            </a:r>
            <a:endParaRPr sz="2800">
              <a:latin typeface="Book Antiqua"/>
              <a:cs typeface="Book Antiqua"/>
            </a:endParaRPr>
          </a:p>
          <a:p>
            <a:pPr marL="4699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65" dirty="0">
                <a:latin typeface="Book Antiqua"/>
                <a:cs typeface="Book Antiqua"/>
              </a:rPr>
              <a:t>Perspective foreshortening</a:t>
            </a:r>
            <a:r>
              <a:rPr sz="2400" spc="50" dirty="0">
                <a:latin typeface="Book Antiqua"/>
                <a:cs typeface="Book Antiqua"/>
              </a:rPr>
              <a:t> </a:t>
            </a:r>
            <a:r>
              <a:rPr sz="2400" spc="45" dirty="0">
                <a:latin typeface="Book Antiqua"/>
                <a:cs typeface="Book Antiqua"/>
              </a:rPr>
              <a:t>problem</a:t>
            </a:r>
            <a:endParaRPr sz="2400">
              <a:latin typeface="Book Antiqua"/>
              <a:cs typeface="Book Antiqua"/>
            </a:endParaRPr>
          </a:p>
          <a:p>
            <a:pPr marL="469900" indent="-3429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469900" algn="l"/>
              </a:tabLst>
            </a:pPr>
            <a:r>
              <a:rPr sz="2400" spc="-50" dirty="0">
                <a:latin typeface="Book Antiqua"/>
                <a:cs typeface="Book Antiqua"/>
              </a:rPr>
              <a:t>Also </a:t>
            </a:r>
            <a:r>
              <a:rPr sz="2400" spc="55" dirty="0">
                <a:latin typeface="Book Antiqua"/>
                <a:cs typeface="Book Antiqua"/>
              </a:rPr>
              <a:t>problematic for </a:t>
            </a:r>
            <a:r>
              <a:rPr sz="2400" spc="95" dirty="0">
                <a:latin typeface="Book Antiqua"/>
                <a:cs typeface="Book Antiqua"/>
              </a:rPr>
              <a:t>color </a:t>
            </a:r>
            <a:r>
              <a:rPr sz="2400" spc="50" dirty="0">
                <a:latin typeface="Book Antiqua"/>
                <a:cs typeface="Book Antiqua"/>
              </a:rPr>
              <a:t>interpolation,</a:t>
            </a:r>
            <a:r>
              <a:rPr sz="2400" spc="5" dirty="0">
                <a:latin typeface="Book Antiqua"/>
                <a:cs typeface="Book Antiqua"/>
              </a:rPr>
              <a:t> </a:t>
            </a:r>
            <a:r>
              <a:rPr sz="2400" spc="120" dirty="0">
                <a:latin typeface="Book Antiqua"/>
                <a:cs typeface="Book Antiqua"/>
              </a:rPr>
              <a:t>etc.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TEXTURE</a:t>
            </a:r>
            <a:r>
              <a:rPr spc="-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4" name="object 4"/>
          <p:cNvSpPr/>
          <p:nvPr/>
        </p:nvSpPr>
        <p:spPr>
          <a:xfrm>
            <a:off x="2895600" y="3175000"/>
            <a:ext cx="3263900" cy="326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1600" y="3175000"/>
            <a:ext cx="3263900" cy="326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714" y="1268092"/>
            <a:ext cx="941197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40" dirty="0">
                <a:latin typeface="Book Antiqua"/>
                <a:cs typeface="Book Antiqua"/>
              </a:rPr>
              <a:t>Screen </a:t>
            </a:r>
            <a:r>
              <a:rPr sz="2800" spc="105" dirty="0">
                <a:latin typeface="Book Antiqua"/>
                <a:cs typeface="Book Antiqua"/>
              </a:rPr>
              <a:t>space </a:t>
            </a:r>
            <a:r>
              <a:rPr sz="2800" spc="65" dirty="0">
                <a:latin typeface="Book Antiqua"/>
                <a:cs typeface="Book Antiqua"/>
              </a:rPr>
              <a:t>interpolation </a:t>
            </a:r>
            <a:r>
              <a:rPr sz="2800" spc="125" dirty="0">
                <a:latin typeface="Book Antiqua"/>
                <a:cs typeface="Book Antiqua"/>
              </a:rPr>
              <a:t>incorrect </a:t>
            </a:r>
            <a:r>
              <a:rPr sz="2800" spc="65" dirty="0">
                <a:latin typeface="Book Antiqua"/>
                <a:cs typeface="Book Antiqua"/>
              </a:rPr>
              <a:t>under</a:t>
            </a:r>
            <a:r>
              <a:rPr sz="2800" spc="-370" dirty="0">
                <a:latin typeface="Book Antiqua"/>
                <a:cs typeface="Book Antiqua"/>
              </a:rPr>
              <a:t> </a:t>
            </a:r>
            <a:r>
              <a:rPr sz="2800" spc="85" dirty="0">
                <a:latin typeface="Book Antiqua"/>
                <a:cs typeface="Book Antiqua"/>
              </a:rPr>
              <a:t>perspective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50" dirty="0">
                <a:latin typeface="Book Antiqua"/>
                <a:cs typeface="Book Antiqua"/>
              </a:rPr>
              <a:t>Problem </a:t>
            </a:r>
            <a:r>
              <a:rPr sz="2000" spc="45" dirty="0">
                <a:latin typeface="Book Antiqua"/>
                <a:cs typeface="Book Antiqua"/>
              </a:rPr>
              <a:t>ignored </a:t>
            </a:r>
            <a:r>
              <a:rPr sz="2000" spc="25" dirty="0">
                <a:latin typeface="Book Antiqua"/>
                <a:cs typeface="Book Antiqua"/>
              </a:rPr>
              <a:t>with </a:t>
            </a:r>
            <a:r>
              <a:rPr sz="2000" spc="10" dirty="0">
                <a:latin typeface="Book Antiqua"/>
                <a:cs typeface="Book Antiqua"/>
              </a:rPr>
              <a:t>shading, </a:t>
            </a:r>
            <a:r>
              <a:rPr sz="2000" spc="65" dirty="0">
                <a:latin typeface="Book Antiqua"/>
                <a:cs typeface="Book Antiqua"/>
              </a:rPr>
              <a:t>but </a:t>
            </a:r>
            <a:r>
              <a:rPr sz="2000" spc="75" dirty="0">
                <a:latin typeface="Book Antiqua"/>
                <a:cs typeface="Book Antiqua"/>
              </a:rPr>
              <a:t>artifacts </a:t>
            </a:r>
            <a:r>
              <a:rPr sz="2000" spc="85" dirty="0">
                <a:latin typeface="Book Antiqua"/>
                <a:cs typeface="Book Antiqua"/>
              </a:rPr>
              <a:t>more</a:t>
            </a:r>
            <a:r>
              <a:rPr sz="2000" spc="-335" dirty="0">
                <a:latin typeface="Book Antiqua"/>
                <a:cs typeface="Book Antiqua"/>
              </a:rPr>
              <a:t> </a:t>
            </a:r>
            <a:r>
              <a:rPr sz="2000" spc="5" dirty="0">
                <a:latin typeface="Book Antiqua"/>
                <a:cs typeface="Book Antiqua"/>
              </a:rPr>
              <a:t>visible </a:t>
            </a:r>
            <a:r>
              <a:rPr sz="2000" spc="25" dirty="0">
                <a:latin typeface="Book Antiqua"/>
                <a:cs typeface="Book Antiqua"/>
              </a:rPr>
              <a:t>with </a:t>
            </a:r>
            <a:r>
              <a:rPr sz="2000" spc="65" dirty="0">
                <a:latin typeface="Book Antiqua"/>
                <a:cs typeface="Book Antiqua"/>
              </a:rPr>
              <a:t>texturing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07765" algn="l"/>
              </a:tabLst>
            </a:pPr>
            <a:r>
              <a:rPr sz="3200" spc="150" dirty="0"/>
              <a:t>I</a:t>
            </a:r>
            <a:r>
              <a:rPr sz="3200" spc="484" dirty="0"/>
              <a:t>N</a:t>
            </a:r>
            <a:r>
              <a:rPr sz="3200" spc="310" dirty="0"/>
              <a:t>T</a:t>
            </a:r>
            <a:r>
              <a:rPr sz="3200" spc="535" dirty="0"/>
              <a:t>E</a:t>
            </a:r>
            <a:r>
              <a:rPr sz="3200" spc="490" dirty="0"/>
              <a:t>RP</a:t>
            </a:r>
            <a:r>
              <a:rPr sz="3200" spc="430" dirty="0"/>
              <a:t>O</a:t>
            </a:r>
            <a:r>
              <a:rPr sz="3200" spc="440" dirty="0"/>
              <a:t>L</a:t>
            </a:r>
            <a:r>
              <a:rPr sz="3200" spc="455" dirty="0"/>
              <a:t>A</a:t>
            </a:r>
            <a:r>
              <a:rPr sz="3200" spc="310" dirty="0"/>
              <a:t>T</a:t>
            </a:r>
            <a:r>
              <a:rPr sz="3200" spc="140" dirty="0"/>
              <a:t>I</a:t>
            </a:r>
            <a:r>
              <a:rPr sz="3200" spc="434" dirty="0"/>
              <a:t>O</a:t>
            </a:r>
            <a:r>
              <a:rPr sz="3200" spc="490" dirty="0"/>
              <a:t>N</a:t>
            </a:r>
            <a:r>
              <a:rPr sz="3200" spc="105" dirty="0"/>
              <a:t>:</a:t>
            </a:r>
            <a:r>
              <a:rPr sz="3200" dirty="0"/>
              <a:t>	</a:t>
            </a:r>
            <a:r>
              <a:rPr sz="3200" spc="484" dirty="0"/>
              <a:t>S</a:t>
            </a:r>
            <a:r>
              <a:rPr sz="3200" spc="600" dirty="0"/>
              <a:t>C</a:t>
            </a:r>
            <a:r>
              <a:rPr sz="3200" spc="490" dirty="0"/>
              <a:t>R</a:t>
            </a:r>
            <a:r>
              <a:rPr sz="3200" spc="535" dirty="0"/>
              <a:t>EE</a:t>
            </a:r>
            <a:r>
              <a:rPr sz="3200" spc="505" dirty="0"/>
              <a:t>N</a:t>
            </a:r>
            <a:r>
              <a:rPr sz="3200" spc="260" dirty="0"/>
              <a:t> </a:t>
            </a:r>
            <a:r>
              <a:rPr sz="3200" spc="300" dirty="0"/>
              <a:t>V</a:t>
            </a:r>
            <a:r>
              <a:rPr sz="3200" spc="484" dirty="0"/>
              <a:t>S</a:t>
            </a:r>
            <a:r>
              <a:rPr sz="3200" spc="65" dirty="0"/>
              <a:t>.</a:t>
            </a:r>
            <a:r>
              <a:rPr sz="3200" spc="155" dirty="0"/>
              <a:t> </a:t>
            </a:r>
            <a:r>
              <a:rPr sz="3200" spc="400" dirty="0"/>
              <a:t>W</a:t>
            </a:r>
            <a:r>
              <a:rPr sz="3200" spc="430" dirty="0"/>
              <a:t>O</a:t>
            </a:r>
            <a:r>
              <a:rPr sz="3200" spc="490" dirty="0"/>
              <a:t>R</a:t>
            </a:r>
            <a:r>
              <a:rPr sz="3200" spc="440" dirty="0"/>
              <a:t>LD</a:t>
            </a:r>
            <a:r>
              <a:rPr sz="3200" spc="114" dirty="0"/>
              <a:t> </a:t>
            </a:r>
            <a:r>
              <a:rPr sz="3200" spc="484" dirty="0"/>
              <a:t>S</a:t>
            </a:r>
            <a:r>
              <a:rPr sz="3200" spc="490" dirty="0"/>
              <a:t>P</a:t>
            </a:r>
            <a:r>
              <a:rPr sz="3200" spc="455" dirty="0"/>
              <a:t>A</a:t>
            </a:r>
            <a:r>
              <a:rPr sz="3200" spc="600" dirty="0"/>
              <a:t>C</a:t>
            </a:r>
            <a:r>
              <a:rPr sz="3200" spc="530" dirty="0"/>
              <a:t>E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911350" y="4502150"/>
            <a:ext cx="3683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2300" y="4483100"/>
            <a:ext cx="40640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8500" y="2730500"/>
            <a:ext cx="0" cy="4051300"/>
          </a:xfrm>
          <a:custGeom>
            <a:avLst/>
            <a:gdLst/>
            <a:ahLst/>
            <a:cxnLst/>
            <a:rect l="l" t="t" r="r" b="b"/>
            <a:pathLst>
              <a:path h="4051300">
                <a:moveTo>
                  <a:pt x="0" y="0"/>
                </a:moveTo>
                <a:lnTo>
                  <a:pt x="1" y="4051300"/>
                </a:lnTo>
              </a:path>
            </a:pathLst>
          </a:custGeom>
          <a:ln w="762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3050" y="3067050"/>
            <a:ext cx="2959100" cy="2870200"/>
          </a:xfrm>
          <a:custGeom>
            <a:avLst/>
            <a:gdLst/>
            <a:ahLst/>
            <a:cxnLst/>
            <a:rect l="l" t="t" r="r" b="b"/>
            <a:pathLst>
              <a:path w="2959100" h="2870200">
                <a:moveTo>
                  <a:pt x="2959100" y="0"/>
                </a:moveTo>
                <a:lnTo>
                  <a:pt x="0" y="2870200"/>
                </a:lnTo>
              </a:path>
            </a:pathLst>
          </a:custGeom>
          <a:ln w="381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450" y="4692650"/>
            <a:ext cx="4533900" cy="1231900"/>
          </a:xfrm>
          <a:custGeom>
            <a:avLst/>
            <a:gdLst/>
            <a:ahLst/>
            <a:cxnLst/>
            <a:rect l="l" t="t" r="r" b="b"/>
            <a:pathLst>
              <a:path w="4533900" h="1231900">
                <a:moveTo>
                  <a:pt x="0" y="0"/>
                </a:moveTo>
                <a:lnTo>
                  <a:pt x="4533900" y="1231900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6450" y="3054350"/>
            <a:ext cx="7467600" cy="1651000"/>
          </a:xfrm>
          <a:custGeom>
            <a:avLst/>
            <a:gdLst/>
            <a:ahLst/>
            <a:cxnLst/>
            <a:rect l="l" t="t" r="r" b="b"/>
            <a:pathLst>
              <a:path w="7467600" h="1651000">
                <a:moveTo>
                  <a:pt x="0" y="1651000"/>
                </a:moveTo>
                <a:lnTo>
                  <a:pt x="7467601" y="0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1200" y="41910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1" y="0"/>
                </a:lnTo>
              </a:path>
            </a:pathLst>
          </a:custGeom>
          <a:ln w="762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6400" y="53213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6400" y="5168900"/>
            <a:ext cx="558800" cy="25400"/>
          </a:xfrm>
          <a:custGeom>
            <a:avLst/>
            <a:gdLst/>
            <a:ahLst/>
            <a:cxnLst/>
            <a:rect l="l" t="t" r="r" b="b"/>
            <a:pathLst>
              <a:path w="558800" h="25400">
                <a:moveTo>
                  <a:pt x="0" y="254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6400" y="50292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3700" y="48895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3700" y="4749800"/>
            <a:ext cx="546100" cy="12700"/>
          </a:xfrm>
          <a:custGeom>
            <a:avLst/>
            <a:gdLst/>
            <a:ahLst/>
            <a:cxnLst/>
            <a:rect l="l" t="t" r="r" b="b"/>
            <a:pathLst>
              <a:path w="546100" h="12700">
                <a:moveTo>
                  <a:pt x="0" y="12700"/>
                </a:moveTo>
                <a:lnTo>
                  <a:pt x="5461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1000" y="45974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1000" y="44577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0" y="43053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41529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44700" y="4699000"/>
            <a:ext cx="5969000" cy="1155700"/>
          </a:xfrm>
          <a:custGeom>
            <a:avLst/>
            <a:gdLst/>
            <a:ahLst/>
            <a:cxnLst/>
            <a:rect l="l" t="t" r="r" b="b"/>
            <a:pathLst>
              <a:path w="5969000" h="1155700">
                <a:moveTo>
                  <a:pt x="0" y="0"/>
                </a:moveTo>
                <a:lnTo>
                  <a:pt x="5969000" y="11557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0100" y="4686300"/>
            <a:ext cx="6159500" cy="914400"/>
          </a:xfrm>
          <a:custGeom>
            <a:avLst/>
            <a:gdLst/>
            <a:ahLst/>
            <a:cxnLst/>
            <a:rect l="l" t="t" r="r" b="b"/>
            <a:pathLst>
              <a:path w="6159500" h="914400">
                <a:moveTo>
                  <a:pt x="0" y="0"/>
                </a:moveTo>
                <a:lnTo>
                  <a:pt x="6159500" y="9144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44700" y="4686300"/>
            <a:ext cx="6502400" cy="571500"/>
          </a:xfrm>
          <a:custGeom>
            <a:avLst/>
            <a:gdLst/>
            <a:ahLst/>
            <a:cxnLst/>
            <a:rect l="l" t="t" r="r" b="b"/>
            <a:pathLst>
              <a:path w="6502400" h="571500">
                <a:moveTo>
                  <a:pt x="0" y="0"/>
                </a:moveTo>
                <a:lnTo>
                  <a:pt x="6502400" y="5715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2800" y="4686300"/>
            <a:ext cx="6832600" cy="177800"/>
          </a:xfrm>
          <a:custGeom>
            <a:avLst/>
            <a:gdLst/>
            <a:ahLst/>
            <a:cxnLst/>
            <a:rect l="l" t="t" r="r" b="b"/>
            <a:pathLst>
              <a:path w="6832600" h="177800">
                <a:moveTo>
                  <a:pt x="0" y="0"/>
                </a:moveTo>
                <a:lnTo>
                  <a:pt x="6832600" y="1778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95500" y="4457700"/>
            <a:ext cx="7150100" cy="241300"/>
          </a:xfrm>
          <a:custGeom>
            <a:avLst/>
            <a:gdLst/>
            <a:ahLst/>
            <a:cxnLst/>
            <a:rect l="l" t="t" r="r" b="b"/>
            <a:pathLst>
              <a:path w="7150100" h="241300">
                <a:moveTo>
                  <a:pt x="0" y="241300"/>
                </a:moveTo>
                <a:lnTo>
                  <a:pt x="715010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5500" y="3962400"/>
            <a:ext cx="7315200" cy="736600"/>
          </a:xfrm>
          <a:custGeom>
            <a:avLst/>
            <a:gdLst/>
            <a:ahLst/>
            <a:cxnLst/>
            <a:rect l="l" t="t" r="r" b="b"/>
            <a:pathLst>
              <a:path w="7315200" h="736600">
                <a:moveTo>
                  <a:pt x="0" y="736600"/>
                </a:moveTo>
                <a:lnTo>
                  <a:pt x="731520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8200" y="3429000"/>
            <a:ext cx="7569200" cy="1270000"/>
          </a:xfrm>
          <a:custGeom>
            <a:avLst/>
            <a:gdLst/>
            <a:ahLst/>
            <a:cxnLst/>
            <a:rect l="l" t="t" r="r" b="b"/>
            <a:pathLst>
              <a:path w="7569200" h="1270000">
                <a:moveTo>
                  <a:pt x="0" y="1270000"/>
                </a:moveTo>
                <a:lnTo>
                  <a:pt x="756920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72600" y="2908300"/>
            <a:ext cx="3048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8900" y="5778500"/>
            <a:ext cx="3048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100" y="5181600"/>
            <a:ext cx="3048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68800" y="4000500"/>
            <a:ext cx="3048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5050" y="6292850"/>
            <a:ext cx="1574800" cy="368300"/>
          </a:xfrm>
          <a:custGeom>
            <a:avLst/>
            <a:gdLst/>
            <a:ahLst/>
            <a:cxnLst/>
            <a:rect l="l" t="t" r="r" b="b"/>
            <a:pathLst>
              <a:path w="1574800" h="368300">
                <a:moveTo>
                  <a:pt x="0" y="0"/>
                </a:moveTo>
                <a:lnTo>
                  <a:pt x="1574800" y="0"/>
                </a:lnTo>
                <a:lnTo>
                  <a:pt x="15748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52750" y="3079750"/>
            <a:ext cx="1384300" cy="368300"/>
          </a:xfrm>
          <a:custGeom>
            <a:avLst/>
            <a:gdLst/>
            <a:ahLst/>
            <a:cxnLst/>
            <a:rect l="l" t="t" r="r" b="b"/>
            <a:pathLst>
              <a:path w="1384300" h="368300">
                <a:moveTo>
                  <a:pt x="0" y="0"/>
                </a:moveTo>
                <a:lnTo>
                  <a:pt x="1384300" y="0"/>
                </a:lnTo>
                <a:lnTo>
                  <a:pt x="13843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52750" y="3079750"/>
            <a:ext cx="1384300" cy="368300"/>
          </a:xfrm>
          <a:prstGeom prst="rect">
            <a:avLst/>
          </a:prstGeom>
          <a:ln w="38100">
            <a:solidFill>
              <a:srgbClr val="44546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"/>
              </a:spcBef>
            </a:pPr>
            <a:r>
              <a:rPr sz="1800" spc="5" dirty="0">
                <a:latin typeface="Times New Roman"/>
                <a:cs typeface="Times New Roman"/>
              </a:rPr>
              <a:t>V</a:t>
            </a:r>
            <a:r>
              <a:rPr sz="1800" spc="7" baseline="-13888" dirty="0">
                <a:latin typeface="Times New Roman"/>
                <a:cs typeface="Times New Roman"/>
              </a:rPr>
              <a:t>0</a:t>
            </a:r>
            <a:r>
              <a:rPr sz="1800" spc="5" dirty="0">
                <a:latin typeface="Times New Roman"/>
                <a:cs typeface="Times New Roman"/>
              </a:rPr>
              <a:t>(x’,y’)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73350" y="5429250"/>
            <a:ext cx="1397000" cy="368300"/>
          </a:xfrm>
          <a:custGeom>
            <a:avLst/>
            <a:gdLst/>
            <a:ahLst/>
            <a:cxnLst/>
            <a:rect l="l" t="t" r="r" b="b"/>
            <a:pathLst>
              <a:path w="1397000" h="368300">
                <a:moveTo>
                  <a:pt x="0" y="0"/>
                </a:moveTo>
                <a:lnTo>
                  <a:pt x="1397000" y="0"/>
                </a:lnTo>
                <a:lnTo>
                  <a:pt x="13970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73350" y="5429250"/>
            <a:ext cx="1397000" cy="368300"/>
          </a:xfrm>
          <a:prstGeom prst="rect">
            <a:avLst/>
          </a:prstGeom>
          <a:ln w="38100">
            <a:solidFill>
              <a:srgbClr val="44546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20"/>
              </a:spcBef>
            </a:pPr>
            <a:r>
              <a:rPr sz="1800" spc="5" dirty="0">
                <a:latin typeface="Times New Roman"/>
                <a:cs typeface="Times New Roman"/>
              </a:rPr>
              <a:t>V</a:t>
            </a:r>
            <a:r>
              <a:rPr sz="1800" spc="7" baseline="-13888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(x’,y’)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2678" y="6351471"/>
            <a:ext cx="82550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sz="1800" spc="-7" baseline="-13888" dirty="0">
                <a:latin typeface="Times New Roman"/>
                <a:cs typeface="Times New Roman"/>
              </a:rPr>
              <a:t>1</a:t>
            </a:r>
            <a:r>
              <a:rPr sz="1800" spc="-5" dirty="0">
                <a:latin typeface="Times New Roman"/>
                <a:cs typeface="Times New Roman"/>
              </a:rPr>
              <a:t>(x,y,z)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45550" y="2317750"/>
            <a:ext cx="1587500" cy="368300"/>
          </a:xfrm>
          <a:prstGeom prst="rect">
            <a:avLst/>
          </a:prstGeom>
          <a:ln w="38100">
            <a:solidFill>
              <a:srgbClr val="44546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sz="1800" spc="-7" baseline="-13888" dirty="0">
                <a:latin typeface="Times New Roman"/>
                <a:cs typeface="Times New Roman"/>
              </a:rPr>
              <a:t>0</a:t>
            </a:r>
            <a:r>
              <a:rPr sz="1800" spc="-5" dirty="0">
                <a:latin typeface="Times New Roman"/>
                <a:cs typeface="Times New Roman"/>
              </a:rPr>
              <a:t>(x,y,z)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714" y="1268092"/>
            <a:ext cx="9411970" cy="793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40" dirty="0">
                <a:latin typeface="Book Antiqua"/>
                <a:cs typeface="Book Antiqua"/>
              </a:rPr>
              <a:t>Screen </a:t>
            </a:r>
            <a:r>
              <a:rPr sz="2800" spc="105" dirty="0">
                <a:latin typeface="Book Antiqua"/>
                <a:cs typeface="Book Antiqua"/>
              </a:rPr>
              <a:t>space </a:t>
            </a:r>
            <a:r>
              <a:rPr sz="2800" spc="65" dirty="0">
                <a:latin typeface="Book Antiqua"/>
                <a:cs typeface="Book Antiqua"/>
              </a:rPr>
              <a:t>interpolation </a:t>
            </a:r>
            <a:r>
              <a:rPr sz="2800" spc="125" dirty="0">
                <a:latin typeface="Book Antiqua"/>
                <a:cs typeface="Book Antiqua"/>
              </a:rPr>
              <a:t>incorrect </a:t>
            </a:r>
            <a:r>
              <a:rPr sz="2800" spc="65" dirty="0">
                <a:latin typeface="Book Antiqua"/>
                <a:cs typeface="Book Antiqua"/>
              </a:rPr>
              <a:t>under</a:t>
            </a:r>
            <a:r>
              <a:rPr sz="2800" spc="-370" dirty="0">
                <a:latin typeface="Book Antiqua"/>
                <a:cs typeface="Book Antiqua"/>
              </a:rPr>
              <a:t> </a:t>
            </a:r>
            <a:r>
              <a:rPr sz="2800" spc="85" dirty="0">
                <a:latin typeface="Book Antiqua"/>
                <a:cs typeface="Book Antiqua"/>
              </a:rPr>
              <a:t>perspective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50" dirty="0">
                <a:latin typeface="Book Antiqua"/>
                <a:cs typeface="Book Antiqua"/>
              </a:rPr>
              <a:t>Problem </a:t>
            </a:r>
            <a:r>
              <a:rPr sz="2000" spc="45" dirty="0">
                <a:latin typeface="Book Antiqua"/>
                <a:cs typeface="Book Antiqua"/>
              </a:rPr>
              <a:t>ignored </a:t>
            </a:r>
            <a:r>
              <a:rPr sz="2000" spc="25" dirty="0">
                <a:latin typeface="Book Antiqua"/>
                <a:cs typeface="Book Antiqua"/>
              </a:rPr>
              <a:t>with </a:t>
            </a:r>
            <a:r>
              <a:rPr sz="2000" spc="10" dirty="0">
                <a:latin typeface="Book Antiqua"/>
                <a:cs typeface="Book Antiqua"/>
              </a:rPr>
              <a:t>shading, </a:t>
            </a:r>
            <a:r>
              <a:rPr sz="2000" spc="65" dirty="0">
                <a:latin typeface="Book Antiqua"/>
                <a:cs typeface="Book Antiqua"/>
              </a:rPr>
              <a:t>but </a:t>
            </a:r>
            <a:r>
              <a:rPr sz="2000" spc="75" dirty="0">
                <a:latin typeface="Book Antiqua"/>
                <a:cs typeface="Book Antiqua"/>
              </a:rPr>
              <a:t>artifacts </a:t>
            </a:r>
            <a:r>
              <a:rPr sz="2000" spc="85" dirty="0">
                <a:latin typeface="Book Antiqua"/>
                <a:cs typeface="Book Antiqua"/>
              </a:rPr>
              <a:t>more</a:t>
            </a:r>
            <a:r>
              <a:rPr sz="2000" spc="-335" dirty="0">
                <a:latin typeface="Book Antiqua"/>
                <a:cs typeface="Book Antiqua"/>
              </a:rPr>
              <a:t> </a:t>
            </a:r>
            <a:r>
              <a:rPr sz="2000" spc="5" dirty="0">
                <a:latin typeface="Book Antiqua"/>
                <a:cs typeface="Book Antiqua"/>
              </a:rPr>
              <a:t>visible </a:t>
            </a:r>
            <a:r>
              <a:rPr sz="2000" spc="25" dirty="0">
                <a:latin typeface="Book Antiqua"/>
                <a:cs typeface="Book Antiqua"/>
              </a:rPr>
              <a:t>with </a:t>
            </a:r>
            <a:r>
              <a:rPr sz="2000" spc="65" dirty="0">
                <a:latin typeface="Book Antiqua"/>
                <a:cs typeface="Book Antiqua"/>
              </a:rPr>
              <a:t>texturing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07765" algn="l"/>
              </a:tabLst>
            </a:pPr>
            <a:r>
              <a:rPr sz="3200" spc="150" dirty="0"/>
              <a:t>I</a:t>
            </a:r>
            <a:r>
              <a:rPr sz="3200" spc="484" dirty="0"/>
              <a:t>N</a:t>
            </a:r>
            <a:r>
              <a:rPr sz="3200" spc="310" dirty="0"/>
              <a:t>T</a:t>
            </a:r>
            <a:r>
              <a:rPr sz="3200" spc="535" dirty="0"/>
              <a:t>E</a:t>
            </a:r>
            <a:r>
              <a:rPr sz="3200" spc="490" dirty="0"/>
              <a:t>RP</a:t>
            </a:r>
            <a:r>
              <a:rPr sz="3200" spc="430" dirty="0"/>
              <a:t>O</a:t>
            </a:r>
            <a:r>
              <a:rPr sz="3200" spc="440" dirty="0"/>
              <a:t>L</a:t>
            </a:r>
            <a:r>
              <a:rPr sz="3200" spc="455" dirty="0"/>
              <a:t>A</a:t>
            </a:r>
            <a:r>
              <a:rPr sz="3200" spc="310" dirty="0"/>
              <a:t>T</a:t>
            </a:r>
            <a:r>
              <a:rPr sz="3200" spc="140" dirty="0"/>
              <a:t>I</a:t>
            </a:r>
            <a:r>
              <a:rPr sz="3200" spc="434" dirty="0"/>
              <a:t>O</a:t>
            </a:r>
            <a:r>
              <a:rPr sz="3200" spc="490" dirty="0"/>
              <a:t>N</a:t>
            </a:r>
            <a:r>
              <a:rPr sz="3200" spc="105" dirty="0"/>
              <a:t>:</a:t>
            </a:r>
            <a:r>
              <a:rPr sz="3200" dirty="0"/>
              <a:t>	</a:t>
            </a:r>
            <a:r>
              <a:rPr sz="3200" spc="484" dirty="0"/>
              <a:t>S</a:t>
            </a:r>
            <a:r>
              <a:rPr sz="3200" spc="600" dirty="0"/>
              <a:t>C</a:t>
            </a:r>
            <a:r>
              <a:rPr sz="3200" spc="490" dirty="0"/>
              <a:t>R</a:t>
            </a:r>
            <a:r>
              <a:rPr sz="3200" spc="535" dirty="0"/>
              <a:t>EE</a:t>
            </a:r>
            <a:r>
              <a:rPr sz="3200" spc="505" dirty="0"/>
              <a:t>N</a:t>
            </a:r>
            <a:r>
              <a:rPr sz="3200" spc="260" dirty="0"/>
              <a:t> </a:t>
            </a:r>
            <a:r>
              <a:rPr sz="3200" spc="300" dirty="0"/>
              <a:t>V</a:t>
            </a:r>
            <a:r>
              <a:rPr sz="3200" spc="484" dirty="0"/>
              <a:t>S</a:t>
            </a:r>
            <a:r>
              <a:rPr sz="3200" spc="65" dirty="0"/>
              <a:t>.</a:t>
            </a:r>
            <a:r>
              <a:rPr sz="3200" spc="155" dirty="0"/>
              <a:t> </a:t>
            </a:r>
            <a:r>
              <a:rPr sz="3200" spc="400" dirty="0"/>
              <a:t>W</a:t>
            </a:r>
            <a:r>
              <a:rPr sz="3200" spc="430" dirty="0"/>
              <a:t>O</a:t>
            </a:r>
            <a:r>
              <a:rPr sz="3200" spc="490" dirty="0"/>
              <a:t>R</a:t>
            </a:r>
            <a:r>
              <a:rPr sz="3200" spc="440" dirty="0"/>
              <a:t>LD</a:t>
            </a:r>
            <a:r>
              <a:rPr sz="3200" spc="114" dirty="0"/>
              <a:t> </a:t>
            </a:r>
            <a:r>
              <a:rPr sz="3200" spc="484" dirty="0"/>
              <a:t>S</a:t>
            </a:r>
            <a:r>
              <a:rPr sz="3200" spc="490" dirty="0"/>
              <a:t>P</a:t>
            </a:r>
            <a:r>
              <a:rPr sz="3200" spc="455" dirty="0"/>
              <a:t>A</a:t>
            </a:r>
            <a:r>
              <a:rPr sz="3200" spc="600" dirty="0"/>
              <a:t>C</a:t>
            </a:r>
            <a:r>
              <a:rPr sz="3200" spc="530" dirty="0"/>
              <a:t>E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911350" y="4502150"/>
            <a:ext cx="3683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2300" y="4483100"/>
            <a:ext cx="40640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8500" y="2730500"/>
            <a:ext cx="0" cy="4051300"/>
          </a:xfrm>
          <a:custGeom>
            <a:avLst/>
            <a:gdLst/>
            <a:ahLst/>
            <a:cxnLst/>
            <a:rect l="l" t="t" r="r" b="b"/>
            <a:pathLst>
              <a:path h="4051300">
                <a:moveTo>
                  <a:pt x="0" y="0"/>
                </a:moveTo>
                <a:lnTo>
                  <a:pt x="1" y="4051300"/>
                </a:lnTo>
              </a:path>
            </a:pathLst>
          </a:custGeom>
          <a:ln w="762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3050" y="3067050"/>
            <a:ext cx="2959100" cy="2870200"/>
          </a:xfrm>
          <a:custGeom>
            <a:avLst/>
            <a:gdLst/>
            <a:ahLst/>
            <a:cxnLst/>
            <a:rect l="l" t="t" r="r" b="b"/>
            <a:pathLst>
              <a:path w="2959100" h="2870200">
                <a:moveTo>
                  <a:pt x="2959100" y="0"/>
                </a:moveTo>
                <a:lnTo>
                  <a:pt x="0" y="2870200"/>
                </a:lnTo>
              </a:path>
            </a:pathLst>
          </a:custGeom>
          <a:ln w="381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450" y="4692650"/>
            <a:ext cx="4533900" cy="1231900"/>
          </a:xfrm>
          <a:custGeom>
            <a:avLst/>
            <a:gdLst/>
            <a:ahLst/>
            <a:cxnLst/>
            <a:rect l="l" t="t" r="r" b="b"/>
            <a:pathLst>
              <a:path w="4533900" h="1231900">
                <a:moveTo>
                  <a:pt x="0" y="0"/>
                </a:moveTo>
                <a:lnTo>
                  <a:pt x="4533900" y="1231900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6450" y="3054350"/>
            <a:ext cx="7467600" cy="1651000"/>
          </a:xfrm>
          <a:custGeom>
            <a:avLst/>
            <a:gdLst/>
            <a:ahLst/>
            <a:cxnLst/>
            <a:rect l="l" t="t" r="r" b="b"/>
            <a:pathLst>
              <a:path w="7467600" h="1651000">
                <a:moveTo>
                  <a:pt x="0" y="1651000"/>
                </a:moveTo>
                <a:lnTo>
                  <a:pt x="7467601" y="0"/>
                </a:lnTo>
              </a:path>
            </a:pathLst>
          </a:custGeom>
          <a:ln w="38100">
            <a:solidFill>
              <a:srgbClr val="ED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1200" y="41910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1143000"/>
                </a:moveTo>
                <a:lnTo>
                  <a:pt x="1" y="0"/>
                </a:lnTo>
              </a:path>
            </a:pathLst>
          </a:custGeom>
          <a:ln w="762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16400" y="53213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6400" y="5168900"/>
            <a:ext cx="558800" cy="25400"/>
          </a:xfrm>
          <a:custGeom>
            <a:avLst/>
            <a:gdLst/>
            <a:ahLst/>
            <a:cxnLst/>
            <a:rect l="l" t="t" r="r" b="b"/>
            <a:pathLst>
              <a:path w="558800" h="25400">
                <a:moveTo>
                  <a:pt x="0" y="254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6400" y="50292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03700" y="48895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3700" y="4749800"/>
            <a:ext cx="546100" cy="12700"/>
          </a:xfrm>
          <a:custGeom>
            <a:avLst/>
            <a:gdLst/>
            <a:ahLst/>
            <a:cxnLst/>
            <a:rect l="l" t="t" r="r" b="b"/>
            <a:pathLst>
              <a:path w="546100" h="12700">
                <a:moveTo>
                  <a:pt x="0" y="12700"/>
                </a:moveTo>
                <a:lnTo>
                  <a:pt x="5461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1000" y="45974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1000" y="44577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0" y="43053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4152900"/>
            <a:ext cx="558800" cy="12700"/>
          </a:xfrm>
          <a:custGeom>
            <a:avLst/>
            <a:gdLst/>
            <a:ahLst/>
            <a:cxnLst/>
            <a:rect l="l" t="t" r="r" b="b"/>
            <a:pathLst>
              <a:path w="558800" h="12700">
                <a:moveTo>
                  <a:pt x="0" y="12700"/>
                </a:moveTo>
                <a:lnTo>
                  <a:pt x="55880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51050" y="4705350"/>
            <a:ext cx="5969000" cy="1155700"/>
          </a:xfrm>
          <a:custGeom>
            <a:avLst/>
            <a:gdLst/>
            <a:ahLst/>
            <a:cxnLst/>
            <a:rect l="l" t="t" r="r" b="b"/>
            <a:pathLst>
              <a:path w="5969000" h="1155700">
                <a:moveTo>
                  <a:pt x="0" y="0"/>
                </a:moveTo>
                <a:lnTo>
                  <a:pt x="5969000" y="115570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6450" y="4692650"/>
            <a:ext cx="6159500" cy="914400"/>
          </a:xfrm>
          <a:custGeom>
            <a:avLst/>
            <a:gdLst/>
            <a:ahLst/>
            <a:cxnLst/>
            <a:rect l="l" t="t" r="r" b="b"/>
            <a:pathLst>
              <a:path w="6159500" h="914400">
                <a:moveTo>
                  <a:pt x="0" y="0"/>
                </a:moveTo>
                <a:lnTo>
                  <a:pt x="6159500" y="91440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51050" y="4692650"/>
            <a:ext cx="6502400" cy="571500"/>
          </a:xfrm>
          <a:custGeom>
            <a:avLst/>
            <a:gdLst/>
            <a:ahLst/>
            <a:cxnLst/>
            <a:rect l="l" t="t" r="r" b="b"/>
            <a:pathLst>
              <a:path w="6502400" h="571500">
                <a:moveTo>
                  <a:pt x="0" y="0"/>
                </a:moveTo>
                <a:lnTo>
                  <a:pt x="6502400" y="57150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89150" y="4692650"/>
            <a:ext cx="6832600" cy="177800"/>
          </a:xfrm>
          <a:custGeom>
            <a:avLst/>
            <a:gdLst/>
            <a:ahLst/>
            <a:cxnLst/>
            <a:rect l="l" t="t" r="r" b="b"/>
            <a:pathLst>
              <a:path w="6832600" h="177800">
                <a:moveTo>
                  <a:pt x="0" y="0"/>
                </a:moveTo>
                <a:lnTo>
                  <a:pt x="6832600" y="1778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1850" y="4464050"/>
            <a:ext cx="7150100" cy="241300"/>
          </a:xfrm>
          <a:custGeom>
            <a:avLst/>
            <a:gdLst/>
            <a:ahLst/>
            <a:cxnLst/>
            <a:rect l="l" t="t" r="r" b="b"/>
            <a:pathLst>
              <a:path w="7150100" h="241300">
                <a:moveTo>
                  <a:pt x="0" y="241300"/>
                </a:moveTo>
                <a:lnTo>
                  <a:pt x="71501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1850" y="3968750"/>
            <a:ext cx="7315200" cy="736600"/>
          </a:xfrm>
          <a:custGeom>
            <a:avLst/>
            <a:gdLst/>
            <a:ahLst/>
            <a:cxnLst/>
            <a:rect l="l" t="t" r="r" b="b"/>
            <a:pathLst>
              <a:path w="7315200" h="736600">
                <a:moveTo>
                  <a:pt x="0" y="736600"/>
                </a:moveTo>
                <a:lnTo>
                  <a:pt x="73152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4550" y="3435350"/>
            <a:ext cx="7569200" cy="1270000"/>
          </a:xfrm>
          <a:custGeom>
            <a:avLst/>
            <a:gdLst/>
            <a:ahLst/>
            <a:cxnLst/>
            <a:rect l="l" t="t" r="r" b="b"/>
            <a:pathLst>
              <a:path w="7569200" h="1270000">
                <a:moveTo>
                  <a:pt x="0" y="1270000"/>
                </a:moveTo>
                <a:lnTo>
                  <a:pt x="75692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72600" y="2908300"/>
            <a:ext cx="304800" cy="33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8900" y="5778500"/>
            <a:ext cx="3048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6100" y="5181600"/>
            <a:ext cx="3048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68800" y="4000500"/>
            <a:ext cx="304800" cy="31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5050" y="6292850"/>
            <a:ext cx="1574800" cy="368300"/>
          </a:xfrm>
          <a:custGeom>
            <a:avLst/>
            <a:gdLst/>
            <a:ahLst/>
            <a:cxnLst/>
            <a:rect l="l" t="t" r="r" b="b"/>
            <a:pathLst>
              <a:path w="1574800" h="368300">
                <a:moveTo>
                  <a:pt x="0" y="0"/>
                </a:moveTo>
                <a:lnTo>
                  <a:pt x="1574800" y="0"/>
                </a:lnTo>
                <a:lnTo>
                  <a:pt x="15748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52750" y="3079750"/>
            <a:ext cx="1384300" cy="368300"/>
          </a:xfrm>
          <a:custGeom>
            <a:avLst/>
            <a:gdLst/>
            <a:ahLst/>
            <a:cxnLst/>
            <a:rect l="l" t="t" r="r" b="b"/>
            <a:pathLst>
              <a:path w="1384300" h="368300">
                <a:moveTo>
                  <a:pt x="0" y="0"/>
                </a:moveTo>
                <a:lnTo>
                  <a:pt x="1384300" y="0"/>
                </a:lnTo>
                <a:lnTo>
                  <a:pt x="13843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952750" y="3079750"/>
            <a:ext cx="1384300" cy="368300"/>
          </a:xfrm>
          <a:prstGeom prst="rect">
            <a:avLst/>
          </a:prstGeom>
          <a:ln w="38100">
            <a:solidFill>
              <a:srgbClr val="44546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"/>
              </a:spcBef>
            </a:pPr>
            <a:r>
              <a:rPr sz="1800" spc="5" dirty="0">
                <a:latin typeface="Times New Roman"/>
                <a:cs typeface="Times New Roman"/>
              </a:rPr>
              <a:t>V</a:t>
            </a:r>
            <a:r>
              <a:rPr sz="1800" spc="7" baseline="-13888" dirty="0">
                <a:latin typeface="Times New Roman"/>
                <a:cs typeface="Times New Roman"/>
              </a:rPr>
              <a:t>0</a:t>
            </a:r>
            <a:r>
              <a:rPr sz="1800" spc="5" dirty="0">
                <a:latin typeface="Times New Roman"/>
                <a:cs typeface="Times New Roman"/>
              </a:rPr>
              <a:t>(x’,y’)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73350" y="5429250"/>
            <a:ext cx="1397000" cy="368300"/>
          </a:xfrm>
          <a:custGeom>
            <a:avLst/>
            <a:gdLst/>
            <a:ahLst/>
            <a:cxnLst/>
            <a:rect l="l" t="t" r="r" b="b"/>
            <a:pathLst>
              <a:path w="1397000" h="368300">
                <a:moveTo>
                  <a:pt x="0" y="0"/>
                </a:moveTo>
                <a:lnTo>
                  <a:pt x="1397000" y="0"/>
                </a:lnTo>
                <a:lnTo>
                  <a:pt x="13970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73350" y="5429250"/>
            <a:ext cx="1397000" cy="368300"/>
          </a:xfrm>
          <a:prstGeom prst="rect">
            <a:avLst/>
          </a:prstGeom>
          <a:ln w="38100">
            <a:solidFill>
              <a:srgbClr val="44546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20"/>
              </a:spcBef>
            </a:pPr>
            <a:r>
              <a:rPr sz="1800" spc="5" dirty="0">
                <a:latin typeface="Times New Roman"/>
                <a:cs typeface="Times New Roman"/>
              </a:rPr>
              <a:t>V</a:t>
            </a:r>
            <a:r>
              <a:rPr sz="1800" spc="7" baseline="-13888" dirty="0">
                <a:latin typeface="Times New Roman"/>
                <a:cs typeface="Times New Roman"/>
              </a:rPr>
              <a:t>1</a:t>
            </a:r>
            <a:r>
              <a:rPr sz="1800" spc="5" dirty="0">
                <a:latin typeface="Times New Roman"/>
                <a:cs typeface="Times New Roman"/>
              </a:rPr>
              <a:t>(x’,y’)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82678" y="6351471"/>
            <a:ext cx="82550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10"/>
              </a:lnSpc>
            </a:pP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sz="1800" spc="-7" baseline="-13888" dirty="0">
                <a:latin typeface="Times New Roman"/>
                <a:cs typeface="Times New Roman"/>
              </a:rPr>
              <a:t>1</a:t>
            </a:r>
            <a:r>
              <a:rPr sz="1800" spc="-5" dirty="0">
                <a:latin typeface="Times New Roman"/>
                <a:cs typeface="Times New Roman"/>
              </a:rPr>
              <a:t>(x,y,z)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45550" y="2317750"/>
            <a:ext cx="1587500" cy="368300"/>
          </a:xfrm>
          <a:prstGeom prst="rect">
            <a:avLst/>
          </a:prstGeom>
          <a:ln w="38100">
            <a:solidFill>
              <a:srgbClr val="44546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Times New Roman"/>
                <a:cs typeface="Times New Roman"/>
              </a:rPr>
              <a:t>P</a:t>
            </a:r>
            <a:r>
              <a:rPr sz="1800" spc="-7" baseline="-13888" dirty="0">
                <a:latin typeface="Times New Roman"/>
                <a:cs typeface="Times New Roman"/>
              </a:rPr>
              <a:t>0</a:t>
            </a:r>
            <a:r>
              <a:rPr sz="1800" spc="-5" dirty="0">
                <a:latin typeface="Times New Roman"/>
                <a:cs typeface="Times New Roman"/>
              </a:rPr>
              <a:t>(x,y,z)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046345"/>
            <a:ext cx="3912870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75" dirty="0">
                <a:latin typeface="Book Antiqua"/>
                <a:cs typeface="Book Antiqua"/>
              </a:rPr>
              <a:t>Preserves</a:t>
            </a:r>
            <a:r>
              <a:rPr sz="2800" spc="30" dirty="0">
                <a:latin typeface="Book Antiqua"/>
                <a:cs typeface="Book Antiqua"/>
              </a:rPr>
              <a:t> </a:t>
            </a:r>
            <a:r>
              <a:rPr sz="2800" spc="80" dirty="0">
                <a:latin typeface="Book Antiqua"/>
                <a:cs typeface="Book Antiqua"/>
              </a:rPr>
              <a:t>order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ts val="285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10" dirty="0">
                <a:latin typeface="Book Antiqua"/>
                <a:cs typeface="Book Antiqua"/>
              </a:rPr>
              <a:t>BUT </a:t>
            </a:r>
            <a:r>
              <a:rPr sz="2400" spc="55" dirty="0">
                <a:latin typeface="Book Antiqua"/>
                <a:cs typeface="Book Antiqua"/>
              </a:rPr>
              <a:t>distorts</a:t>
            </a:r>
            <a:r>
              <a:rPr sz="2400" spc="95" dirty="0">
                <a:latin typeface="Book Antiqua"/>
                <a:cs typeface="Book Antiqua"/>
              </a:rPr>
              <a:t> </a:t>
            </a:r>
            <a:r>
              <a:rPr sz="2400" spc="75" dirty="0">
                <a:latin typeface="Book Antiqua"/>
                <a:cs typeface="Book Antiqua"/>
              </a:rPr>
              <a:t>distances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30" dirty="0"/>
              <a:t>PERSPECTIVE </a:t>
            </a:r>
            <a:r>
              <a:rPr spc="805" dirty="0"/>
              <a:t>-</a:t>
            </a:r>
            <a:r>
              <a:rPr spc="-350" dirty="0"/>
              <a:t> </a:t>
            </a:r>
            <a:r>
              <a:rPr spc="600" dirty="0"/>
              <a:t>REMINDER</a:t>
            </a:r>
          </a:p>
        </p:txBody>
      </p:sp>
      <p:sp>
        <p:nvSpPr>
          <p:cNvPr id="4" name="object 4"/>
          <p:cNvSpPr/>
          <p:nvPr/>
        </p:nvSpPr>
        <p:spPr>
          <a:xfrm>
            <a:off x="2501900" y="1841500"/>
            <a:ext cx="7874000" cy="292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4750" y="1784350"/>
            <a:ext cx="7835900" cy="2882900"/>
          </a:xfrm>
          <a:custGeom>
            <a:avLst/>
            <a:gdLst/>
            <a:ahLst/>
            <a:cxnLst/>
            <a:rect l="l" t="t" r="r" b="b"/>
            <a:pathLst>
              <a:path w="7835900" h="2882900">
                <a:moveTo>
                  <a:pt x="0" y="0"/>
                </a:moveTo>
                <a:lnTo>
                  <a:pt x="7835900" y="0"/>
                </a:lnTo>
                <a:lnTo>
                  <a:pt x="7835900" y="2882900"/>
                </a:lnTo>
                <a:lnTo>
                  <a:pt x="0" y="2882900"/>
                </a:lnTo>
                <a:lnTo>
                  <a:pt x="0" y="0"/>
                </a:lnTo>
                <a:close/>
              </a:path>
            </a:pathLst>
          </a:custGeom>
          <a:solidFill>
            <a:srgbClr val="C5E0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750" y="1784350"/>
            <a:ext cx="7835900" cy="2882900"/>
          </a:xfrm>
          <a:custGeom>
            <a:avLst/>
            <a:gdLst/>
            <a:ahLst/>
            <a:cxnLst/>
            <a:rect l="l" t="t" r="r" b="b"/>
            <a:pathLst>
              <a:path w="7835900" h="2882900">
                <a:moveTo>
                  <a:pt x="0" y="0"/>
                </a:moveTo>
                <a:lnTo>
                  <a:pt x="7835900" y="0"/>
                </a:lnTo>
                <a:lnTo>
                  <a:pt x="7835900" y="2882900"/>
                </a:lnTo>
                <a:lnTo>
                  <a:pt x="0" y="28829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59814" y="2584905"/>
            <a:ext cx="52705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16559" algn="l"/>
              </a:tabLst>
            </a:pPr>
            <a:r>
              <a:rPr sz="2250" spc="-1230" dirty="0">
                <a:latin typeface="Symbol"/>
                <a:cs typeface="Symbol"/>
              </a:rPr>
              <a:t>⎥</a:t>
            </a:r>
            <a:r>
              <a:rPr sz="2250" spc="-1385" dirty="0">
                <a:latin typeface="Symbol"/>
                <a:cs typeface="Symbol"/>
              </a:rPr>
              <a:t>⎢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385" dirty="0">
                <a:latin typeface="Symbol"/>
                <a:cs typeface="Symbol"/>
              </a:rPr>
              <a:t>⎥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9814" y="3646904"/>
            <a:ext cx="52705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16559" algn="l"/>
              </a:tabLst>
            </a:pPr>
            <a:r>
              <a:rPr sz="2250" spc="-1230" dirty="0">
                <a:latin typeface="Symbol"/>
                <a:cs typeface="Symbol"/>
              </a:rPr>
              <a:t>⎦</a:t>
            </a:r>
            <a:r>
              <a:rPr sz="2250" spc="-1385" dirty="0">
                <a:latin typeface="Symbol"/>
                <a:cs typeface="Symbol"/>
              </a:rPr>
              <a:t>⎣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385" dirty="0">
                <a:latin typeface="Symbol"/>
                <a:cs typeface="Symbol"/>
              </a:rPr>
              <a:t>⎦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0187" y="2584905"/>
            <a:ext cx="110489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385" dirty="0">
                <a:latin typeface="Symbol"/>
                <a:cs typeface="Symbol"/>
              </a:rPr>
              <a:t>⎢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555" y="3293412"/>
            <a:ext cx="68897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577850" algn="l"/>
              </a:tabLst>
            </a:pPr>
            <a:r>
              <a:rPr sz="2250" spc="-1385" dirty="0">
                <a:latin typeface="Symbol"/>
                <a:cs typeface="Symbol"/>
              </a:rPr>
              <a:t>⎜</a:t>
            </a:r>
            <a:r>
              <a:rPr sz="2250" spc="-1385" dirty="0">
                <a:latin typeface="Times New Roman"/>
                <a:cs typeface="Times New Roman"/>
              </a:rPr>
              <a:t>	</a:t>
            </a:r>
            <a:r>
              <a:rPr sz="2250" spc="-1385" dirty="0">
                <a:latin typeface="Symbol"/>
                <a:cs typeface="Symbol"/>
              </a:rPr>
              <a:t>⎟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0555" y="2470043"/>
            <a:ext cx="68897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34340" algn="l"/>
              </a:tabLst>
            </a:pPr>
            <a:r>
              <a:rPr sz="2250" spc="-1385" dirty="0">
                <a:latin typeface="Symbol"/>
                <a:cs typeface="Symbol"/>
              </a:rPr>
              <a:t>⎜</a:t>
            </a:r>
            <a:r>
              <a:rPr sz="2250" spc="-265" dirty="0">
                <a:latin typeface="Times New Roman"/>
                <a:cs typeface="Times New Roman"/>
              </a:rPr>
              <a:t> </a:t>
            </a:r>
            <a:r>
              <a:rPr sz="3375" spc="-2077" baseline="-22222" dirty="0">
                <a:latin typeface="Symbol"/>
                <a:cs typeface="Symbol"/>
              </a:rPr>
              <a:t>⎢</a:t>
            </a:r>
            <a:r>
              <a:rPr sz="3375" spc="-2077" baseline="-22222" dirty="0">
                <a:latin typeface="Times New Roman"/>
                <a:cs typeface="Times New Roman"/>
              </a:rPr>
              <a:t>	</a:t>
            </a:r>
            <a:r>
              <a:rPr sz="3375" spc="-2077" baseline="-22222" dirty="0">
                <a:latin typeface="Symbol"/>
                <a:cs typeface="Symbol"/>
              </a:rPr>
              <a:t>⎥</a:t>
            </a:r>
            <a:r>
              <a:rPr sz="3375" spc="-600" baseline="-22222" dirty="0">
                <a:latin typeface="Times New Roman"/>
                <a:cs typeface="Times New Roman"/>
              </a:rPr>
              <a:t> </a:t>
            </a:r>
            <a:r>
              <a:rPr sz="2250" spc="-1385" dirty="0">
                <a:latin typeface="Symbol"/>
                <a:cs typeface="Symbol"/>
              </a:rPr>
              <a:t>⎟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0555" y="3646904"/>
            <a:ext cx="1109980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34340" algn="l"/>
                <a:tab pos="999490" algn="l"/>
              </a:tabLst>
            </a:pPr>
            <a:r>
              <a:rPr sz="3375" spc="-2077" baseline="-4938" dirty="0">
                <a:latin typeface="Symbol"/>
                <a:cs typeface="Symbol"/>
              </a:rPr>
              <a:t>⎝</a:t>
            </a:r>
            <a:r>
              <a:rPr sz="3375" spc="-397" baseline="-4938" dirty="0">
                <a:latin typeface="Times New Roman"/>
                <a:cs typeface="Times New Roman"/>
              </a:rPr>
              <a:t> </a:t>
            </a:r>
            <a:r>
              <a:rPr sz="2250" spc="-1385" dirty="0">
                <a:latin typeface="Symbol"/>
                <a:cs typeface="Symbol"/>
              </a:rPr>
              <a:t>⎣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250" spc="-1385" dirty="0">
                <a:latin typeface="Symbol"/>
                <a:cs typeface="Symbol"/>
              </a:rPr>
              <a:t>⎦</a:t>
            </a:r>
            <a:r>
              <a:rPr sz="2250" spc="-300" dirty="0">
                <a:latin typeface="Times New Roman"/>
                <a:cs typeface="Times New Roman"/>
              </a:rPr>
              <a:t> </a:t>
            </a:r>
            <a:r>
              <a:rPr sz="3375" spc="-2077" baseline="-4938" dirty="0">
                <a:latin typeface="Symbol"/>
                <a:cs typeface="Symbol"/>
              </a:rPr>
              <a:t>⎠</a:t>
            </a:r>
            <a:r>
              <a:rPr sz="3375" baseline="-4938" dirty="0">
                <a:latin typeface="Times New Roman"/>
                <a:cs typeface="Times New Roman"/>
              </a:rPr>
              <a:t>	</a:t>
            </a:r>
            <a:r>
              <a:rPr sz="2250" spc="-1385" dirty="0">
                <a:latin typeface="Symbol"/>
                <a:cs typeface="Symbol"/>
              </a:rPr>
              <a:t>⎣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1891" y="3408255"/>
            <a:ext cx="67500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375" spc="52" baseline="-33333" dirty="0">
                <a:latin typeface="Times New Roman"/>
                <a:cs typeface="Times New Roman"/>
              </a:rPr>
              <a:t>0</a:t>
            </a:r>
            <a:r>
              <a:rPr sz="2250" spc="-1230" dirty="0">
                <a:latin typeface="Symbol"/>
                <a:cs typeface="Symbol"/>
              </a:rPr>
              <a:t>⎥</a:t>
            </a:r>
            <a:r>
              <a:rPr sz="2250" spc="-1285" dirty="0">
                <a:latin typeface="Symbol"/>
                <a:cs typeface="Symbol"/>
              </a:rPr>
              <a:t>⎢</a:t>
            </a:r>
            <a:r>
              <a:rPr sz="3375" spc="232" baseline="-33333" dirty="0">
                <a:latin typeface="Times New Roman"/>
                <a:cs typeface="Times New Roman"/>
              </a:rPr>
              <a:t>1</a:t>
            </a:r>
            <a:r>
              <a:rPr sz="2250" spc="-1385" dirty="0">
                <a:latin typeface="Symbol"/>
                <a:cs typeface="Symbol"/>
              </a:rPr>
              <a:t>⎥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0187" y="3133821"/>
            <a:ext cx="255904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370" dirty="0">
                <a:latin typeface="Symbol"/>
                <a:cs typeface="Symbol"/>
              </a:rPr>
              <a:t>⎢</a:t>
            </a:r>
            <a:r>
              <a:rPr sz="3375" baseline="-2469" dirty="0">
                <a:latin typeface="Times New Roman"/>
                <a:cs typeface="Times New Roman"/>
              </a:rPr>
              <a:t>0</a:t>
            </a:r>
            <a:endParaRPr sz="3375" baseline="-246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0555" y="3408255"/>
            <a:ext cx="1255395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999490" algn="l"/>
              </a:tabLst>
            </a:pPr>
            <a:r>
              <a:rPr sz="3375" spc="-2077" baseline="-14814" dirty="0">
                <a:latin typeface="Symbol"/>
                <a:cs typeface="Symbol"/>
              </a:rPr>
              <a:t>⎜</a:t>
            </a:r>
            <a:r>
              <a:rPr sz="3375" spc="-397" baseline="-14814" dirty="0">
                <a:latin typeface="Times New Roman"/>
                <a:cs typeface="Times New Roman"/>
              </a:rPr>
              <a:t> </a:t>
            </a:r>
            <a:r>
              <a:rPr sz="2250" spc="-1285" dirty="0">
                <a:latin typeface="Symbol"/>
                <a:cs typeface="Symbol"/>
              </a:rPr>
              <a:t>⎢</a:t>
            </a:r>
            <a:r>
              <a:rPr sz="3375" spc="232" baseline="-33333" dirty="0">
                <a:latin typeface="Times New Roman"/>
                <a:cs typeface="Times New Roman"/>
              </a:rPr>
              <a:t>1</a:t>
            </a:r>
            <a:r>
              <a:rPr sz="2250" spc="-1385" dirty="0">
                <a:latin typeface="Symbol"/>
                <a:cs typeface="Symbol"/>
              </a:rPr>
              <a:t>⎥</a:t>
            </a:r>
            <a:r>
              <a:rPr sz="2250" spc="-300" dirty="0">
                <a:latin typeface="Times New Roman"/>
                <a:cs typeface="Times New Roman"/>
              </a:rPr>
              <a:t> </a:t>
            </a:r>
            <a:r>
              <a:rPr sz="3375" spc="-2077" baseline="-14814" dirty="0">
                <a:latin typeface="Symbol"/>
                <a:cs typeface="Symbol"/>
              </a:rPr>
              <a:t>⎟</a:t>
            </a:r>
            <a:r>
              <a:rPr sz="3375" baseline="-14814" dirty="0">
                <a:latin typeface="Times New Roman"/>
                <a:cs typeface="Times New Roman"/>
              </a:rPr>
              <a:t>	</a:t>
            </a:r>
            <a:r>
              <a:rPr sz="2250" spc="-1370" dirty="0">
                <a:latin typeface="Symbol"/>
                <a:cs typeface="Symbol"/>
              </a:rPr>
              <a:t>⎢</a:t>
            </a:r>
            <a:r>
              <a:rPr sz="3375" baseline="-33333" dirty="0">
                <a:latin typeface="Times New Roman"/>
                <a:cs typeface="Times New Roman"/>
              </a:rPr>
              <a:t>0</a:t>
            </a:r>
            <a:endParaRPr sz="3375" baseline="-33333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1891" y="2310451"/>
            <a:ext cx="675005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375" spc="52" baseline="3703" dirty="0">
                <a:latin typeface="Times New Roman"/>
                <a:cs typeface="Times New Roman"/>
              </a:rPr>
              <a:t>0</a:t>
            </a:r>
            <a:r>
              <a:rPr sz="2250" spc="-1230" dirty="0">
                <a:latin typeface="Symbol"/>
                <a:cs typeface="Symbol"/>
              </a:rPr>
              <a:t>⎤</a:t>
            </a:r>
            <a:r>
              <a:rPr sz="2250" spc="-1385" dirty="0">
                <a:latin typeface="Symbol"/>
                <a:cs typeface="Symbol"/>
              </a:rPr>
              <a:t>⎡</a:t>
            </a:r>
            <a:r>
              <a:rPr sz="2250" spc="-340" dirty="0">
                <a:latin typeface="Times New Roman"/>
                <a:cs typeface="Times New Roman"/>
              </a:rPr>
              <a:t> </a:t>
            </a:r>
            <a:r>
              <a:rPr sz="3375" i="1" spc="240" baseline="3703" dirty="0">
                <a:latin typeface="Times New Roman"/>
                <a:cs typeface="Times New Roman"/>
              </a:rPr>
              <a:t>x</a:t>
            </a:r>
            <a:r>
              <a:rPr sz="2250" spc="-1385" dirty="0">
                <a:latin typeface="Symbol"/>
                <a:cs typeface="Symbol"/>
              </a:rPr>
              <a:t>⎤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0187" y="2289578"/>
            <a:ext cx="1259840" cy="166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519430" algn="l"/>
                <a:tab pos="1010285" algn="l"/>
              </a:tabLst>
            </a:pPr>
            <a:r>
              <a:rPr sz="3375" spc="-1050" baseline="-3703" dirty="0">
                <a:latin typeface="Symbol"/>
                <a:cs typeface="Symbol"/>
              </a:rPr>
              <a:t>⎡</a:t>
            </a:r>
            <a:r>
              <a:rPr sz="2250" spc="-700" dirty="0">
                <a:latin typeface="Times New Roman"/>
                <a:cs typeface="Times New Roman"/>
              </a:rPr>
              <a:t>1	</a:t>
            </a:r>
            <a:r>
              <a:rPr sz="2250" dirty="0">
                <a:latin typeface="Times New Roman"/>
                <a:cs typeface="Times New Roman"/>
              </a:rPr>
              <a:t>0	0</a:t>
            </a:r>
            <a:endParaRPr sz="2250">
              <a:latin typeface="Times New Roman"/>
              <a:cs typeface="Times New Roman"/>
            </a:endParaRPr>
          </a:p>
          <a:p>
            <a:pPr marL="517525">
              <a:lnSpc>
                <a:spcPct val="100000"/>
              </a:lnSpc>
              <a:spcBef>
                <a:spcPts val="680"/>
              </a:spcBef>
              <a:tabLst>
                <a:tab pos="1010285" algn="l"/>
              </a:tabLst>
            </a:pPr>
            <a:r>
              <a:rPr sz="2250" dirty="0">
                <a:latin typeface="Times New Roman"/>
                <a:cs typeface="Times New Roman"/>
              </a:rPr>
              <a:t>1	0</a:t>
            </a:r>
            <a:endParaRPr sz="2250">
              <a:latin typeface="Times New Roman"/>
              <a:cs typeface="Times New Roman"/>
            </a:endParaRPr>
          </a:p>
          <a:p>
            <a:pPr marL="519430">
              <a:lnSpc>
                <a:spcPct val="100000"/>
              </a:lnSpc>
              <a:spcBef>
                <a:spcPts val="680"/>
              </a:spcBef>
              <a:tabLst>
                <a:tab pos="1008380" algn="l"/>
              </a:tabLst>
            </a:pPr>
            <a:r>
              <a:rPr sz="2250" dirty="0">
                <a:latin typeface="Times New Roman"/>
                <a:cs typeface="Times New Roman"/>
              </a:rPr>
              <a:t>0	</a:t>
            </a:r>
            <a:r>
              <a:rPr sz="2250" i="1" dirty="0">
                <a:latin typeface="Times New Roman"/>
                <a:cs typeface="Times New Roman"/>
              </a:rPr>
              <a:t>a</a:t>
            </a:r>
            <a:endParaRPr sz="2250">
              <a:latin typeface="Times New Roman"/>
              <a:cs typeface="Times New Roman"/>
            </a:endParaRPr>
          </a:p>
          <a:p>
            <a:pPr marL="519430">
              <a:lnSpc>
                <a:spcPct val="100000"/>
              </a:lnSpc>
              <a:spcBef>
                <a:spcPts val="680"/>
              </a:spcBef>
              <a:tabLst>
                <a:tab pos="932180" algn="l"/>
              </a:tabLst>
            </a:pPr>
            <a:r>
              <a:rPr sz="2250" dirty="0">
                <a:latin typeface="Times New Roman"/>
                <a:cs typeface="Times New Roman"/>
              </a:rPr>
              <a:t>0	</a:t>
            </a:r>
            <a:r>
              <a:rPr sz="2250" spc="5" dirty="0">
                <a:latin typeface="Symbol"/>
                <a:cs typeface="Symbol"/>
              </a:rPr>
              <a:t></a:t>
            </a:r>
            <a:r>
              <a:rPr sz="2250" spc="-459" dirty="0">
                <a:latin typeface="Times New Roman"/>
                <a:cs typeface="Times New Roman"/>
              </a:rPr>
              <a:t> </a:t>
            </a:r>
            <a:r>
              <a:rPr sz="2250" dirty="0">
                <a:latin typeface="Times New Roman"/>
                <a:cs typeface="Times New Roman"/>
              </a:rPr>
              <a:t>1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10555" y="3018959"/>
            <a:ext cx="688975" cy="486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385" dirty="0">
                <a:latin typeface="Symbol"/>
                <a:cs typeface="Symbol"/>
              </a:rPr>
              <a:t>⎜</a:t>
            </a:r>
            <a:r>
              <a:rPr sz="2250" spc="-290" dirty="0">
                <a:latin typeface="Times New Roman"/>
                <a:cs typeface="Times New Roman"/>
              </a:rPr>
              <a:t> </a:t>
            </a:r>
            <a:r>
              <a:rPr sz="3375" spc="-2077" baseline="-22222" dirty="0">
                <a:latin typeface="Symbol"/>
                <a:cs typeface="Symbol"/>
              </a:rPr>
              <a:t>⎢</a:t>
            </a:r>
            <a:r>
              <a:rPr sz="3375" spc="-487" baseline="-22222" dirty="0">
                <a:latin typeface="Times New Roman"/>
                <a:cs typeface="Times New Roman"/>
              </a:rPr>
              <a:t> </a:t>
            </a:r>
            <a:r>
              <a:rPr sz="3375" i="1" baseline="-24691" dirty="0">
                <a:latin typeface="Times New Roman"/>
                <a:cs typeface="Times New Roman"/>
              </a:rPr>
              <a:t>z</a:t>
            </a:r>
            <a:r>
              <a:rPr sz="3375" i="1" spc="-509" baseline="-24691" dirty="0">
                <a:latin typeface="Times New Roman"/>
                <a:cs typeface="Times New Roman"/>
              </a:rPr>
              <a:t> </a:t>
            </a:r>
            <a:r>
              <a:rPr sz="3375" spc="-2077" baseline="-22222" dirty="0">
                <a:latin typeface="Symbol"/>
                <a:cs typeface="Symbol"/>
              </a:rPr>
              <a:t>⎥</a:t>
            </a:r>
            <a:r>
              <a:rPr sz="3375" spc="-487" baseline="-22222" dirty="0">
                <a:latin typeface="Times New Roman"/>
                <a:cs typeface="Times New Roman"/>
              </a:rPr>
              <a:t> </a:t>
            </a:r>
            <a:r>
              <a:rPr sz="2250" spc="-1385" dirty="0">
                <a:latin typeface="Symbol"/>
                <a:cs typeface="Symbol"/>
              </a:rPr>
              <a:t>⎟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10555" y="2289578"/>
            <a:ext cx="68897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385" dirty="0">
                <a:latin typeface="Symbol"/>
                <a:cs typeface="Symbol"/>
              </a:rPr>
              <a:t>⎛</a:t>
            </a:r>
            <a:r>
              <a:rPr sz="2250" spc="-300" dirty="0">
                <a:latin typeface="Times New Roman"/>
                <a:cs typeface="Times New Roman"/>
              </a:rPr>
              <a:t> </a:t>
            </a:r>
            <a:r>
              <a:rPr sz="3375" spc="-2077" baseline="-3703" dirty="0">
                <a:latin typeface="Symbol"/>
                <a:cs typeface="Symbol"/>
              </a:rPr>
              <a:t>⎡</a:t>
            </a:r>
            <a:r>
              <a:rPr sz="3375" spc="-547" baseline="-3703" dirty="0">
                <a:latin typeface="Times New Roman"/>
                <a:cs typeface="Times New Roman"/>
              </a:rPr>
              <a:t> </a:t>
            </a:r>
            <a:r>
              <a:rPr sz="2250" i="1" spc="-615" dirty="0">
                <a:latin typeface="Times New Roman"/>
                <a:cs typeface="Times New Roman"/>
              </a:rPr>
              <a:t>x</a:t>
            </a:r>
            <a:r>
              <a:rPr sz="3375" spc="-922" baseline="-3703" dirty="0">
                <a:latin typeface="Symbol"/>
                <a:cs typeface="Symbol"/>
              </a:rPr>
              <a:t>⎤</a:t>
            </a:r>
            <a:r>
              <a:rPr sz="3375" spc="-494" baseline="-3703" dirty="0">
                <a:latin typeface="Times New Roman"/>
                <a:cs typeface="Times New Roman"/>
              </a:rPr>
              <a:t> </a:t>
            </a:r>
            <a:r>
              <a:rPr sz="2250" spc="-1385" dirty="0">
                <a:latin typeface="Symbol"/>
                <a:cs typeface="Symbol"/>
              </a:rPr>
              <a:t>⎞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7812" y="2859368"/>
            <a:ext cx="144843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375" i="1" spc="7" baseline="-13580" dirty="0">
                <a:latin typeface="Times New Roman"/>
                <a:cs typeface="Times New Roman"/>
              </a:rPr>
              <a:t>T </a:t>
            </a:r>
            <a:r>
              <a:rPr sz="3375" spc="-2077" baseline="22222" dirty="0">
                <a:latin typeface="Symbol"/>
                <a:cs typeface="Symbol"/>
              </a:rPr>
              <a:t>⎜</a:t>
            </a:r>
            <a:r>
              <a:rPr sz="3375" spc="-419" baseline="22222" dirty="0">
                <a:latin typeface="Times New Roman"/>
                <a:cs typeface="Times New Roman"/>
              </a:rPr>
              <a:t> </a:t>
            </a:r>
            <a:r>
              <a:rPr sz="2250" spc="-1385" dirty="0">
                <a:latin typeface="Symbol"/>
                <a:cs typeface="Symbol"/>
              </a:rPr>
              <a:t>⎢</a:t>
            </a:r>
            <a:r>
              <a:rPr sz="2250" spc="-315" dirty="0">
                <a:latin typeface="Times New Roman"/>
                <a:cs typeface="Times New Roman"/>
              </a:rPr>
              <a:t> </a:t>
            </a:r>
            <a:r>
              <a:rPr sz="3375" i="1" spc="-944" baseline="27160" dirty="0">
                <a:latin typeface="Times New Roman"/>
                <a:cs typeface="Times New Roman"/>
              </a:rPr>
              <a:t>y</a:t>
            </a:r>
            <a:r>
              <a:rPr sz="2250" spc="-630" dirty="0">
                <a:latin typeface="Symbol"/>
                <a:cs typeface="Symbol"/>
              </a:rPr>
              <a:t>⎥</a:t>
            </a:r>
            <a:r>
              <a:rPr sz="2250" spc="-315" dirty="0">
                <a:latin typeface="Times New Roman"/>
                <a:cs typeface="Times New Roman"/>
              </a:rPr>
              <a:t> </a:t>
            </a:r>
            <a:r>
              <a:rPr sz="3375" spc="-2077" baseline="22222" dirty="0">
                <a:latin typeface="Symbol"/>
                <a:cs typeface="Symbol"/>
              </a:rPr>
              <a:t>⎟</a:t>
            </a:r>
            <a:r>
              <a:rPr sz="3375" spc="-22" baseline="22222" dirty="0">
                <a:latin typeface="Times New Roman"/>
                <a:cs typeface="Times New Roman"/>
              </a:rPr>
              <a:t> </a:t>
            </a:r>
            <a:r>
              <a:rPr sz="3375" spc="7" baseline="-13580" dirty="0">
                <a:latin typeface="Symbol"/>
                <a:cs typeface="Symbol"/>
              </a:rPr>
              <a:t></a:t>
            </a:r>
            <a:r>
              <a:rPr sz="3375" spc="-427" baseline="-13580" dirty="0">
                <a:latin typeface="Times New Roman"/>
                <a:cs typeface="Times New Roman"/>
              </a:rPr>
              <a:t> </a:t>
            </a:r>
            <a:r>
              <a:rPr sz="2250" spc="-675" dirty="0">
                <a:latin typeface="Symbol"/>
                <a:cs typeface="Symbol"/>
              </a:rPr>
              <a:t>⎢</a:t>
            </a:r>
            <a:r>
              <a:rPr sz="3375" spc="-1012" baseline="27160" dirty="0">
                <a:latin typeface="Times New Roman"/>
                <a:cs typeface="Times New Roman"/>
              </a:rPr>
              <a:t>0</a:t>
            </a:r>
            <a:endParaRPr sz="3375" baseline="2716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81464" y="3075130"/>
            <a:ext cx="1236345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6106" y="0"/>
                </a:lnTo>
              </a:path>
            </a:pathLst>
          </a:custGeom>
          <a:ln w="11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6540" y="3075130"/>
            <a:ext cx="553085" cy="0"/>
          </a:xfrm>
          <a:custGeom>
            <a:avLst/>
            <a:gdLst/>
            <a:ahLst/>
            <a:cxnLst/>
            <a:rect l="l" t="t" r="r" b="b"/>
            <a:pathLst>
              <a:path w="553084">
                <a:moveTo>
                  <a:pt x="0" y="0"/>
                </a:moveTo>
                <a:lnTo>
                  <a:pt x="552598" y="0"/>
                </a:lnTo>
              </a:path>
            </a:pathLst>
          </a:custGeom>
          <a:ln w="113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57690" y="2485803"/>
            <a:ext cx="479425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74625">
              <a:lnSpc>
                <a:spcPct val="164900"/>
              </a:lnSpc>
            </a:pPr>
            <a:r>
              <a:rPr sz="2150" i="1" spc="-5" dirty="0">
                <a:latin typeface="Times New Roman"/>
                <a:cs typeface="Times New Roman"/>
              </a:rPr>
              <a:t>b  </a:t>
            </a:r>
            <a:r>
              <a:rPr sz="3225" i="1" spc="112" baseline="31007" dirty="0">
                <a:latin typeface="Times New Roman"/>
                <a:cs typeface="Times New Roman"/>
              </a:rPr>
              <a:t>z</a:t>
            </a:r>
            <a:r>
              <a:rPr sz="2150" i="1" spc="-5" dirty="0">
                <a:latin typeface="Times New Roman"/>
                <a:cs typeface="Times New Roman"/>
              </a:rPr>
              <a:t>eye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54354" y="3238625"/>
            <a:ext cx="47942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sz="3225" i="1" spc="112" baseline="31007" dirty="0">
                <a:latin typeface="Times New Roman"/>
                <a:cs typeface="Times New Roman"/>
              </a:rPr>
              <a:t>z</a:t>
            </a:r>
            <a:r>
              <a:rPr sz="2150" i="1" spc="-5" dirty="0">
                <a:latin typeface="Times New Roman"/>
                <a:cs typeface="Times New Roman"/>
              </a:rPr>
              <a:t>eye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2266" y="2699863"/>
            <a:ext cx="36258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sz="2150" i="1" spc="-5" dirty="0">
                <a:latin typeface="Times New Roman"/>
                <a:cs typeface="Times New Roman"/>
              </a:rPr>
              <a:t>eye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7211" y="3025681"/>
            <a:ext cx="559435" cy="32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70"/>
              </a:lnSpc>
            </a:pPr>
            <a:r>
              <a:rPr sz="2150" i="1" spc="-10" dirty="0">
                <a:latin typeface="Times New Roman"/>
                <a:cs typeface="Times New Roman"/>
              </a:rPr>
              <a:t>NDC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07410" y="2859368"/>
            <a:ext cx="1242060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>
              <a:lnSpc>
                <a:spcPts val="2430"/>
              </a:lnSpc>
              <a:tabLst>
                <a:tab pos="1135380" algn="l"/>
              </a:tabLst>
            </a:pPr>
            <a:r>
              <a:rPr sz="3375" spc="52" baseline="27160" dirty="0">
                <a:latin typeface="Times New Roman"/>
                <a:cs typeface="Times New Roman"/>
              </a:rPr>
              <a:t>0</a:t>
            </a:r>
            <a:r>
              <a:rPr sz="2250" spc="-1230" dirty="0">
                <a:latin typeface="Symbol"/>
                <a:cs typeface="Symbol"/>
              </a:rPr>
              <a:t>⎥</a:t>
            </a:r>
            <a:r>
              <a:rPr sz="2250" spc="-1385" dirty="0">
                <a:latin typeface="Symbol"/>
                <a:cs typeface="Symbol"/>
              </a:rPr>
              <a:t>⎢</a:t>
            </a:r>
            <a:r>
              <a:rPr sz="2250" spc="-300" dirty="0">
                <a:latin typeface="Times New Roman"/>
                <a:cs typeface="Times New Roman"/>
              </a:rPr>
              <a:t> </a:t>
            </a:r>
            <a:r>
              <a:rPr sz="3375" i="1" spc="187" baseline="27160" dirty="0">
                <a:latin typeface="Times New Roman"/>
                <a:cs typeface="Times New Roman"/>
              </a:rPr>
              <a:t>y</a:t>
            </a:r>
            <a:r>
              <a:rPr sz="2250" spc="-1385" dirty="0">
                <a:latin typeface="Symbol"/>
                <a:cs typeface="Symbol"/>
              </a:rPr>
              <a:t>⎥</a:t>
            </a:r>
            <a:r>
              <a:rPr sz="2250" dirty="0">
                <a:latin typeface="Times New Roman"/>
                <a:cs typeface="Times New Roman"/>
              </a:rPr>
              <a:t>	</a:t>
            </a:r>
            <a:r>
              <a:rPr sz="2150" i="1" spc="-5" dirty="0">
                <a:latin typeface="Times New Roman"/>
                <a:cs typeface="Times New Roman"/>
              </a:rPr>
              <a:t>z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2430"/>
              </a:lnSpc>
            </a:pPr>
            <a:r>
              <a:rPr sz="3375" i="1" spc="-1155" baseline="-2469" dirty="0">
                <a:latin typeface="Times New Roman"/>
                <a:cs typeface="Times New Roman"/>
              </a:rPr>
              <a:t>b</a:t>
            </a:r>
            <a:r>
              <a:rPr sz="2250" spc="-770" dirty="0">
                <a:latin typeface="Symbol"/>
                <a:cs typeface="Symbol"/>
              </a:rPr>
              <a:t>⎥⎢</a:t>
            </a:r>
            <a:r>
              <a:rPr sz="2250" spc="-470" dirty="0">
                <a:latin typeface="Times New Roman"/>
                <a:cs typeface="Times New Roman"/>
              </a:rPr>
              <a:t> </a:t>
            </a:r>
            <a:r>
              <a:rPr sz="3375" i="1" baseline="-2469" dirty="0">
                <a:latin typeface="Times New Roman"/>
                <a:cs typeface="Times New Roman"/>
              </a:rPr>
              <a:t>z</a:t>
            </a:r>
            <a:r>
              <a:rPr sz="3375" i="1" spc="-712" baseline="-2469" dirty="0">
                <a:latin typeface="Times New Roman"/>
                <a:cs typeface="Times New Roman"/>
              </a:rPr>
              <a:t> </a:t>
            </a:r>
            <a:r>
              <a:rPr sz="2250" spc="-1385" dirty="0">
                <a:latin typeface="Symbol"/>
                <a:cs typeface="Symbol"/>
              </a:rPr>
              <a:t>⎥</a:t>
            </a:r>
            <a:endParaRPr sz="225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98228" y="2870224"/>
            <a:ext cx="56578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50" spc="-5" dirty="0">
                <a:latin typeface="Symbol"/>
                <a:cs typeface="Symbol"/>
              </a:rPr>
              <a:t>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a</a:t>
            </a:r>
            <a:r>
              <a:rPr sz="2150" i="1" spc="-14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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9869" y="2544406"/>
            <a:ext cx="120396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868044" algn="l"/>
              </a:tabLst>
            </a:pPr>
            <a:r>
              <a:rPr sz="2150" i="1" spc="-5" dirty="0">
                <a:latin typeface="Times New Roman"/>
                <a:cs typeface="Times New Roman"/>
              </a:rPr>
              <a:t>a</a:t>
            </a:r>
            <a:r>
              <a:rPr sz="2150" i="1" spc="-175" dirty="0">
                <a:latin typeface="Times New Roman"/>
                <a:cs typeface="Times New Roman"/>
              </a:rPr>
              <a:t> </a:t>
            </a:r>
            <a:r>
              <a:rPr sz="2150" spc="-5" dirty="0">
                <a:latin typeface="Symbol"/>
                <a:cs typeface="Symbol"/>
              </a:rPr>
              <a:t>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z	</a:t>
            </a:r>
            <a:r>
              <a:rPr sz="2150" spc="-5" dirty="0">
                <a:latin typeface="Symbol"/>
                <a:cs typeface="Symbol"/>
              </a:rPr>
              <a:t></a:t>
            </a:r>
            <a:r>
              <a:rPr sz="2150" spc="-245" dirty="0">
                <a:latin typeface="Times New Roman"/>
                <a:cs typeface="Times New Roman"/>
              </a:rPr>
              <a:t> </a:t>
            </a:r>
            <a:r>
              <a:rPr sz="2150" i="1" spc="-5" dirty="0">
                <a:latin typeface="Times New Roman"/>
                <a:cs typeface="Times New Roman"/>
              </a:rPr>
              <a:t>b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56454" y="2870224"/>
            <a:ext cx="14922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150" spc="-5" dirty="0">
                <a:latin typeface="Symbol"/>
                <a:cs typeface="Symbol"/>
              </a:rPr>
              <a:t></a:t>
            </a:r>
            <a:endParaRPr sz="2150">
              <a:latin typeface="Symbol"/>
              <a:cs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296670"/>
            <a:ext cx="58045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buFont typeface="Arial"/>
              <a:buChar char="•"/>
              <a:tabLst>
                <a:tab pos="228600" algn="l"/>
              </a:tabLst>
            </a:pPr>
            <a:r>
              <a:rPr sz="2800" spc="85" dirty="0">
                <a:latin typeface="Book Antiqua"/>
                <a:cs typeface="Book Antiqua"/>
              </a:rPr>
              <a:t>Perspective </a:t>
            </a:r>
            <a:r>
              <a:rPr sz="2800" spc="120" dirty="0">
                <a:latin typeface="Book Antiqua"/>
                <a:cs typeface="Book Antiqua"/>
              </a:rPr>
              <a:t>Correct</a:t>
            </a:r>
            <a:r>
              <a:rPr sz="2800" spc="-110" dirty="0">
                <a:latin typeface="Book Antiqua"/>
                <a:cs typeface="Book Antiqua"/>
              </a:rPr>
              <a:t> </a:t>
            </a:r>
            <a:r>
              <a:rPr sz="2800" spc="60" dirty="0">
                <a:latin typeface="Book Antiqua"/>
                <a:cs typeface="Book Antiqua"/>
              </a:rPr>
              <a:t>Interpolation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147570"/>
            <a:ext cx="1168400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spc="-10" dirty="0">
                <a:latin typeface="Times New Roman"/>
                <a:cs typeface="Times New Roman"/>
              </a:rPr>
              <a:t>s</a:t>
            </a:r>
            <a:r>
              <a:rPr sz="2400" i="1" spc="-15" baseline="-17361" dirty="0">
                <a:latin typeface="Times New Roman"/>
                <a:cs typeface="Times New Roman"/>
              </a:rPr>
              <a:t>0</a:t>
            </a:r>
            <a:r>
              <a:rPr sz="2400" spc="-10" dirty="0">
                <a:latin typeface="Book Antiqua"/>
                <a:cs typeface="Book Antiqua"/>
              </a:rPr>
              <a:t>, </a:t>
            </a:r>
            <a:r>
              <a:rPr sz="2400" i="1" spc="-10" dirty="0">
                <a:latin typeface="Times New Roman"/>
                <a:cs typeface="Times New Roman"/>
              </a:rPr>
              <a:t>s</a:t>
            </a:r>
            <a:r>
              <a:rPr sz="2400" i="1" spc="-15" baseline="-17361" dirty="0">
                <a:latin typeface="Times New Roman"/>
                <a:cs typeface="Times New Roman"/>
              </a:rPr>
              <a:t>1</a:t>
            </a:r>
            <a:r>
              <a:rPr sz="2400" spc="-10" dirty="0">
                <a:latin typeface="Book Antiqua"/>
                <a:cs typeface="Book Antiqua"/>
              </a:rPr>
              <a:t>, </a:t>
            </a:r>
            <a:r>
              <a:rPr sz="2400" i="1" spc="-20" dirty="0">
                <a:latin typeface="Times New Roman"/>
                <a:cs typeface="Times New Roman"/>
              </a:rPr>
              <a:t>s</a:t>
            </a:r>
            <a:r>
              <a:rPr sz="2400" i="1" spc="-30" baseline="-17361" dirty="0">
                <a:latin typeface="Times New Roman"/>
                <a:cs typeface="Times New Roman"/>
              </a:rPr>
              <a:t>2 </a:t>
            </a:r>
            <a:r>
              <a:rPr sz="2400" i="1" spc="37" baseline="-1736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Book Antiqua"/>
                <a:cs typeface="Book Antiqua"/>
              </a:rPr>
              <a:t>: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8450" y="2147570"/>
            <a:ext cx="438340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80" dirty="0">
                <a:latin typeface="Book Antiqua"/>
                <a:cs typeface="Book Antiqua"/>
              </a:rPr>
              <a:t>texture </a:t>
            </a:r>
            <a:r>
              <a:rPr sz="2400" spc="75" dirty="0">
                <a:latin typeface="Book Antiqua"/>
                <a:cs typeface="Book Antiqua"/>
              </a:rPr>
              <a:t>coordinates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75" dirty="0">
                <a:latin typeface="Book Antiqua"/>
                <a:cs typeface="Book Antiqua"/>
              </a:rPr>
              <a:t>vertices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1753870"/>
            <a:ext cx="7006590" cy="1163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472565" algn="l"/>
              </a:tabLst>
            </a:pPr>
            <a:r>
              <a:rPr sz="2400" spc="-5" dirty="0">
                <a:latin typeface="Symbol"/>
                <a:cs typeface="Symbol"/>
              </a:rPr>
              <a:t></a:t>
            </a:r>
            <a:r>
              <a:rPr sz="2400" spc="-5" dirty="0">
                <a:latin typeface="Book Antiqua"/>
                <a:cs typeface="Book Antiqua"/>
              </a:rPr>
              <a:t>, </a:t>
            </a:r>
            <a:r>
              <a:rPr sz="2400" spc="-10" dirty="0">
                <a:latin typeface="Symbol"/>
                <a:cs typeface="Symbol"/>
              </a:rPr>
              <a:t></a:t>
            </a:r>
            <a:r>
              <a:rPr sz="2400" spc="-10" dirty="0">
                <a:latin typeface="Book Antiqua"/>
                <a:cs typeface="Book Antiqua"/>
              </a:rPr>
              <a:t>,</a:t>
            </a:r>
            <a:r>
              <a:rPr sz="2400" spc="90" dirty="0">
                <a:latin typeface="Book Antiqua"/>
                <a:cs typeface="Book Antiqua"/>
              </a:rPr>
              <a:t> </a:t>
            </a:r>
            <a:r>
              <a:rPr sz="2400" dirty="0">
                <a:latin typeface="Symbol"/>
                <a:cs typeface="Symbol"/>
              </a:rPr>
              <a:t>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Book Antiqua"/>
                <a:cs typeface="Book Antiqua"/>
              </a:rPr>
              <a:t>:	</a:t>
            </a:r>
            <a:r>
              <a:rPr sz="2400" spc="80" dirty="0">
                <a:latin typeface="Book Antiqua"/>
                <a:cs typeface="Book Antiqua"/>
              </a:rPr>
              <a:t>Barycentric </a:t>
            </a:r>
            <a:r>
              <a:rPr sz="2400" spc="75" dirty="0">
                <a:latin typeface="Book Antiqua"/>
                <a:cs typeface="Book Antiqua"/>
              </a:rPr>
              <a:t>coordinates </a:t>
            </a:r>
            <a:r>
              <a:rPr sz="2400" spc="-65" dirty="0">
                <a:latin typeface="Book Antiqua"/>
                <a:cs typeface="Book Antiqua"/>
              </a:rPr>
              <a:t>(2D) </a:t>
            </a:r>
            <a:r>
              <a:rPr sz="2400" spc="50" dirty="0">
                <a:latin typeface="Book Antiqua"/>
                <a:cs typeface="Book Antiqua"/>
              </a:rPr>
              <a:t>of </a:t>
            </a:r>
            <a:r>
              <a:rPr sz="2400" spc="55" dirty="0">
                <a:latin typeface="Book Antiqua"/>
                <a:cs typeface="Book Antiqua"/>
              </a:rPr>
              <a:t>point</a:t>
            </a:r>
            <a:r>
              <a:rPr sz="2400" spc="80" dirty="0">
                <a:latin typeface="Book Antiqua"/>
                <a:cs typeface="Book Antiqua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139" y="2541270"/>
            <a:ext cx="6428105" cy="421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w</a:t>
            </a:r>
            <a:r>
              <a:rPr sz="2400" i="1" baseline="-17361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Book Antiqua"/>
                <a:cs typeface="Book Antiqua"/>
              </a:rPr>
              <a:t>, </a:t>
            </a:r>
            <a:r>
              <a:rPr sz="2400" i="1" spc="-5" dirty="0">
                <a:latin typeface="Times New Roman"/>
                <a:cs typeface="Times New Roman"/>
              </a:rPr>
              <a:t>w</a:t>
            </a:r>
            <a:r>
              <a:rPr sz="2400" i="1" spc="-7" baseline="-17361" dirty="0">
                <a:latin typeface="Times New Roman"/>
                <a:cs typeface="Times New Roman"/>
              </a:rPr>
              <a:t>1</a:t>
            </a:r>
            <a:r>
              <a:rPr sz="2400" spc="-5" dirty="0">
                <a:latin typeface="Book Antiqua"/>
                <a:cs typeface="Book Antiqua"/>
              </a:rPr>
              <a:t>,</a:t>
            </a:r>
            <a:r>
              <a:rPr sz="2400" i="1" spc="-5" dirty="0">
                <a:latin typeface="Times New Roman"/>
                <a:cs typeface="Times New Roman"/>
              </a:rPr>
              <a:t>w</a:t>
            </a:r>
            <a:r>
              <a:rPr sz="2400" i="1" spc="-7" baseline="-17361" dirty="0">
                <a:latin typeface="Times New Roman"/>
                <a:cs typeface="Times New Roman"/>
              </a:rPr>
              <a:t>2  </a:t>
            </a:r>
            <a:r>
              <a:rPr sz="2400" dirty="0">
                <a:latin typeface="Book Antiqua"/>
                <a:cs typeface="Book Antiqua"/>
              </a:rPr>
              <a:t>: </a:t>
            </a:r>
            <a:r>
              <a:rPr sz="2400" spc="45" dirty="0">
                <a:latin typeface="Book Antiqua"/>
                <a:cs typeface="Book Antiqua"/>
              </a:rPr>
              <a:t>homogenous </a:t>
            </a:r>
            <a:r>
              <a:rPr sz="2400" spc="70" dirty="0">
                <a:latin typeface="Book Antiqua"/>
                <a:cs typeface="Book Antiqua"/>
              </a:rPr>
              <a:t>coordinate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95" dirty="0">
                <a:latin typeface="Book Antiqua"/>
                <a:cs typeface="Book Antiqua"/>
              </a:rPr>
              <a:t> </a:t>
            </a:r>
            <a:r>
              <a:rPr sz="2400" spc="75" dirty="0">
                <a:latin typeface="Book Antiqua"/>
                <a:cs typeface="Book Antiqua"/>
              </a:rPr>
              <a:t>vertices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5678170"/>
            <a:ext cx="2256790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5" dirty="0">
                <a:latin typeface="Book Antiqua"/>
                <a:cs typeface="Book Antiqua"/>
              </a:rPr>
              <a:t>Similarly </a:t>
            </a:r>
            <a:r>
              <a:rPr sz="2400" spc="55" dirty="0">
                <a:latin typeface="Book Antiqua"/>
                <a:cs typeface="Book Antiqua"/>
              </a:rPr>
              <a:t>for</a:t>
            </a:r>
            <a:r>
              <a:rPr sz="2400" spc="-50" dirty="0">
                <a:latin typeface="Book Antiqua"/>
                <a:cs typeface="Book Antiqua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035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495" dirty="0"/>
              <a:t>TEXTURE </a:t>
            </a:r>
            <a:r>
              <a:rPr sz="3600" spc="515" dirty="0"/>
              <a:t>COORDINATE</a:t>
            </a:r>
            <a:r>
              <a:rPr sz="3600" spc="-300" dirty="0"/>
              <a:t> </a:t>
            </a:r>
            <a:r>
              <a:rPr sz="3600" spc="475" dirty="0"/>
              <a:t>INTERPOLATION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2266950" y="3397250"/>
            <a:ext cx="2438400" cy="1460500"/>
          </a:xfrm>
          <a:custGeom>
            <a:avLst/>
            <a:gdLst/>
            <a:ahLst/>
            <a:cxnLst/>
            <a:rect l="l" t="t" r="r" b="b"/>
            <a:pathLst>
              <a:path w="2438400" h="1460500">
                <a:moveTo>
                  <a:pt x="0" y="1460500"/>
                </a:moveTo>
                <a:lnTo>
                  <a:pt x="0" y="0"/>
                </a:lnTo>
                <a:lnTo>
                  <a:pt x="2438400" y="1460500"/>
                </a:lnTo>
                <a:lnTo>
                  <a:pt x="0" y="1460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2400" y="4191000"/>
            <a:ext cx="88900" cy="8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32068" y="3848730"/>
            <a:ext cx="84455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5"/>
              </a:lnSpc>
            </a:pPr>
            <a:r>
              <a:rPr sz="1800" spc="-5" dirty="0">
                <a:latin typeface="Tahoma"/>
                <a:cs typeface="Tahoma"/>
              </a:rPr>
              <a:t>(s,t)?</a:t>
            </a:r>
            <a:endParaRPr sz="1800">
              <a:latin typeface="Tahoma"/>
              <a:cs typeface="Tahoma"/>
            </a:endParaRPr>
          </a:p>
          <a:p>
            <a:pPr marL="196850">
              <a:lnSpc>
                <a:spcPts val="1925"/>
              </a:lnSpc>
            </a:pPr>
            <a:r>
              <a:rPr sz="1800" dirty="0">
                <a:latin typeface="Symbol"/>
                <a:cs typeface="Symbol"/>
              </a:rPr>
              <a:t></a:t>
            </a:r>
            <a:r>
              <a:rPr sz="1800" spc="-40" dirty="0">
                <a:latin typeface="Symbol"/>
                <a:cs typeface="Symbol"/>
              </a:rPr>
              <a:t></a:t>
            </a:r>
            <a:r>
              <a:rPr sz="1800" spc="50" dirty="0">
                <a:latin typeface="Symbol"/>
                <a:cs typeface="Symbol"/>
              </a:rPr>
              <a:t></a:t>
            </a:r>
            <a:r>
              <a:rPr sz="1800" spc="10" dirty="0">
                <a:latin typeface="Symbol"/>
                <a:cs typeface="Symbol"/>
              </a:rPr>
              <a:t></a:t>
            </a:r>
            <a:r>
              <a:rPr sz="1800" spc="50" dirty="0">
                <a:latin typeface="Symbol"/>
                <a:cs typeface="Symbol"/>
              </a:rPr>
              <a:t></a:t>
            </a:r>
            <a:r>
              <a:rPr sz="1800" spc="-45" dirty="0">
                <a:latin typeface="Symbol"/>
                <a:cs typeface="Symbol"/>
              </a:rPr>
              <a:t></a:t>
            </a:r>
            <a:r>
              <a:rPr sz="1800" dirty="0">
                <a:latin typeface="Symbol"/>
                <a:cs typeface="Symbol"/>
              </a:rPr>
              <a:t>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65946" y="3928105"/>
            <a:ext cx="4283710" cy="0"/>
          </a:xfrm>
          <a:custGeom>
            <a:avLst/>
            <a:gdLst/>
            <a:ahLst/>
            <a:cxnLst/>
            <a:rect l="l" t="t" r="r" b="b"/>
            <a:pathLst>
              <a:path w="4283709">
                <a:moveTo>
                  <a:pt x="0" y="0"/>
                </a:moveTo>
                <a:lnTo>
                  <a:pt x="4283267" y="0"/>
                </a:lnTo>
              </a:path>
            </a:pathLst>
          </a:custGeom>
          <a:ln w="141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03989" y="3922349"/>
            <a:ext cx="295275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i="1" spc="-90" dirty="0">
                <a:latin typeface="Symbol"/>
                <a:cs typeface="Symbol"/>
              </a:rPr>
              <a:t></a:t>
            </a:r>
            <a:r>
              <a:rPr sz="2850" i="1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/ </a:t>
            </a:r>
            <a:r>
              <a:rPr sz="2700" i="1" spc="-45" dirty="0">
                <a:latin typeface="Times New Roman"/>
                <a:cs typeface="Times New Roman"/>
              </a:rPr>
              <a:t>w</a:t>
            </a:r>
            <a:r>
              <a:rPr sz="2325" spc="-67" baseline="-25089" dirty="0">
                <a:latin typeface="Times New Roman"/>
                <a:cs typeface="Times New Roman"/>
              </a:rPr>
              <a:t>0  </a:t>
            </a:r>
            <a:r>
              <a:rPr sz="2700" spc="5" dirty="0">
                <a:latin typeface="Symbol"/>
                <a:cs typeface="Symbol"/>
              </a:rPr>
              <a:t>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850" i="1" spc="-75" dirty="0">
                <a:latin typeface="Symbol"/>
                <a:cs typeface="Symbol"/>
              </a:rPr>
              <a:t></a:t>
            </a:r>
            <a:r>
              <a:rPr sz="2850" i="1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/ </a:t>
            </a:r>
            <a:r>
              <a:rPr sz="2700" i="1" spc="-120" dirty="0">
                <a:latin typeface="Times New Roman"/>
                <a:cs typeface="Times New Roman"/>
              </a:rPr>
              <a:t>w</a:t>
            </a:r>
            <a:r>
              <a:rPr sz="2325" spc="-179" baseline="-25089" dirty="0">
                <a:latin typeface="Times New Roman"/>
                <a:cs typeface="Times New Roman"/>
              </a:rPr>
              <a:t>1  </a:t>
            </a:r>
            <a:r>
              <a:rPr sz="2700" spc="5" dirty="0">
                <a:latin typeface="Symbol"/>
                <a:cs typeface="Symbol"/>
              </a:rPr>
              <a:t>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850" i="1" spc="-60" dirty="0">
                <a:latin typeface="Symbol"/>
                <a:cs typeface="Symbol"/>
              </a:rPr>
              <a:t></a:t>
            </a:r>
            <a:r>
              <a:rPr sz="2850" i="1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/</a:t>
            </a:r>
            <a:r>
              <a:rPr sz="2700" spc="-484" dirty="0">
                <a:latin typeface="Times New Roman"/>
                <a:cs typeface="Times New Roman"/>
              </a:rPr>
              <a:t> </a:t>
            </a:r>
            <a:r>
              <a:rPr sz="2700" i="1" spc="-30" dirty="0">
                <a:latin typeface="Times New Roman"/>
                <a:cs typeface="Times New Roman"/>
              </a:rPr>
              <a:t>w</a:t>
            </a:r>
            <a:r>
              <a:rPr sz="2325" spc="-44" baseline="-25089" dirty="0">
                <a:latin typeface="Times New Roman"/>
                <a:cs typeface="Times New Roman"/>
              </a:rPr>
              <a:t>2</a:t>
            </a:r>
            <a:endParaRPr sz="2325" baseline="-25089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7932" y="3433739"/>
            <a:ext cx="4752975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50" i="1" spc="7" baseline="-34979" dirty="0">
                <a:latin typeface="Times New Roman"/>
                <a:cs typeface="Times New Roman"/>
              </a:rPr>
              <a:t>s</a:t>
            </a:r>
            <a:r>
              <a:rPr sz="4050" i="1" spc="-7" baseline="-34979" dirty="0">
                <a:latin typeface="Times New Roman"/>
                <a:cs typeface="Times New Roman"/>
              </a:rPr>
              <a:t> </a:t>
            </a:r>
            <a:r>
              <a:rPr sz="4050" spc="7" baseline="-34979" dirty="0">
                <a:latin typeface="Symbol"/>
                <a:cs typeface="Symbol"/>
              </a:rPr>
              <a:t></a:t>
            </a:r>
            <a:r>
              <a:rPr sz="4050" spc="-60" baseline="-34979" dirty="0">
                <a:latin typeface="Times New Roman"/>
                <a:cs typeface="Times New Roman"/>
              </a:rPr>
              <a:t> </a:t>
            </a:r>
            <a:r>
              <a:rPr sz="2850" i="1" spc="-90" dirty="0">
                <a:latin typeface="Symbol"/>
                <a:cs typeface="Symbol"/>
              </a:rPr>
              <a:t></a:t>
            </a:r>
            <a:r>
              <a:rPr sz="2850" i="1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Symbol"/>
                <a:cs typeface="Symbol"/>
              </a:rPr>
              <a:t></a:t>
            </a:r>
            <a:r>
              <a:rPr sz="2700" spc="-305" dirty="0">
                <a:latin typeface="Times New Roman"/>
                <a:cs typeface="Times New Roman"/>
              </a:rPr>
              <a:t> </a:t>
            </a:r>
            <a:r>
              <a:rPr sz="2700" i="1" spc="15" dirty="0">
                <a:latin typeface="Times New Roman"/>
                <a:cs typeface="Times New Roman"/>
              </a:rPr>
              <a:t>s</a:t>
            </a:r>
            <a:r>
              <a:rPr sz="2325" spc="22" baseline="-25089" dirty="0">
                <a:latin typeface="Times New Roman"/>
                <a:cs typeface="Times New Roman"/>
              </a:rPr>
              <a:t>0</a:t>
            </a:r>
            <a:r>
              <a:rPr sz="2325" spc="434" baseline="-2508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/</a:t>
            </a:r>
            <a:r>
              <a:rPr sz="2700" spc="-165" dirty="0">
                <a:latin typeface="Times New Roman"/>
                <a:cs typeface="Times New Roman"/>
              </a:rPr>
              <a:t> </a:t>
            </a:r>
            <a:r>
              <a:rPr sz="2700" i="1" spc="-45" dirty="0">
                <a:latin typeface="Times New Roman"/>
                <a:cs typeface="Times New Roman"/>
              </a:rPr>
              <a:t>w</a:t>
            </a:r>
            <a:r>
              <a:rPr sz="2325" spc="-67" baseline="-25089" dirty="0">
                <a:latin typeface="Times New Roman"/>
                <a:cs typeface="Times New Roman"/>
              </a:rPr>
              <a:t>0 </a:t>
            </a:r>
            <a:r>
              <a:rPr sz="2325" spc="-15" baseline="-25089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Symbol"/>
                <a:cs typeface="Symbol"/>
              </a:rPr>
              <a:t></a:t>
            </a:r>
            <a:r>
              <a:rPr sz="2700" spc="-135" dirty="0">
                <a:latin typeface="Times New Roman"/>
                <a:cs typeface="Times New Roman"/>
              </a:rPr>
              <a:t> </a:t>
            </a:r>
            <a:r>
              <a:rPr sz="2850" i="1" spc="-75" dirty="0">
                <a:latin typeface="Symbol"/>
                <a:cs typeface="Symbol"/>
              </a:rPr>
              <a:t></a:t>
            </a:r>
            <a:r>
              <a:rPr sz="2850" i="1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Symbol"/>
                <a:cs typeface="Symbol"/>
              </a:rPr>
              <a:t></a:t>
            </a:r>
            <a:r>
              <a:rPr sz="2700" spc="-305" dirty="0">
                <a:latin typeface="Times New Roman"/>
                <a:cs typeface="Times New Roman"/>
              </a:rPr>
              <a:t> </a:t>
            </a:r>
            <a:r>
              <a:rPr sz="2700" i="1" spc="-60" dirty="0">
                <a:latin typeface="Times New Roman"/>
                <a:cs typeface="Times New Roman"/>
              </a:rPr>
              <a:t>s</a:t>
            </a:r>
            <a:r>
              <a:rPr sz="2325" spc="-89" baseline="-25089" dirty="0">
                <a:latin typeface="Times New Roman"/>
                <a:cs typeface="Times New Roman"/>
              </a:rPr>
              <a:t>1</a:t>
            </a:r>
            <a:r>
              <a:rPr sz="2325" spc="254" baseline="-2508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/</a:t>
            </a:r>
            <a:r>
              <a:rPr sz="2700" spc="-170" dirty="0">
                <a:latin typeface="Times New Roman"/>
                <a:cs typeface="Times New Roman"/>
              </a:rPr>
              <a:t> </a:t>
            </a:r>
            <a:r>
              <a:rPr sz="2700" i="1" spc="-120" dirty="0">
                <a:latin typeface="Times New Roman"/>
                <a:cs typeface="Times New Roman"/>
              </a:rPr>
              <a:t>w</a:t>
            </a:r>
            <a:r>
              <a:rPr sz="2325" spc="-179" baseline="-25089" dirty="0">
                <a:latin typeface="Times New Roman"/>
                <a:cs typeface="Times New Roman"/>
              </a:rPr>
              <a:t>1 </a:t>
            </a:r>
            <a:r>
              <a:rPr sz="2325" spc="-89" baseline="-25089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Symbol"/>
                <a:cs typeface="Symbol"/>
              </a:rPr>
              <a:t></a:t>
            </a:r>
            <a:r>
              <a:rPr sz="2700" spc="-310" dirty="0">
                <a:latin typeface="Times New Roman"/>
                <a:cs typeface="Times New Roman"/>
              </a:rPr>
              <a:t> </a:t>
            </a:r>
            <a:r>
              <a:rPr sz="2850" i="1" spc="-60" dirty="0">
                <a:latin typeface="Symbol"/>
                <a:cs typeface="Symbol"/>
              </a:rPr>
              <a:t></a:t>
            </a:r>
            <a:r>
              <a:rPr sz="2850" i="1" spc="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Symbol"/>
                <a:cs typeface="Symbol"/>
              </a:rPr>
              <a:t></a:t>
            </a:r>
            <a:r>
              <a:rPr sz="2700" spc="-305" dirty="0">
                <a:latin typeface="Times New Roman"/>
                <a:cs typeface="Times New Roman"/>
              </a:rPr>
              <a:t> </a:t>
            </a:r>
            <a:r>
              <a:rPr sz="2700" i="1" spc="25" dirty="0">
                <a:latin typeface="Times New Roman"/>
                <a:cs typeface="Times New Roman"/>
              </a:rPr>
              <a:t>s</a:t>
            </a:r>
            <a:r>
              <a:rPr sz="2325" spc="37" baseline="-25089" dirty="0">
                <a:latin typeface="Times New Roman"/>
                <a:cs typeface="Times New Roman"/>
              </a:rPr>
              <a:t>2</a:t>
            </a:r>
            <a:r>
              <a:rPr sz="2325" spc="434" baseline="-25089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/</a:t>
            </a:r>
            <a:r>
              <a:rPr sz="2700" spc="-170" dirty="0">
                <a:latin typeface="Times New Roman"/>
                <a:cs typeface="Times New Roman"/>
              </a:rPr>
              <a:t> </a:t>
            </a:r>
            <a:r>
              <a:rPr sz="2700" i="1" spc="-30" dirty="0">
                <a:latin typeface="Times New Roman"/>
                <a:cs typeface="Times New Roman"/>
              </a:rPr>
              <a:t>w</a:t>
            </a:r>
            <a:r>
              <a:rPr sz="2325" spc="-44" baseline="-25089" dirty="0">
                <a:latin typeface="Times New Roman"/>
                <a:cs typeface="Times New Roman"/>
              </a:rPr>
              <a:t>2</a:t>
            </a:r>
            <a:endParaRPr sz="2325" baseline="-2508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0126" y="4664096"/>
            <a:ext cx="140335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">
              <a:lnSpc>
                <a:spcPct val="100000"/>
              </a:lnSpc>
            </a:pPr>
            <a:r>
              <a:rPr sz="1800" spc="50" dirty="0">
                <a:latin typeface="Cambria Math"/>
                <a:cs typeface="Cambria Math"/>
              </a:rPr>
              <a:t>(</a:t>
            </a:r>
            <a:r>
              <a:rPr sz="1800" spc="-35" dirty="0">
                <a:latin typeface="Cambria Math"/>
                <a:cs typeface="Cambria Math"/>
              </a:rPr>
              <a:t>𝑠</a:t>
            </a:r>
            <a:r>
              <a:rPr sz="1950" spc="127" baseline="-17094" dirty="0">
                <a:latin typeface="Cambria Math"/>
                <a:cs typeface="Cambria Math"/>
              </a:rPr>
              <a:t>#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𝑡</a:t>
            </a:r>
            <a:r>
              <a:rPr sz="1950" spc="127" baseline="-17094" dirty="0">
                <a:latin typeface="Cambria Math"/>
                <a:cs typeface="Cambria Math"/>
              </a:rPr>
              <a:t>#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spc="-50" dirty="0">
                <a:latin typeface="Cambria Math"/>
                <a:cs typeface="Cambria Math"/>
              </a:rPr>
              <a:t>(</a:t>
            </a:r>
            <a:r>
              <a:rPr sz="1800" spc="40" dirty="0">
                <a:latin typeface="Cambria Math"/>
                <a:cs typeface="Cambria Math"/>
              </a:rPr>
              <a:t>𝑥</a:t>
            </a:r>
            <a:r>
              <a:rPr sz="1950" spc="127" baseline="-17094" dirty="0">
                <a:latin typeface="Cambria Math"/>
                <a:cs typeface="Cambria Math"/>
              </a:rPr>
              <a:t>#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10" dirty="0">
                <a:latin typeface="Cambria Math"/>
                <a:cs typeface="Cambria Math"/>
              </a:rPr>
              <a:t>𝑦</a:t>
            </a:r>
            <a:r>
              <a:rPr sz="1950" spc="-82" baseline="-17094" dirty="0">
                <a:latin typeface="Cambria Math"/>
                <a:cs typeface="Cambria Math"/>
              </a:rPr>
              <a:t>#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25" dirty="0">
                <a:latin typeface="Cambria Math"/>
                <a:cs typeface="Cambria Math"/>
              </a:rPr>
              <a:t>𝑧</a:t>
            </a:r>
            <a:r>
              <a:rPr sz="1950" spc="-82" baseline="-17094" dirty="0">
                <a:latin typeface="Cambria Math"/>
                <a:cs typeface="Cambria Math"/>
              </a:rPr>
              <a:t>#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, 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30" dirty="0">
                <a:latin typeface="Cambria Math"/>
                <a:cs typeface="Cambria Math"/>
              </a:rPr>
              <a:t>𝑤</a:t>
            </a:r>
            <a:r>
              <a:rPr sz="1950" spc="-82" baseline="-17094" dirty="0">
                <a:latin typeface="Cambria Math"/>
                <a:cs typeface="Cambria Math"/>
              </a:rPr>
              <a:t>#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84478" y="4952208"/>
            <a:ext cx="1403350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4540">
              <a:lnSpc>
                <a:spcPts val="1480"/>
              </a:lnSpc>
              <a:tabLst>
                <a:tab pos="1043940" algn="l"/>
              </a:tabLst>
            </a:pPr>
            <a:r>
              <a:rPr sz="1300" spc="210" dirty="0">
                <a:latin typeface="Cambria Math"/>
                <a:cs typeface="Cambria Math"/>
              </a:rPr>
              <a:t>)	)</a:t>
            </a:r>
            <a:endParaRPr sz="1300">
              <a:latin typeface="Cambria Math"/>
              <a:cs typeface="Cambria Math"/>
            </a:endParaRPr>
          </a:p>
          <a:p>
            <a:pPr marL="12700">
              <a:lnSpc>
                <a:spcPts val="2080"/>
              </a:lnSpc>
            </a:pPr>
            <a:r>
              <a:rPr sz="1800" spc="-50" dirty="0">
                <a:latin typeface="Cambria Math"/>
                <a:cs typeface="Cambria Math"/>
              </a:rPr>
              <a:t>(</a:t>
            </a:r>
            <a:r>
              <a:rPr sz="1800" spc="40" dirty="0">
                <a:latin typeface="Cambria Math"/>
                <a:cs typeface="Cambria Math"/>
              </a:rPr>
              <a:t>𝑥</a:t>
            </a:r>
            <a:r>
              <a:rPr sz="1950" spc="525" baseline="-17094" dirty="0">
                <a:latin typeface="Cambria Math"/>
                <a:cs typeface="Cambria Math"/>
              </a:rPr>
              <a:t>)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10" dirty="0">
                <a:latin typeface="Cambria Math"/>
                <a:cs typeface="Cambria Math"/>
              </a:rPr>
              <a:t>𝑦</a:t>
            </a:r>
            <a:r>
              <a:rPr sz="1950" spc="315" baseline="-17094" dirty="0">
                <a:latin typeface="Cambria Math"/>
                <a:cs typeface="Cambria Math"/>
              </a:rPr>
              <a:t>)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25" dirty="0">
                <a:latin typeface="Cambria Math"/>
                <a:cs typeface="Cambria Math"/>
              </a:rPr>
              <a:t>𝑧</a:t>
            </a:r>
            <a:r>
              <a:rPr sz="1950" spc="525" baseline="-17094" dirty="0">
                <a:latin typeface="Cambria Math"/>
                <a:cs typeface="Cambria Math"/>
              </a:rPr>
              <a:t>)</a:t>
            </a:r>
            <a:r>
              <a:rPr sz="1800" dirty="0">
                <a:latin typeface="Cambria Math"/>
                <a:cs typeface="Cambria Math"/>
              </a:rPr>
              <a:t>, 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30" dirty="0">
                <a:latin typeface="Cambria Math"/>
                <a:cs typeface="Cambria Math"/>
              </a:rPr>
              <a:t>𝑤</a:t>
            </a:r>
            <a:r>
              <a:rPr sz="1950" spc="315" baseline="-17094" dirty="0">
                <a:latin typeface="Cambria Math"/>
                <a:cs typeface="Cambria Math"/>
              </a:rPr>
              <a:t>)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3452" y="4837908"/>
            <a:ext cx="7175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5" dirty="0">
                <a:latin typeface="Cambria Math"/>
                <a:cs typeface="Cambria Math"/>
              </a:rPr>
              <a:t>(𝑠 </a:t>
            </a:r>
            <a:r>
              <a:rPr sz="1800" dirty="0">
                <a:latin typeface="Cambria Math"/>
                <a:cs typeface="Cambria Math"/>
              </a:rPr>
              <a:t>,  𝑡</a:t>
            </a:r>
            <a:r>
              <a:rPr sz="1800" spc="39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6985" y="3203682"/>
            <a:ext cx="139065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0390">
              <a:lnSpc>
                <a:spcPts val="1760"/>
              </a:lnSpc>
            </a:pPr>
            <a:r>
              <a:rPr sz="1800" spc="50" dirty="0">
                <a:latin typeface="Cambria Math"/>
                <a:cs typeface="Cambria Math"/>
              </a:rPr>
              <a:t>(</a:t>
            </a:r>
            <a:r>
              <a:rPr sz="1800" spc="-35" dirty="0">
                <a:latin typeface="Cambria Math"/>
                <a:cs typeface="Cambria Math"/>
              </a:rPr>
              <a:t>𝑠</a:t>
            </a:r>
            <a:r>
              <a:rPr sz="1950" spc="525" baseline="-17094" dirty="0">
                <a:latin typeface="Cambria Math"/>
                <a:cs typeface="Cambria Math"/>
              </a:rPr>
              <a:t>)</a:t>
            </a:r>
            <a:r>
              <a:rPr sz="1800" dirty="0">
                <a:latin typeface="Cambria Math"/>
                <a:cs typeface="Cambria Math"/>
              </a:rPr>
              <a:t>, 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𝑡</a:t>
            </a:r>
            <a:r>
              <a:rPr sz="1950" spc="525" baseline="-17094" dirty="0">
                <a:latin typeface="Cambria Math"/>
                <a:cs typeface="Cambria Math"/>
              </a:rPr>
              <a:t>)</a:t>
            </a:r>
            <a:r>
              <a:rPr sz="1800" dirty="0">
                <a:latin typeface="Cambria Math"/>
                <a:cs typeface="Cambria Math"/>
              </a:rPr>
              <a:t>) </a:t>
            </a:r>
            <a:r>
              <a:rPr sz="1800" spc="-50" dirty="0">
                <a:latin typeface="Cambria Math"/>
                <a:cs typeface="Cambria Math"/>
              </a:rPr>
              <a:t>(</a:t>
            </a:r>
            <a:r>
              <a:rPr sz="1800" spc="40" dirty="0">
                <a:latin typeface="Cambria Math"/>
                <a:cs typeface="Cambria Math"/>
              </a:rPr>
              <a:t>𝑥</a:t>
            </a:r>
            <a:r>
              <a:rPr sz="1950" spc="502" baseline="-17094" dirty="0">
                <a:latin typeface="Cambria Math"/>
                <a:cs typeface="Cambria Math"/>
              </a:rPr>
              <a:t>*</a:t>
            </a:r>
            <a:r>
              <a:rPr sz="1800" spc="130" dirty="0">
                <a:latin typeface="Cambria Math"/>
                <a:cs typeface="Cambria Math"/>
              </a:rPr>
              <a:t>,</a:t>
            </a:r>
            <a:r>
              <a:rPr sz="1800" spc="-110" dirty="0">
                <a:latin typeface="Cambria Math"/>
                <a:cs typeface="Cambria Math"/>
              </a:rPr>
              <a:t>𝑦</a:t>
            </a:r>
            <a:r>
              <a:rPr sz="1950" spc="292" baseline="-17094" dirty="0">
                <a:latin typeface="Cambria Math"/>
                <a:cs typeface="Cambria Math"/>
              </a:rPr>
              <a:t>*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, </a:t>
            </a:r>
            <a:r>
              <a:rPr sz="1800" spc="-70" dirty="0">
                <a:latin typeface="Cambria Math"/>
                <a:cs typeface="Cambria Math"/>
              </a:rPr>
              <a:t> </a:t>
            </a:r>
            <a:r>
              <a:rPr sz="1800" spc="-75" dirty="0">
                <a:latin typeface="Cambria Math"/>
                <a:cs typeface="Cambria Math"/>
              </a:rPr>
              <a:t>𝑧</a:t>
            </a:r>
            <a:r>
              <a:rPr sz="1950" spc="502" baseline="-17094" dirty="0">
                <a:latin typeface="Cambria Math"/>
                <a:cs typeface="Cambria Math"/>
              </a:rPr>
              <a:t>*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170" dirty="0">
                <a:latin typeface="Cambria Math"/>
                <a:cs typeface="Cambria Math"/>
              </a:rPr>
              <a:t> </a:t>
            </a:r>
            <a:r>
              <a:rPr sz="1800" spc="-130" dirty="0">
                <a:latin typeface="Cambria Math"/>
                <a:cs typeface="Cambria Math"/>
              </a:rPr>
              <a:t>𝑤</a:t>
            </a:r>
            <a:r>
              <a:rPr sz="1950" spc="292" baseline="-17094" dirty="0">
                <a:latin typeface="Cambria Math"/>
                <a:cs typeface="Cambria Math"/>
              </a:rPr>
              <a:t>*</a:t>
            </a:r>
            <a:r>
              <a:rPr sz="1950" spc="-209" baseline="-1709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4740" y="5788957"/>
            <a:ext cx="554101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</a:pPr>
            <a:r>
              <a:rPr sz="1800" spc="20" dirty="0">
                <a:latin typeface="Book Antiqua"/>
                <a:cs typeface="Book Antiqua"/>
              </a:rPr>
              <a:t>Derivation </a:t>
            </a:r>
            <a:r>
              <a:rPr sz="1800" spc="-10" dirty="0">
                <a:latin typeface="Book Antiqua"/>
                <a:cs typeface="Book Antiqua"/>
              </a:rPr>
              <a:t>(similar </a:t>
            </a:r>
            <a:r>
              <a:rPr sz="1800" spc="20" dirty="0">
                <a:latin typeface="Book Antiqua"/>
                <a:cs typeface="Book Antiqua"/>
              </a:rPr>
              <a:t>triangles):  </a:t>
            </a:r>
            <a:r>
              <a:rPr sz="1800" u="sng" spc="10" dirty="0">
                <a:solidFill>
                  <a:srgbClr val="2E75B6"/>
                </a:solidFill>
                <a:latin typeface="Book Antiqua"/>
                <a:cs typeface="Book Antiqua"/>
              </a:rPr>
              <a:t>https://</a:t>
            </a:r>
            <a:r>
              <a:rPr sz="1800" u="sng" spc="10" dirty="0">
                <a:solidFill>
                  <a:srgbClr val="2E75B6"/>
                </a:solidFill>
                <a:latin typeface="Book Antiqua"/>
                <a:cs typeface="Book Antiqua"/>
                <a:hlinkClick r:id="rId3"/>
              </a:rPr>
              <a:t>www.comp.nus.edu.sg/~lowkl/publications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ts val="2140"/>
              </a:lnSpc>
            </a:pPr>
            <a:r>
              <a:rPr sz="1800" u="sng" spc="80" dirty="0">
                <a:solidFill>
                  <a:srgbClr val="2E75B6"/>
                </a:solidFill>
                <a:latin typeface="Book Antiqua"/>
                <a:cs typeface="Book Antiqua"/>
              </a:rPr>
              <a:t>/lowk_persp_interp_techrep.pdf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5139" y="2947860"/>
            <a:ext cx="8180070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OTHER</a:t>
            </a:r>
            <a:r>
              <a:rPr spc="110" dirty="0"/>
              <a:t> </a:t>
            </a:r>
            <a:r>
              <a:rPr spc="650" dirty="0"/>
              <a:t>USES</a:t>
            </a:r>
            <a:r>
              <a:rPr spc="200" dirty="0"/>
              <a:t> </a:t>
            </a:r>
            <a:r>
              <a:rPr spc="670" dirty="0"/>
              <a:t>FOR</a:t>
            </a:r>
            <a:r>
              <a:rPr spc="210" dirty="0"/>
              <a:t> </a:t>
            </a:r>
            <a:r>
              <a:rPr spc="630" dirty="0"/>
              <a:t>TEXTURES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6106" y="1792922"/>
            <a:ext cx="6426200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0" marR="5080" indent="-990600">
              <a:lnSpc>
                <a:spcPts val="6500"/>
              </a:lnSpc>
            </a:pPr>
            <a:r>
              <a:rPr sz="6000" spc="835" dirty="0"/>
              <a:t>SOME </a:t>
            </a:r>
            <a:r>
              <a:rPr sz="6000" spc="750" dirty="0"/>
              <a:t>HINTS</a:t>
            </a:r>
            <a:r>
              <a:rPr sz="6000" spc="-455" dirty="0"/>
              <a:t> </a:t>
            </a:r>
            <a:r>
              <a:rPr sz="6000" spc="935" dirty="0"/>
              <a:t>ON  </a:t>
            </a:r>
            <a:r>
              <a:rPr sz="6000" spc="819" dirty="0"/>
              <a:t>THEORY</a:t>
            </a:r>
            <a:r>
              <a:rPr sz="6000" spc="195" dirty="0"/>
              <a:t> </a:t>
            </a:r>
            <a:r>
              <a:rPr sz="6000" spc="675" dirty="0"/>
              <a:t>A3</a:t>
            </a:r>
            <a:endParaRPr sz="6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OTHER</a:t>
            </a:r>
            <a:r>
              <a:rPr spc="110" dirty="0"/>
              <a:t> </a:t>
            </a:r>
            <a:r>
              <a:rPr spc="650" dirty="0"/>
              <a:t>USES</a:t>
            </a:r>
            <a:r>
              <a:rPr spc="200" dirty="0"/>
              <a:t> </a:t>
            </a:r>
            <a:r>
              <a:rPr spc="670" dirty="0"/>
              <a:t>FOR</a:t>
            </a:r>
            <a:r>
              <a:rPr spc="210" dirty="0"/>
              <a:t> </a:t>
            </a:r>
            <a:r>
              <a:rPr spc="630" dirty="0"/>
              <a:t>TEXTURES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43514"/>
            <a:ext cx="9511030" cy="183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Book Antiqua"/>
                <a:cs typeface="Book Antiqua"/>
              </a:rPr>
              <a:t>usually </a:t>
            </a:r>
            <a:r>
              <a:rPr sz="2800" spc="25" dirty="0">
                <a:latin typeface="Book Antiqua"/>
                <a:cs typeface="Book Antiqua"/>
              </a:rPr>
              <a:t>provides </a:t>
            </a:r>
            <a:r>
              <a:rPr sz="2800" spc="55" dirty="0">
                <a:latin typeface="Book Antiqua"/>
                <a:cs typeface="Book Antiqua"/>
              </a:rPr>
              <a:t>colour, </a:t>
            </a:r>
            <a:r>
              <a:rPr sz="2800" spc="75" dirty="0">
                <a:latin typeface="Book Antiqua"/>
                <a:cs typeface="Book Antiqua"/>
              </a:rPr>
              <a:t>but</a:t>
            </a:r>
            <a:r>
              <a:rPr sz="2800" spc="-114" dirty="0">
                <a:latin typeface="Book Antiqua"/>
                <a:cs typeface="Book Antiqua"/>
              </a:rPr>
              <a:t> </a:t>
            </a:r>
            <a:r>
              <a:rPr sz="2800" spc="-600" dirty="0">
                <a:latin typeface="Book Antiqua"/>
                <a:cs typeface="Book Antiqua"/>
              </a:rPr>
              <a:t>…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05" dirty="0">
                <a:latin typeface="Book Antiqua"/>
                <a:cs typeface="Book Antiqua"/>
              </a:rPr>
              <a:t>can </a:t>
            </a:r>
            <a:r>
              <a:rPr sz="2800" spc="45" dirty="0">
                <a:latin typeface="Book Antiqua"/>
                <a:cs typeface="Book Antiqua"/>
              </a:rPr>
              <a:t>also </a:t>
            </a:r>
            <a:r>
              <a:rPr sz="2800" spc="95" dirty="0">
                <a:latin typeface="Book Antiqua"/>
                <a:cs typeface="Book Antiqua"/>
              </a:rPr>
              <a:t>use </a:t>
            </a:r>
            <a:r>
              <a:rPr sz="2800" spc="145" dirty="0">
                <a:latin typeface="Book Antiqua"/>
                <a:cs typeface="Book Antiqua"/>
              </a:rPr>
              <a:t>to </a:t>
            </a:r>
            <a:r>
              <a:rPr sz="2800" spc="95" dirty="0">
                <a:latin typeface="Book Antiqua"/>
                <a:cs typeface="Book Antiqua"/>
              </a:rPr>
              <a:t>control </a:t>
            </a:r>
            <a:r>
              <a:rPr sz="2800" spc="114" dirty="0">
                <a:latin typeface="Book Antiqua"/>
                <a:cs typeface="Book Antiqua"/>
              </a:rPr>
              <a:t>other </a:t>
            </a:r>
            <a:r>
              <a:rPr sz="2800" spc="75" dirty="0">
                <a:latin typeface="Book Antiqua"/>
                <a:cs typeface="Book Antiqua"/>
              </a:rPr>
              <a:t>material/object</a:t>
            </a:r>
            <a:r>
              <a:rPr sz="2800" spc="-150" dirty="0">
                <a:latin typeface="Book Antiqua"/>
                <a:cs typeface="Book Antiqua"/>
              </a:rPr>
              <a:t> </a:t>
            </a:r>
            <a:r>
              <a:rPr sz="2800" spc="85" dirty="0">
                <a:latin typeface="Book Antiqua"/>
                <a:cs typeface="Book Antiqua"/>
              </a:rPr>
              <a:t>properties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80" dirty="0">
                <a:latin typeface="Book Antiqua"/>
                <a:cs typeface="Book Antiqua"/>
              </a:rPr>
              <a:t>surface </a:t>
            </a:r>
            <a:r>
              <a:rPr sz="2800" spc="30" dirty="0">
                <a:latin typeface="Book Antiqua"/>
                <a:cs typeface="Book Antiqua"/>
              </a:rPr>
              <a:t>normal </a:t>
            </a:r>
            <a:r>
              <a:rPr sz="2800" spc="5" dirty="0">
                <a:latin typeface="Book Antiqua"/>
                <a:cs typeface="Book Antiqua"/>
              </a:rPr>
              <a:t>(bump</a:t>
            </a:r>
            <a:r>
              <a:rPr sz="2800" spc="114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mapping)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120" dirty="0">
                <a:latin typeface="Book Antiqua"/>
                <a:cs typeface="Book Antiqua"/>
              </a:rPr>
              <a:t>reflected </a:t>
            </a:r>
            <a:r>
              <a:rPr sz="2800" spc="90" dirty="0">
                <a:latin typeface="Book Antiqua"/>
                <a:cs typeface="Book Antiqua"/>
              </a:rPr>
              <a:t>color </a:t>
            </a:r>
            <a:r>
              <a:rPr sz="2800" spc="40" dirty="0">
                <a:latin typeface="Book Antiqua"/>
                <a:cs typeface="Book Antiqua"/>
              </a:rPr>
              <a:t>(environment</a:t>
            </a:r>
            <a:r>
              <a:rPr sz="2800" spc="-165" dirty="0">
                <a:latin typeface="Book Antiqua"/>
                <a:cs typeface="Book Antiqua"/>
              </a:rPr>
              <a:t> </a:t>
            </a:r>
            <a:r>
              <a:rPr sz="2800" spc="-5" dirty="0">
                <a:latin typeface="Book Antiqua"/>
                <a:cs typeface="Book Antiqua"/>
              </a:rPr>
              <a:t>mapping)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3632200"/>
            <a:ext cx="3276600" cy="3035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195136"/>
            <a:ext cx="1163066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84" dirty="0"/>
              <a:t>BUMP</a:t>
            </a:r>
            <a:r>
              <a:rPr spc="225" dirty="0"/>
              <a:t> </a:t>
            </a:r>
            <a:r>
              <a:rPr spc="480" dirty="0"/>
              <a:t>MAPPING:</a:t>
            </a:r>
            <a:r>
              <a:rPr spc="140" dirty="0"/>
              <a:t> </a:t>
            </a:r>
            <a:r>
              <a:rPr spc="625" dirty="0"/>
              <a:t>NORMALS</a:t>
            </a:r>
            <a:r>
              <a:rPr spc="195" dirty="0"/>
              <a:t> </a:t>
            </a:r>
            <a:r>
              <a:rPr spc="675" dirty="0"/>
              <a:t>AS</a:t>
            </a:r>
            <a:r>
              <a:rPr spc="95" dirty="0"/>
              <a:t> </a:t>
            </a:r>
            <a:r>
              <a:rPr spc="615" dirty="0"/>
              <a:t>TEXTURE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714" y="1170940"/>
            <a:ext cx="8734425" cy="239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8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125" dirty="0">
                <a:latin typeface="Book Antiqua"/>
                <a:cs typeface="Book Antiqua"/>
              </a:rPr>
              <a:t>object </a:t>
            </a:r>
            <a:r>
              <a:rPr sz="2600" spc="85" dirty="0">
                <a:latin typeface="Book Antiqua"/>
                <a:cs typeface="Book Antiqua"/>
              </a:rPr>
              <a:t>surface </a:t>
            </a:r>
            <a:r>
              <a:rPr sz="2600" spc="90" dirty="0">
                <a:latin typeface="Book Antiqua"/>
                <a:cs typeface="Book Antiqua"/>
              </a:rPr>
              <a:t>often </a:t>
            </a:r>
            <a:r>
              <a:rPr sz="2600" spc="105" dirty="0">
                <a:latin typeface="Book Antiqua"/>
                <a:cs typeface="Book Antiqua"/>
              </a:rPr>
              <a:t>not </a:t>
            </a:r>
            <a:r>
              <a:rPr sz="2600" spc="70" dirty="0">
                <a:latin typeface="Book Antiqua"/>
                <a:cs typeface="Book Antiqua"/>
              </a:rPr>
              <a:t>smooth </a:t>
            </a:r>
            <a:r>
              <a:rPr sz="2600" spc="229" dirty="0">
                <a:latin typeface="Book Antiqua"/>
                <a:cs typeface="Book Antiqua"/>
              </a:rPr>
              <a:t>– </a:t>
            </a:r>
            <a:r>
              <a:rPr sz="2600" spc="125" dirty="0">
                <a:latin typeface="Book Antiqua"/>
                <a:cs typeface="Book Antiqua"/>
              </a:rPr>
              <a:t>to recreate</a:t>
            </a:r>
            <a:r>
              <a:rPr sz="2600" spc="-320" dirty="0">
                <a:latin typeface="Book Antiqua"/>
                <a:cs typeface="Book Antiqua"/>
              </a:rPr>
              <a:t> </a:t>
            </a:r>
            <a:r>
              <a:rPr sz="2600" spc="95" dirty="0">
                <a:latin typeface="Book Antiqua"/>
                <a:cs typeface="Book Antiqua"/>
              </a:rPr>
              <a:t>correctly  </a:t>
            </a:r>
            <a:r>
              <a:rPr sz="2600" spc="85" dirty="0">
                <a:latin typeface="Book Antiqua"/>
                <a:cs typeface="Book Antiqua"/>
              </a:rPr>
              <a:t>need </a:t>
            </a:r>
            <a:r>
              <a:rPr sz="2600" spc="65" dirty="0">
                <a:latin typeface="Book Antiqua"/>
                <a:cs typeface="Book Antiqua"/>
              </a:rPr>
              <a:t>complex </a:t>
            </a:r>
            <a:r>
              <a:rPr sz="2600" spc="60" dirty="0">
                <a:latin typeface="Book Antiqua"/>
                <a:cs typeface="Book Antiqua"/>
              </a:rPr>
              <a:t>geometry </a:t>
            </a:r>
            <a:r>
              <a:rPr sz="2600" spc="35" dirty="0">
                <a:latin typeface="Book Antiqua"/>
                <a:cs typeface="Book Antiqua"/>
              </a:rPr>
              <a:t>model</a:t>
            </a:r>
            <a:endParaRPr sz="2600">
              <a:latin typeface="Book Antiqua"/>
              <a:cs typeface="Book Antiqua"/>
            </a:endParaRPr>
          </a:p>
          <a:p>
            <a:pPr marL="241300" marR="37465" indent="-2286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100" dirty="0">
                <a:latin typeface="Book Antiqua"/>
                <a:cs typeface="Book Antiqua"/>
              </a:rPr>
              <a:t>can </a:t>
            </a:r>
            <a:r>
              <a:rPr sz="2600" spc="90" dirty="0">
                <a:latin typeface="Book Antiqua"/>
                <a:cs typeface="Book Antiqua"/>
              </a:rPr>
              <a:t>control </a:t>
            </a:r>
            <a:r>
              <a:rPr sz="2600" spc="70" dirty="0">
                <a:latin typeface="Book Antiqua"/>
                <a:cs typeface="Book Antiqua"/>
              </a:rPr>
              <a:t>shape </a:t>
            </a:r>
            <a:r>
              <a:rPr sz="2600" spc="5" dirty="0">
                <a:latin typeface="Book Antiqua"/>
                <a:cs typeface="Book Antiqua"/>
              </a:rPr>
              <a:t>“effect” </a:t>
            </a:r>
            <a:r>
              <a:rPr sz="2600" spc="-10" dirty="0">
                <a:latin typeface="Book Antiqua"/>
                <a:cs typeface="Book Antiqua"/>
              </a:rPr>
              <a:t>by </a:t>
            </a:r>
            <a:r>
              <a:rPr sz="2600" spc="5" dirty="0">
                <a:latin typeface="Book Antiqua"/>
                <a:cs typeface="Book Antiqua"/>
              </a:rPr>
              <a:t>locally </a:t>
            </a:r>
            <a:r>
              <a:rPr sz="2600" spc="55" dirty="0">
                <a:latin typeface="Book Antiqua"/>
                <a:cs typeface="Book Antiqua"/>
              </a:rPr>
              <a:t>perturbing </a:t>
            </a:r>
            <a:r>
              <a:rPr sz="2600" spc="85" dirty="0">
                <a:latin typeface="Book Antiqua"/>
                <a:cs typeface="Book Antiqua"/>
              </a:rPr>
              <a:t>surface  </a:t>
            </a:r>
            <a:r>
              <a:rPr sz="2600" spc="25" dirty="0">
                <a:latin typeface="Book Antiqua"/>
                <a:cs typeface="Book Antiqua"/>
              </a:rPr>
              <a:t>normal</a:t>
            </a:r>
            <a:endParaRPr sz="26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40" dirty="0">
                <a:latin typeface="Book Antiqua"/>
                <a:cs typeface="Book Antiqua"/>
              </a:rPr>
              <a:t>random</a:t>
            </a:r>
            <a:r>
              <a:rPr sz="2600" spc="-50" dirty="0">
                <a:latin typeface="Book Antiqua"/>
                <a:cs typeface="Book Antiqua"/>
              </a:rPr>
              <a:t> </a:t>
            </a:r>
            <a:r>
              <a:rPr sz="2600" spc="65" dirty="0">
                <a:latin typeface="Book Antiqua"/>
                <a:cs typeface="Book Antiqua"/>
              </a:rPr>
              <a:t>perturbation</a:t>
            </a:r>
            <a:endParaRPr sz="26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50" dirty="0">
                <a:latin typeface="Book Antiqua"/>
                <a:cs typeface="Book Antiqua"/>
              </a:rPr>
              <a:t>directional </a:t>
            </a:r>
            <a:r>
              <a:rPr sz="2600" spc="80" dirty="0">
                <a:latin typeface="Book Antiqua"/>
                <a:cs typeface="Book Antiqua"/>
              </a:rPr>
              <a:t>change </a:t>
            </a:r>
            <a:r>
              <a:rPr sz="2600" spc="35" dirty="0">
                <a:latin typeface="Book Antiqua"/>
                <a:cs typeface="Book Antiqua"/>
              </a:rPr>
              <a:t>over</a:t>
            </a:r>
            <a:r>
              <a:rPr sz="2600" spc="130" dirty="0">
                <a:latin typeface="Book Antiqua"/>
                <a:cs typeface="Book Antiqua"/>
              </a:rPr>
              <a:t> </a:t>
            </a:r>
            <a:r>
              <a:rPr sz="2600" spc="55" dirty="0">
                <a:latin typeface="Book Antiqua"/>
                <a:cs typeface="Book Antiqua"/>
              </a:rPr>
              <a:t>region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0800" y="3644900"/>
            <a:ext cx="9575798" cy="321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219200"/>
            <a:ext cx="822960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653" y="272129"/>
            <a:ext cx="4660900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84" dirty="0"/>
              <a:t>BUMP</a:t>
            </a:r>
            <a:r>
              <a:rPr spc="165" dirty="0"/>
              <a:t> </a:t>
            </a:r>
            <a:r>
              <a:rPr spc="525" dirty="0"/>
              <a:t>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066800"/>
            <a:ext cx="86868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654" y="272129"/>
            <a:ext cx="4661535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84" dirty="0"/>
              <a:t>BUMP</a:t>
            </a:r>
            <a:r>
              <a:rPr spc="160" dirty="0"/>
              <a:t> </a:t>
            </a:r>
            <a:r>
              <a:rPr spc="525" dirty="0"/>
              <a:t>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65" dirty="0"/>
              <a:t>EMBOSSING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09382"/>
            <a:ext cx="6369685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80" dirty="0">
                <a:latin typeface="Book Antiqua"/>
                <a:cs typeface="Book Antiqua"/>
              </a:rPr>
              <a:t>at</a:t>
            </a:r>
            <a:r>
              <a:rPr sz="2800" spc="40" dirty="0">
                <a:latin typeface="Book Antiqua"/>
                <a:cs typeface="Book Antiqua"/>
              </a:rPr>
              <a:t> </a:t>
            </a:r>
            <a:r>
              <a:rPr sz="2800" spc="75" dirty="0">
                <a:latin typeface="Book Antiqua"/>
                <a:cs typeface="Book Antiqua"/>
              </a:rPr>
              <a:t>transitions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85" dirty="0">
                <a:latin typeface="Book Antiqua"/>
                <a:cs typeface="Book Antiqua"/>
              </a:rPr>
              <a:t>rotate </a:t>
            </a:r>
            <a:r>
              <a:rPr sz="2400" spc="5" dirty="0">
                <a:latin typeface="Book Antiqua"/>
                <a:cs typeface="Book Antiqua"/>
              </a:rPr>
              <a:t>point’s </a:t>
            </a:r>
            <a:r>
              <a:rPr sz="2400" spc="65" dirty="0">
                <a:latin typeface="Book Antiqua"/>
                <a:cs typeface="Book Antiqua"/>
              </a:rPr>
              <a:t>surface </a:t>
            </a:r>
            <a:r>
              <a:rPr sz="2400" spc="25" dirty="0">
                <a:latin typeface="Book Antiqua"/>
                <a:cs typeface="Book Antiqua"/>
              </a:rPr>
              <a:t>normal </a:t>
            </a:r>
            <a:r>
              <a:rPr sz="2400" dirty="0">
                <a:latin typeface="Book Antiqua"/>
                <a:cs typeface="Book Antiqua"/>
              </a:rPr>
              <a:t>by </a:t>
            </a:r>
            <a:r>
              <a:rPr sz="2600" i="1" dirty="0">
                <a:latin typeface="Calibri"/>
                <a:cs typeface="Calibri"/>
              </a:rPr>
              <a:t>θ </a:t>
            </a:r>
            <a:r>
              <a:rPr sz="2400" spc="90" dirty="0">
                <a:latin typeface="Book Antiqua"/>
                <a:cs typeface="Book Antiqua"/>
              </a:rPr>
              <a:t>or </a:t>
            </a:r>
            <a:r>
              <a:rPr sz="2400" spc="370" dirty="0">
                <a:latin typeface="Book Antiqua"/>
                <a:cs typeface="Book Antiqua"/>
              </a:rPr>
              <a:t>-</a:t>
            </a:r>
            <a:r>
              <a:rPr sz="2400" spc="225" dirty="0">
                <a:latin typeface="Book Antiqua"/>
                <a:cs typeface="Book Antiqua"/>
              </a:rPr>
              <a:t> </a:t>
            </a:r>
            <a:r>
              <a:rPr sz="2600" i="1" dirty="0">
                <a:latin typeface="Calibri"/>
                <a:cs typeface="Calibri"/>
              </a:rPr>
              <a:t>θ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2336800"/>
            <a:ext cx="6629400" cy="4381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109728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08612"/>
            <a:ext cx="8381365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84" dirty="0">
                <a:solidFill>
                  <a:srgbClr val="FFFFFF"/>
                </a:solidFill>
              </a:rPr>
              <a:t>BUMP </a:t>
            </a:r>
            <a:r>
              <a:rPr spc="480" dirty="0">
                <a:solidFill>
                  <a:srgbClr val="FFFFFF"/>
                </a:solidFill>
              </a:rPr>
              <a:t>MAPPING: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465" dirty="0">
                <a:solidFill>
                  <a:srgbClr val="FFFFFF"/>
                </a:solidFill>
              </a:rPr>
              <a:t>LIMITATION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0"/>
            <a:ext cx="109728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08612"/>
            <a:ext cx="8923655" cy="1160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484" dirty="0">
                <a:solidFill>
                  <a:srgbClr val="FFFFFF"/>
                </a:solidFill>
              </a:rPr>
              <a:t>BUMP </a:t>
            </a:r>
            <a:r>
              <a:rPr spc="480" dirty="0">
                <a:solidFill>
                  <a:srgbClr val="FFFFFF"/>
                </a:solidFill>
              </a:rPr>
              <a:t>MAPPING:</a:t>
            </a:r>
            <a:r>
              <a:rPr spc="-185" dirty="0">
                <a:solidFill>
                  <a:srgbClr val="FFFFFF"/>
                </a:solidFill>
              </a:rPr>
              <a:t> </a:t>
            </a:r>
            <a:r>
              <a:rPr spc="465" dirty="0">
                <a:solidFill>
                  <a:srgbClr val="FFFFFF"/>
                </a:solidFill>
              </a:rPr>
              <a:t>LIMITATION</a:t>
            </a:r>
          </a:p>
          <a:p>
            <a:pPr marL="117475">
              <a:lnSpc>
                <a:spcPct val="100000"/>
              </a:lnSpc>
              <a:spcBef>
                <a:spcPts val="825"/>
              </a:spcBef>
            </a:pPr>
            <a:r>
              <a:rPr sz="2400" b="0" spc="10" dirty="0">
                <a:solidFill>
                  <a:srgbClr val="FFFFFF"/>
                </a:solidFill>
                <a:latin typeface="Book Antiqua"/>
                <a:cs typeface="Book Antiqua"/>
              </a:rPr>
              <a:t>Why </a:t>
            </a:r>
            <a:r>
              <a:rPr sz="2400" b="0" spc="-25" dirty="0">
                <a:solidFill>
                  <a:srgbClr val="FFFFFF"/>
                </a:solidFill>
                <a:latin typeface="Book Antiqua"/>
                <a:cs typeface="Book Antiqua"/>
              </a:rPr>
              <a:t>don’t </a:t>
            </a:r>
            <a:r>
              <a:rPr sz="2400" b="0" spc="20" dirty="0">
                <a:solidFill>
                  <a:srgbClr val="FFFFFF"/>
                </a:solidFill>
                <a:latin typeface="Book Antiqua"/>
                <a:cs typeface="Book Antiqua"/>
              </a:rPr>
              <a:t>we </a:t>
            </a:r>
            <a:r>
              <a:rPr sz="2400" b="0" spc="-15" dirty="0">
                <a:solidFill>
                  <a:srgbClr val="FFFFFF"/>
                </a:solidFill>
                <a:latin typeface="Book Antiqua"/>
                <a:cs typeface="Book Antiqua"/>
              </a:rPr>
              <a:t>modify </a:t>
            </a:r>
            <a:r>
              <a:rPr sz="2400" b="0" spc="50" dirty="0">
                <a:solidFill>
                  <a:srgbClr val="FFFFFF"/>
                </a:solidFill>
                <a:latin typeface="Book Antiqua"/>
                <a:cs typeface="Book Antiqua"/>
              </a:rPr>
              <a:t>geometry </a:t>
            </a:r>
            <a:r>
              <a:rPr sz="2400" b="0" spc="55" dirty="0">
                <a:solidFill>
                  <a:srgbClr val="FFFFFF"/>
                </a:solidFill>
                <a:latin typeface="Book Antiqua"/>
                <a:cs typeface="Book Antiqua"/>
              </a:rPr>
              <a:t>instead </a:t>
            </a:r>
            <a:r>
              <a:rPr sz="2400" b="0" spc="50" dirty="0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sz="2400" b="0" spc="5" dirty="0">
                <a:solidFill>
                  <a:srgbClr val="FFFFFF"/>
                </a:solidFill>
                <a:latin typeface="Book Antiqua"/>
                <a:cs typeface="Book Antiqua"/>
              </a:rPr>
              <a:t>modifying</a:t>
            </a:r>
            <a:r>
              <a:rPr sz="2400" b="0" spc="4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b="0" spc="45" dirty="0">
                <a:solidFill>
                  <a:srgbClr val="FFFFFF"/>
                </a:solidFill>
                <a:latin typeface="Book Antiqua"/>
                <a:cs typeface="Book Antiqua"/>
              </a:rPr>
              <a:t>normals?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65" y="142747"/>
            <a:ext cx="749173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DISPLACEMENT</a:t>
            </a:r>
            <a:r>
              <a:rPr spc="80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500" y="1290031"/>
            <a:ext cx="6573520" cy="2994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15" dirty="0">
                <a:latin typeface="Book Antiqua"/>
                <a:cs typeface="Book Antiqua"/>
              </a:rPr>
              <a:t>bump </a:t>
            </a:r>
            <a:r>
              <a:rPr sz="2800" spc="10" dirty="0">
                <a:latin typeface="Book Antiqua"/>
                <a:cs typeface="Book Antiqua"/>
              </a:rPr>
              <a:t>mapping </a:t>
            </a:r>
            <a:r>
              <a:rPr sz="2800" spc="95" dirty="0">
                <a:latin typeface="Book Antiqua"/>
                <a:cs typeface="Book Antiqua"/>
              </a:rPr>
              <a:t>gets </a:t>
            </a:r>
            <a:r>
              <a:rPr sz="2800" spc="90" dirty="0">
                <a:latin typeface="Book Antiqua"/>
                <a:cs typeface="Book Antiqua"/>
              </a:rPr>
              <a:t>silhouettes</a:t>
            </a:r>
            <a:r>
              <a:rPr sz="2800" spc="-65" dirty="0">
                <a:latin typeface="Book Antiqua"/>
                <a:cs typeface="Book Antiqua"/>
              </a:rPr>
              <a:t> </a:t>
            </a:r>
            <a:r>
              <a:rPr sz="2800" spc="15" dirty="0">
                <a:latin typeface="Book Antiqua"/>
                <a:cs typeface="Book Antiqua"/>
              </a:rPr>
              <a:t>wrong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40" dirty="0">
                <a:latin typeface="Book Antiqua"/>
                <a:cs typeface="Book Antiqua"/>
              </a:rPr>
              <a:t>shadows </a:t>
            </a:r>
            <a:r>
              <a:rPr sz="2600" spc="30" dirty="0">
                <a:latin typeface="Book Antiqua"/>
                <a:cs typeface="Book Antiqua"/>
              </a:rPr>
              <a:t>wrong</a:t>
            </a:r>
            <a:r>
              <a:rPr sz="2600" spc="-150" dirty="0">
                <a:latin typeface="Book Antiqua"/>
                <a:cs typeface="Book Antiqua"/>
              </a:rPr>
              <a:t> </a:t>
            </a:r>
            <a:r>
              <a:rPr sz="2600" spc="105" dirty="0">
                <a:latin typeface="Book Antiqua"/>
                <a:cs typeface="Book Antiqua"/>
              </a:rPr>
              <a:t>too</a:t>
            </a:r>
            <a:endParaRPr sz="26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80" dirty="0">
                <a:latin typeface="Book Antiqua"/>
                <a:cs typeface="Book Antiqua"/>
              </a:rPr>
              <a:t>change surface </a:t>
            </a:r>
            <a:r>
              <a:rPr sz="2800" spc="65" dirty="0">
                <a:latin typeface="Book Antiqua"/>
                <a:cs typeface="Book Antiqua"/>
              </a:rPr>
              <a:t>geometry</a:t>
            </a:r>
            <a:r>
              <a:rPr sz="2800" spc="250" dirty="0">
                <a:latin typeface="Book Antiqua"/>
                <a:cs typeface="Book Antiqua"/>
              </a:rPr>
              <a:t> </a:t>
            </a:r>
            <a:r>
              <a:rPr sz="2800" spc="60" dirty="0">
                <a:latin typeface="Book Antiqua"/>
                <a:cs typeface="Book Antiqua"/>
              </a:rPr>
              <a:t>instead</a:t>
            </a:r>
            <a:endParaRPr sz="2800">
              <a:latin typeface="Book Antiqua"/>
              <a:cs typeface="Book Antiqua"/>
            </a:endParaRPr>
          </a:p>
          <a:p>
            <a:pPr marL="698500" marR="340995" lvl="1" indent="-228600">
              <a:lnSpc>
                <a:spcPts val="2800"/>
              </a:lnSpc>
              <a:spcBef>
                <a:spcPts val="60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Book Antiqua"/>
                <a:cs typeface="Book Antiqua"/>
              </a:rPr>
              <a:t>only </a:t>
            </a:r>
            <a:r>
              <a:rPr sz="2600" spc="85" dirty="0">
                <a:latin typeface="Book Antiqua"/>
                <a:cs typeface="Book Antiqua"/>
              </a:rPr>
              <a:t>recently </a:t>
            </a:r>
            <a:r>
              <a:rPr sz="2600" spc="-20" dirty="0">
                <a:latin typeface="Book Antiqua"/>
                <a:cs typeface="Book Antiqua"/>
              </a:rPr>
              <a:t>available </a:t>
            </a:r>
            <a:r>
              <a:rPr sz="2600" spc="10" dirty="0">
                <a:latin typeface="Book Antiqua"/>
                <a:cs typeface="Book Antiqua"/>
              </a:rPr>
              <a:t>with </a:t>
            </a:r>
            <a:r>
              <a:rPr sz="2600" spc="50" dirty="0">
                <a:latin typeface="Book Antiqua"/>
                <a:cs typeface="Book Antiqua"/>
              </a:rPr>
              <a:t>realtime  graphics</a:t>
            </a:r>
            <a:endParaRPr sz="26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85" dirty="0">
                <a:latin typeface="Book Antiqua"/>
                <a:cs typeface="Book Antiqua"/>
              </a:rPr>
              <a:t>need </a:t>
            </a:r>
            <a:r>
              <a:rPr sz="2600" spc="125" dirty="0">
                <a:latin typeface="Book Antiqua"/>
                <a:cs typeface="Book Antiqua"/>
              </a:rPr>
              <a:t>to </a:t>
            </a:r>
            <a:r>
              <a:rPr sz="2600" spc="5" dirty="0">
                <a:latin typeface="Book Antiqua"/>
                <a:cs typeface="Book Antiqua"/>
              </a:rPr>
              <a:t>subdivide</a:t>
            </a:r>
            <a:r>
              <a:rPr sz="2600" spc="-165" dirty="0">
                <a:latin typeface="Book Antiqua"/>
                <a:cs typeface="Book Antiqua"/>
              </a:rPr>
              <a:t> </a:t>
            </a:r>
            <a:r>
              <a:rPr sz="2600" spc="85" dirty="0">
                <a:latin typeface="Book Antiqua"/>
                <a:cs typeface="Book Antiqua"/>
              </a:rPr>
              <a:t>surface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2100" y="241300"/>
            <a:ext cx="4064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57502" y="6316405"/>
            <a:ext cx="4095115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spc="-20" dirty="0">
                <a:latin typeface="Calibri"/>
                <a:cs typeface="Calibri"/>
              </a:rPr>
              <a:t>https://en.wikipedia.org</a:t>
            </a:r>
            <a:r>
              <a:rPr sz="1600" spc="-2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/wiki/Displacement_map  ping#/media/File:Displacement.jpg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402753"/>
            <a:ext cx="735330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80" dirty="0"/>
              <a:t>ENVIRONMENT</a:t>
            </a:r>
            <a:r>
              <a:rPr spc="210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8087" y="1337255"/>
            <a:ext cx="6462395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90" dirty="0">
                <a:latin typeface="Book Antiqua"/>
                <a:cs typeface="Book Antiqua"/>
              </a:rPr>
              <a:t>cheap </a:t>
            </a:r>
            <a:r>
              <a:rPr sz="2800" spc="-80" dirty="0">
                <a:latin typeface="Book Antiqua"/>
                <a:cs typeface="Book Antiqua"/>
              </a:rPr>
              <a:t>way </a:t>
            </a:r>
            <a:r>
              <a:rPr sz="2800" spc="145" dirty="0">
                <a:latin typeface="Book Antiqua"/>
                <a:cs typeface="Book Antiqua"/>
              </a:rPr>
              <a:t>to </a:t>
            </a:r>
            <a:r>
              <a:rPr sz="2800" spc="60" dirty="0">
                <a:latin typeface="Book Antiqua"/>
                <a:cs typeface="Book Antiqua"/>
              </a:rPr>
              <a:t>achieve </a:t>
            </a:r>
            <a:r>
              <a:rPr sz="2800" spc="90" dirty="0">
                <a:latin typeface="Book Antiqua"/>
                <a:cs typeface="Book Antiqua"/>
              </a:rPr>
              <a:t>reflective</a:t>
            </a:r>
            <a:r>
              <a:rPr sz="2800" spc="10" dirty="0">
                <a:latin typeface="Book Antiqua"/>
                <a:cs typeface="Book Antiqua"/>
              </a:rPr>
              <a:t> </a:t>
            </a:r>
            <a:r>
              <a:rPr sz="2800" spc="105" dirty="0">
                <a:latin typeface="Book Antiqua"/>
                <a:cs typeface="Book Antiqua"/>
              </a:rPr>
              <a:t>effect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80" dirty="0">
                <a:latin typeface="Book Antiqua"/>
                <a:cs typeface="Book Antiqua"/>
              </a:rPr>
              <a:t>generate </a:t>
            </a:r>
            <a:r>
              <a:rPr sz="2400" spc="15" dirty="0">
                <a:latin typeface="Book Antiqua"/>
                <a:cs typeface="Book Antiqua"/>
              </a:rPr>
              <a:t>image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160" dirty="0">
                <a:latin typeface="Book Antiqua"/>
                <a:cs typeface="Book Antiqua"/>
              </a:rPr>
              <a:t> </a:t>
            </a:r>
            <a:r>
              <a:rPr sz="2400" spc="25" dirty="0">
                <a:latin typeface="Book Antiqua"/>
                <a:cs typeface="Book Antiqua"/>
              </a:rPr>
              <a:t>surrounding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Book Antiqua"/>
                <a:cs typeface="Book Antiqua"/>
              </a:rPr>
              <a:t>map </a:t>
            </a:r>
            <a:r>
              <a:rPr sz="2400" spc="105" dirty="0">
                <a:latin typeface="Book Antiqua"/>
                <a:cs typeface="Book Antiqua"/>
              </a:rPr>
              <a:t>to </a:t>
            </a:r>
            <a:r>
              <a:rPr sz="2400" spc="114" dirty="0">
                <a:latin typeface="Book Antiqua"/>
                <a:cs typeface="Book Antiqua"/>
              </a:rPr>
              <a:t>object </a:t>
            </a:r>
            <a:r>
              <a:rPr sz="2400" spc="45" dirty="0">
                <a:latin typeface="Book Antiqua"/>
                <a:cs typeface="Book Antiqua"/>
              </a:rPr>
              <a:t>as</a:t>
            </a:r>
            <a:r>
              <a:rPr sz="2400" spc="-10" dirty="0">
                <a:latin typeface="Book Antiqua"/>
                <a:cs typeface="Book Antiqua"/>
              </a:rPr>
              <a:t> </a:t>
            </a:r>
            <a:r>
              <a:rPr sz="2400" spc="80" dirty="0">
                <a:latin typeface="Book Antiqua"/>
                <a:cs typeface="Book Antiqua"/>
              </a:rPr>
              <a:t>texture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2882900"/>
            <a:ext cx="5334000" cy="382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8485"/>
            <a:ext cx="7353934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80" dirty="0"/>
              <a:t>ENVIRONMENT</a:t>
            </a:r>
            <a:r>
              <a:rPr spc="19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58645"/>
            <a:ext cx="9887585" cy="2468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55" dirty="0">
                <a:latin typeface="Book Antiqua"/>
                <a:cs typeface="Book Antiqua"/>
              </a:rPr>
              <a:t>used </a:t>
            </a:r>
            <a:r>
              <a:rPr sz="2800" spc="145" dirty="0">
                <a:latin typeface="Book Antiqua"/>
                <a:cs typeface="Book Antiqua"/>
              </a:rPr>
              <a:t>to </a:t>
            </a:r>
            <a:r>
              <a:rPr sz="2800" spc="35" dirty="0">
                <a:latin typeface="Book Antiqua"/>
                <a:cs typeface="Book Antiqua"/>
              </a:rPr>
              <a:t>model </a:t>
            </a:r>
            <a:r>
              <a:rPr sz="2800" spc="120" dirty="0">
                <a:latin typeface="Book Antiqua"/>
                <a:cs typeface="Book Antiqua"/>
              </a:rPr>
              <a:t>object </a:t>
            </a:r>
            <a:r>
              <a:rPr sz="2800" spc="100" dirty="0">
                <a:latin typeface="Book Antiqua"/>
                <a:cs typeface="Book Antiqua"/>
              </a:rPr>
              <a:t>that </a:t>
            </a:r>
            <a:r>
              <a:rPr sz="2800" spc="135" dirty="0">
                <a:latin typeface="Book Antiqua"/>
                <a:cs typeface="Book Antiqua"/>
              </a:rPr>
              <a:t>reflects </a:t>
            </a:r>
            <a:r>
              <a:rPr sz="2800" spc="40" dirty="0">
                <a:latin typeface="Book Antiqua"/>
                <a:cs typeface="Book Antiqua"/>
              </a:rPr>
              <a:t>surrounding </a:t>
            </a:r>
            <a:r>
              <a:rPr sz="2800" spc="114" dirty="0">
                <a:latin typeface="Book Antiqua"/>
                <a:cs typeface="Book Antiqua"/>
              </a:rPr>
              <a:t>textures</a:t>
            </a:r>
            <a:r>
              <a:rPr sz="2800" spc="-345" dirty="0">
                <a:latin typeface="Book Antiqua"/>
                <a:cs typeface="Book Antiqua"/>
              </a:rPr>
              <a:t> </a:t>
            </a:r>
            <a:r>
              <a:rPr sz="2800" spc="145" dirty="0">
                <a:latin typeface="Book Antiqua"/>
                <a:cs typeface="Book Antiqua"/>
              </a:rPr>
              <a:t>to  </a:t>
            </a:r>
            <a:r>
              <a:rPr sz="2800" spc="140" dirty="0">
                <a:latin typeface="Book Antiqua"/>
                <a:cs typeface="Book Antiqua"/>
              </a:rPr>
              <a:t>the</a:t>
            </a:r>
            <a:r>
              <a:rPr sz="2800" spc="-110" dirty="0">
                <a:latin typeface="Book Antiqua"/>
                <a:cs typeface="Book Antiqua"/>
              </a:rPr>
              <a:t> </a:t>
            </a:r>
            <a:r>
              <a:rPr sz="2800" spc="90" dirty="0">
                <a:latin typeface="Book Antiqua"/>
                <a:cs typeface="Book Antiqua"/>
              </a:rPr>
              <a:t>eye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0" dirty="0">
                <a:latin typeface="Book Antiqua"/>
                <a:cs typeface="Book Antiqua"/>
              </a:rPr>
              <a:t>movie </a:t>
            </a:r>
            <a:r>
              <a:rPr sz="2400" spc="30" dirty="0">
                <a:latin typeface="Book Antiqua"/>
                <a:cs typeface="Book Antiqua"/>
              </a:rPr>
              <a:t>example: </a:t>
            </a:r>
            <a:r>
              <a:rPr sz="2400" spc="65" dirty="0">
                <a:latin typeface="Book Antiqua"/>
                <a:cs typeface="Book Antiqua"/>
              </a:rPr>
              <a:t>cyborg </a:t>
            </a:r>
            <a:r>
              <a:rPr sz="2400" spc="30" dirty="0">
                <a:latin typeface="Book Antiqua"/>
                <a:cs typeface="Book Antiqua"/>
              </a:rPr>
              <a:t>in </a:t>
            </a:r>
            <a:r>
              <a:rPr sz="2400" spc="45" dirty="0">
                <a:latin typeface="Book Antiqua"/>
                <a:cs typeface="Book Antiqua"/>
              </a:rPr>
              <a:t>Terminator</a:t>
            </a:r>
            <a:r>
              <a:rPr sz="2400" spc="135" dirty="0">
                <a:latin typeface="Book Antiqua"/>
                <a:cs typeface="Book Antiqua"/>
              </a:rPr>
              <a:t> </a:t>
            </a:r>
            <a:r>
              <a:rPr sz="2400" spc="85" dirty="0">
                <a:latin typeface="Book Antiqua"/>
                <a:cs typeface="Book Antiqua"/>
              </a:rPr>
              <a:t>2</a:t>
            </a:r>
            <a:endParaRPr sz="24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60" dirty="0">
                <a:latin typeface="Book Antiqua"/>
                <a:cs typeface="Book Antiqua"/>
              </a:rPr>
              <a:t>different</a:t>
            </a:r>
            <a:r>
              <a:rPr sz="2800" spc="50" dirty="0">
                <a:latin typeface="Book Antiqua"/>
                <a:cs typeface="Book Antiqua"/>
              </a:rPr>
              <a:t> </a:t>
            </a:r>
            <a:r>
              <a:rPr sz="2800" spc="75" dirty="0">
                <a:latin typeface="Book Antiqua"/>
                <a:cs typeface="Book Antiqua"/>
              </a:rPr>
              <a:t>approaches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0" dirty="0">
                <a:latin typeface="Book Antiqua"/>
                <a:cs typeface="Book Antiqua"/>
              </a:rPr>
              <a:t>sphere, </a:t>
            </a:r>
            <a:r>
              <a:rPr sz="2400" spc="95" dirty="0">
                <a:latin typeface="Book Antiqua"/>
                <a:cs typeface="Book Antiqua"/>
              </a:rPr>
              <a:t>cube </a:t>
            </a:r>
            <a:r>
              <a:rPr sz="2400" spc="70" dirty="0">
                <a:latin typeface="Book Antiqua"/>
                <a:cs typeface="Book Antiqua"/>
              </a:rPr>
              <a:t>most</a:t>
            </a:r>
            <a:r>
              <a:rPr sz="2400" spc="120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popular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80" dirty="0">
                <a:latin typeface="Book Antiqua"/>
                <a:cs typeface="Book Antiqua"/>
              </a:rPr>
              <a:t>others </a:t>
            </a:r>
            <a:r>
              <a:rPr sz="2400" spc="50" dirty="0">
                <a:latin typeface="Book Antiqua"/>
                <a:cs typeface="Book Antiqua"/>
              </a:rPr>
              <a:t>possible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spc="95" dirty="0">
                <a:latin typeface="Book Antiqua"/>
                <a:cs typeface="Book Antiqua"/>
              </a:rPr>
              <a:t>too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845"/>
            <a:ext cx="5306695" cy="2404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55" dirty="0">
                <a:latin typeface="Book Antiqua"/>
                <a:cs typeface="Book Antiqua"/>
              </a:rPr>
              <a:t>Mathematical</a:t>
            </a:r>
            <a:r>
              <a:rPr sz="2800" spc="80" dirty="0">
                <a:latin typeface="Book Antiqua"/>
                <a:cs typeface="Book Antiqua"/>
              </a:rPr>
              <a:t> </a:t>
            </a:r>
            <a:r>
              <a:rPr sz="2800" spc="85" dirty="0">
                <a:latin typeface="Book Antiqua"/>
                <a:cs typeface="Book Antiqua"/>
              </a:rPr>
              <a:t>representations: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0" dirty="0">
                <a:latin typeface="Book Antiqua"/>
                <a:cs typeface="Book Antiqua"/>
              </a:rPr>
              <a:t>Explicit</a:t>
            </a:r>
            <a:r>
              <a:rPr sz="2400" spc="-160" dirty="0">
                <a:latin typeface="Book Antiqua"/>
                <a:cs typeface="Book Antiqua"/>
              </a:rPr>
              <a:t> </a:t>
            </a:r>
            <a:r>
              <a:rPr sz="2400" spc="70" dirty="0">
                <a:latin typeface="Book Antiqua"/>
                <a:cs typeface="Book Antiqua"/>
              </a:rPr>
              <a:t>functions</a:t>
            </a:r>
            <a:endParaRPr sz="24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60" dirty="0">
                <a:latin typeface="Book Antiqua"/>
                <a:cs typeface="Book Antiqua"/>
              </a:rPr>
              <a:t>Parametric</a:t>
            </a:r>
            <a:r>
              <a:rPr sz="2400" spc="70" dirty="0">
                <a:latin typeface="Book Antiqua"/>
                <a:cs typeface="Book Antiqua"/>
              </a:rPr>
              <a:t> functions</a:t>
            </a:r>
            <a:endParaRPr sz="24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35" dirty="0">
                <a:latin typeface="Book Antiqua"/>
                <a:cs typeface="Book Antiqua"/>
              </a:rPr>
              <a:t>Implicit</a:t>
            </a:r>
            <a:r>
              <a:rPr sz="2400" spc="-55" dirty="0">
                <a:latin typeface="Book Antiqua"/>
                <a:cs typeface="Book Antiqua"/>
              </a:rPr>
              <a:t> </a:t>
            </a:r>
            <a:r>
              <a:rPr sz="2400" spc="70" dirty="0">
                <a:latin typeface="Book Antiqua"/>
                <a:cs typeface="Book Antiqua"/>
              </a:rPr>
              <a:t>functions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75" dirty="0"/>
              <a:t>SHAPES </a:t>
            </a:r>
            <a:r>
              <a:rPr spc="805" dirty="0"/>
              <a:t>-</a:t>
            </a:r>
            <a:r>
              <a:rPr spc="-400" dirty="0"/>
              <a:t> </a:t>
            </a:r>
            <a:r>
              <a:rPr spc="675" dirty="0"/>
              <a:t>CURVES/SURFACES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95" dirty="0"/>
              <a:t>SPHERE</a:t>
            </a:r>
            <a:r>
              <a:rPr spc="90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3287" y="1411763"/>
            <a:ext cx="837438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80" dirty="0">
                <a:latin typeface="Book Antiqua"/>
                <a:cs typeface="Book Antiqua"/>
              </a:rPr>
              <a:t>texture </a:t>
            </a:r>
            <a:r>
              <a:rPr sz="2400" spc="45" dirty="0">
                <a:latin typeface="Book Antiqua"/>
                <a:cs typeface="Book Antiqua"/>
              </a:rPr>
              <a:t>is </a:t>
            </a:r>
            <a:r>
              <a:rPr sz="2400" spc="55" dirty="0">
                <a:latin typeface="Book Antiqua"/>
                <a:cs typeface="Book Antiqua"/>
              </a:rPr>
              <a:t>distorted </a:t>
            </a:r>
            <a:r>
              <a:rPr sz="2400" spc="100" dirty="0">
                <a:latin typeface="Book Antiqua"/>
                <a:cs typeface="Book Antiqua"/>
              </a:rPr>
              <a:t>fish-eye</a:t>
            </a:r>
            <a:r>
              <a:rPr sz="2400" spc="65" dirty="0">
                <a:latin typeface="Book Antiqua"/>
                <a:cs typeface="Book Antiqua"/>
              </a:rPr>
              <a:t> </a:t>
            </a:r>
            <a:r>
              <a:rPr sz="2400" spc="-30" dirty="0">
                <a:latin typeface="Book Antiqua"/>
                <a:cs typeface="Book Antiqua"/>
              </a:rPr>
              <a:t>view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30" dirty="0">
                <a:latin typeface="Book Antiqua"/>
                <a:cs typeface="Book Antiqua"/>
              </a:rPr>
              <a:t>point </a:t>
            </a:r>
            <a:r>
              <a:rPr sz="2200" spc="90" dirty="0">
                <a:latin typeface="Book Antiqua"/>
                <a:cs typeface="Book Antiqua"/>
              </a:rPr>
              <a:t>camera </a:t>
            </a:r>
            <a:r>
              <a:rPr sz="2200" spc="60" dirty="0">
                <a:latin typeface="Book Antiqua"/>
                <a:cs typeface="Book Antiqua"/>
              </a:rPr>
              <a:t>at </a:t>
            </a:r>
            <a:r>
              <a:rPr sz="2200" spc="70" dirty="0">
                <a:latin typeface="Book Antiqua"/>
                <a:cs typeface="Book Antiqua"/>
              </a:rPr>
              <a:t>mirrored</a:t>
            </a:r>
            <a:r>
              <a:rPr sz="2200" spc="-300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sphere</a:t>
            </a:r>
            <a:endParaRPr sz="2200">
              <a:latin typeface="Book Antiqua"/>
              <a:cs typeface="Book Antiqua"/>
            </a:endParaRPr>
          </a:p>
          <a:p>
            <a:pPr marL="698500" marR="5080" lvl="1" indent="-228600">
              <a:lnSpc>
                <a:spcPts val="2300"/>
              </a:lnSpc>
              <a:spcBef>
                <a:spcPts val="620"/>
              </a:spcBef>
              <a:buFont typeface="Arial"/>
              <a:buChar char="•"/>
              <a:tabLst>
                <a:tab pos="698500" algn="l"/>
              </a:tabLst>
            </a:pPr>
            <a:r>
              <a:rPr sz="2200" spc="45" dirty="0">
                <a:latin typeface="Book Antiqua"/>
                <a:cs typeface="Book Antiqua"/>
              </a:rPr>
              <a:t>spherical</a:t>
            </a:r>
            <a:r>
              <a:rPr sz="2200" spc="100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texture</a:t>
            </a:r>
            <a:r>
              <a:rPr sz="2200" spc="-114" dirty="0">
                <a:latin typeface="Book Antiqua"/>
                <a:cs typeface="Book Antiqua"/>
              </a:rPr>
              <a:t> </a:t>
            </a:r>
            <a:r>
              <a:rPr sz="2200" spc="-10" dirty="0">
                <a:latin typeface="Book Antiqua"/>
                <a:cs typeface="Book Antiqua"/>
              </a:rPr>
              <a:t>mapping</a:t>
            </a:r>
            <a:r>
              <a:rPr sz="2200" spc="75" dirty="0">
                <a:latin typeface="Book Antiqua"/>
                <a:cs typeface="Book Antiqua"/>
              </a:rPr>
              <a:t> </a:t>
            </a:r>
            <a:r>
              <a:rPr sz="2200" spc="120" dirty="0">
                <a:latin typeface="Book Antiqua"/>
                <a:cs typeface="Book Antiqua"/>
              </a:rPr>
              <a:t>creates</a:t>
            </a:r>
            <a:r>
              <a:rPr sz="2200" spc="-140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texture</a:t>
            </a:r>
            <a:r>
              <a:rPr sz="2200" spc="-114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coordinates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that  </a:t>
            </a:r>
            <a:r>
              <a:rPr sz="2200" spc="105" dirty="0">
                <a:latin typeface="Book Antiqua"/>
                <a:cs typeface="Book Antiqua"/>
              </a:rPr>
              <a:t>correctly</a:t>
            </a:r>
            <a:r>
              <a:rPr sz="2200" spc="-100" dirty="0">
                <a:latin typeface="Book Antiqua"/>
                <a:cs typeface="Book Antiqua"/>
              </a:rPr>
              <a:t> </a:t>
            </a:r>
            <a:r>
              <a:rPr sz="2200" spc="15" dirty="0">
                <a:latin typeface="Book Antiqua"/>
                <a:cs typeface="Book Antiqua"/>
              </a:rPr>
              <a:t>index</a:t>
            </a:r>
            <a:r>
              <a:rPr sz="2200" spc="-105" dirty="0">
                <a:latin typeface="Book Antiqua"/>
                <a:cs typeface="Book Antiqua"/>
              </a:rPr>
              <a:t> </a:t>
            </a:r>
            <a:r>
              <a:rPr sz="2200" spc="55" dirty="0">
                <a:latin typeface="Book Antiqua"/>
                <a:cs typeface="Book Antiqua"/>
              </a:rPr>
              <a:t>into</a:t>
            </a:r>
            <a:r>
              <a:rPr sz="2200" spc="85" dirty="0">
                <a:latin typeface="Book Antiqua"/>
                <a:cs typeface="Book Antiqua"/>
              </a:rPr>
              <a:t> </a:t>
            </a:r>
            <a:r>
              <a:rPr sz="2200" spc="55" dirty="0">
                <a:latin typeface="Book Antiqua"/>
                <a:cs typeface="Book Antiqua"/>
              </a:rPr>
              <a:t>this</a:t>
            </a:r>
            <a:r>
              <a:rPr sz="2200" spc="-50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texture</a:t>
            </a:r>
            <a:r>
              <a:rPr sz="2200" spc="-130" dirty="0">
                <a:latin typeface="Book Antiqua"/>
                <a:cs typeface="Book Antiqua"/>
              </a:rPr>
              <a:t> </a:t>
            </a:r>
            <a:r>
              <a:rPr sz="2200" spc="10" dirty="0">
                <a:latin typeface="Book Antiqua"/>
                <a:cs typeface="Book Antiqua"/>
              </a:rPr>
              <a:t>map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3200400"/>
            <a:ext cx="35814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64200" y="3200400"/>
            <a:ext cx="4394200" cy="358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CUBE</a:t>
            </a:r>
            <a:r>
              <a:rPr spc="16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929005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215" dirty="0">
                <a:latin typeface="Book Antiqua"/>
                <a:cs typeface="Book Antiqua"/>
              </a:rPr>
              <a:t>6 </a:t>
            </a:r>
            <a:r>
              <a:rPr sz="2800" spc="25" dirty="0">
                <a:latin typeface="Book Antiqua"/>
                <a:cs typeface="Book Antiqua"/>
              </a:rPr>
              <a:t>planar </a:t>
            </a:r>
            <a:r>
              <a:rPr sz="2800" spc="100" dirty="0">
                <a:latin typeface="Book Antiqua"/>
                <a:cs typeface="Book Antiqua"/>
              </a:rPr>
              <a:t>textures, </a:t>
            </a:r>
            <a:r>
              <a:rPr sz="2800" spc="65" dirty="0">
                <a:latin typeface="Book Antiqua"/>
                <a:cs typeface="Book Antiqua"/>
              </a:rPr>
              <a:t>sides </a:t>
            </a:r>
            <a:r>
              <a:rPr sz="2800" spc="40" dirty="0">
                <a:latin typeface="Book Antiqua"/>
                <a:cs typeface="Book Antiqua"/>
              </a:rPr>
              <a:t>of</a:t>
            </a:r>
            <a:r>
              <a:rPr sz="2800" spc="-190" dirty="0">
                <a:latin typeface="Book Antiqua"/>
                <a:cs typeface="Book Antiqua"/>
              </a:rPr>
              <a:t> </a:t>
            </a:r>
            <a:r>
              <a:rPr sz="2800" spc="120" dirty="0">
                <a:latin typeface="Book Antiqua"/>
                <a:cs typeface="Book Antiqua"/>
              </a:rPr>
              <a:t>cube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5" dirty="0">
                <a:latin typeface="Book Antiqua"/>
                <a:cs typeface="Book Antiqua"/>
              </a:rPr>
              <a:t>point </a:t>
            </a:r>
            <a:r>
              <a:rPr sz="2400" spc="70" dirty="0">
                <a:latin typeface="Book Antiqua"/>
                <a:cs typeface="Book Antiqua"/>
              </a:rPr>
              <a:t>camera </a:t>
            </a:r>
            <a:r>
              <a:rPr sz="2400" spc="30" dirty="0">
                <a:latin typeface="Book Antiqua"/>
                <a:cs typeface="Book Antiqua"/>
              </a:rPr>
              <a:t>in </a:t>
            </a:r>
            <a:r>
              <a:rPr sz="2400" spc="185" dirty="0">
                <a:latin typeface="Book Antiqua"/>
                <a:cs typeface="Book Antiqua"/>
              </a:rPr>
              <a:t>6 </a:t>
            </a:r>
            <a:r>
              <a:rPr sz="2400" spc="55" dirty="0">
                <a:latin typeface="Book Antiqua"/>
                <a:cs typeface="Book Antiqua"/>
              </a:rPr>
              <a:t>different </a:t>
            </a:r>
            <a:r>
              <a:rPr sz="2400" spc="65" dirty="0">
                <a:latin typeface="Book Antiqua"/>
                <a:cs typeface="Book Antiqua"/>
              </a:rPr>
              <a:t>directions, </a:t>
            </a:r>
            <a:r>
              <a:rPr sz="2400" spc="50" dirty="0">
                <a:latin typeface="Book Antiqua"/>
                <a:cs typeface="Book Antiqua"/>
              </a:rPr>
              <a:t>facing </a:t>
            </a:r>
            <a:r>
              <a:rPr sz="2400" spc="60" dirty="0">
                <a:latin typeface="Book Antiqua"/>
                <a:cs typeface="Book Antiqua"/>
              </a:rPr>
              <a:t>out </a:t>
            </a:r>
            <a:r>
              <a:rPr sz="2400" spc="35" dirty="0">
                <a:latin typeface="Book Antiqua"/>
                <a:cs typeface="Book Antiqua"/>
              </a:rPr>
              <a:t>from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40" dirty="0">
                <a:latin typeface="Book Antiqua"/>
                <a:cs typeface="Book Antiqua"/>
              </a:rPr>
              <a:t>origin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895600"/>
            <a:ext cx="4368800" cy="347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3400" y="3136900"/>
            <a:ext cx="41656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000" y="1066800"/>
            <a:ext cx="3479800" cy="464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2350" y="1454150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0" y="38100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2350" y="3054350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0" y="38100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78150" y="3740150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0" y="38100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8150" y="2139950"/>
            <a:ext cx="1905000" cy="381000"/>
          </a:xfrm>
          <a:custGeom>
            <a:avLst/>
            <a:gdLst/>
            <a:ahLst/>
            <a:cxnLst/>
            <a:rect l="l" t="t" r="r" b="b"/>
            <a:pathLst>
              <a:path w="1905000" h="381000">
                <a:moveTo>
                  <a:pt x="0" y="381000"/>
                </a:moveTo>
                <a:lnTo>
                  <a:pt x="1905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8150" y="252095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2350" y="183515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0" y="160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7350" y="145415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1" y="160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3150" y="2139950"/>
            <a:ext cx="0" cy="1600200"/>
          </a:xfrm>
          <a:custGeom>
            <a:avLst/>
            <a:gdLst/>
            <a:ahLst/>
            <a:cxnLst/>
            <a:rect l="l" t="t" r="r" b="b"/>
            <a:pathLst>
              <a:path h="1600200">
                <a:moveTo>
                  <a:pt x="0" y="0"/>
                </a:moveTo>
                <a:lnTo>
                  <a:pt x="1" y="160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2350" y="34353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2350" y="18351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7350" y="14541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7350" y="30543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0"/>
                </a:moveTo>
                <a:lnTo>
                  <a:pt x="685800" y="685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5729" y="2798028"/>
            <a:ext cx="2748280" cy="732155"/>
          </a:xfrm>
          <a:custGeom>
            <a:avLst/>
            <a:gdLst/>
            <a:ahLst/>
            <a:cxnLst/>
            <a:rect l="l" t="t" r="r" b="b"/>
            <a:pathLst>
              <a:path w="2748279" h="732154">
                <a:moveTo>
                  <a:pt x="2623071" y="0"/>
                </a:moveTo>
                <a:lnTo>
                  <a:pt x="2632312" y="36962"/>
                </a:lnTo>
                <a:lnTo>
                  <a:pt x="0" y="695040"/>
                </a:lnTo>
                <a:lnTo>
                  <a:pt x="9240" y="732002"/>
                </a:lnTo>
                <a:lnTo>
                  <a:pt x="2641553" y="73924"/>
                </a:lnTo>
                <a:lnTo>
                  <a:pt x="2693917" y="73924"/>
                </a:lnTo>
                <a:lnTo>
                  <a:pt x="2747820" y="27721"/>
                </a:lnTo>
                <a:lnTo>
                  <a:pt x="2623071" y="0"/>
                </a:lnTo>
                <a:close/>
              </a:path>
              <a:path w="2748279" h="732154">
                <a:moveTo>
                  <a:pt x="2693917" y="73924"/>
                </a:moveTo>
                <a:lnTo>
                  <a:pt x="2641553" y="73924"/>
                </a:lnTo>
                <a:lnTo>
                  <a:pt x="2650793" y="110887"/>
                </a:lnTo>
                <a:lnTo>
                  <a:pt x="2693917" y="739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22112" y="3054350"/>
            <a:ext cx="488950" cy="1226185"/>
          </a:xfrm>
          <a:custGeom>
            <a:avLst/>
            <a:gdLst/>
            <a:ahLst/>
            <a:cxnLst/>
            <a:rect l="l" t="t" r="r" b="b"/>
            <a:pathLst>
              <a:path w="488950" h="1226185">
                <a:moveTo>
                  <a:pt x="475037" y="0"/>
                </a:moveTo>
                <a:lnTo>
                  <a:pt x="381392" y="86955"/>
                </a:lnTo>
                <a:lnTo>
                  <a:pt x="417066" y="100333"/>
                </a:lnTo>
                <a:lnTo>
                  <a:pt x="0" y="1212510"/>
                </a:lnTo>
                <a:lnTo>
                  <a:pt x="35674" y="1225889"/>
                </a:lnTo>
                <a:lnTo>
                  <a:pt x="452741" y="113710"/>
                </a:lnTo>
                <a:lnTo>
                  <a:pt x="487007" y="113710"/>
                </a:lnTo>
                <a:lnTo>
                  <a:pt x="475037" y="0"/>
                </a:lnTo>
                <a:close/>
              </a:path>
              <a:path w="488950" h="1226185">
                <a:moveTo>
                  <a:pt x="487007" y="113710"/>
                </a:moveTo>
                <a:lnTo>
                  <a:pt x="452741" y="113710"/>
                </a:lnTo>
                <a:lnTo>
                  <a:pt x="488415" y="127088"/>
                </a:lnTo>
                <a:lnTo>
                  <a:pt x="487007" y="11371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5694" y="2659735"/>
            <a:ext cx="4502785" cy="1708150"/>
          </a:xfrm>
          <a:custGeom>
            <a:avLst/>
            <a:gdLst/>
            <a:ahLst/>
            <a:cxnLst/>
            <a:rect l="l" t="t" r="r" b="b"/>
            <a:pathLst>
              <a:path w="4502784" h="1708150">
                <a:moveTo>
                  <a:pt x="4375392" y="0"/>
                </a:moveTo>
                <a:lnTo>
                  <a:pt x="4388703" y="35699"/>
                </a:lnTo>
                <a:lnTo>
                  <a:pt x="0" y="1672164"/>
                </a:lnTo>
                <a:lnTo>
                  <a:pt x="13312" y="1707864"/>
                </a:lnTo>
                <a:lnTo>
                  <a:pt x="4402014" y="71398"/>
                </a:lnTo>
                <a:lnTo>
                  <a:pt x="4448599" y="71398"/>
                </a:lnTo>
                <a:lnTo>
                  <a:pt x="4502456" y="13614"/>
                </a:lnTo>
                <a:lnTo>
                  <a:pt x="4375392" y="0"/>
                </a:lnTo>
                <a:close/>
              </a:path>
              <a:path w="4502784" h="1708150">
                <a:moveTo>
                  <a:pt x="4448599" y="71398"/>
                </a:moveTo>
                <a:lnTo>
                  <a:pt x="4402014" y="71398"/>
                </a:lnTo>
                <a:lnTo>
                  <a:pt x="4415326" y="107096"/>
                </a:lnTo>
                <a:lnTo>
                  <a:pt x="4448599" y="71398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59939" y="3398521"/>
            <a:ext cx="3302635" cy="113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69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R="144780" algn="r">
              <a:lnSpc>
                <a:spcPts val="1980"/>
              </a:lnSpc>
            </a:pPr>
            <a:r>
              <a:rPr sz="180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82132" y="2806241"/>
            <a:ext cx="4044950" cy="1333500"/>
          </a:xfrm>
          <a:custGeom>
            <a:avLst/>
            <a:gdLst/>
            <a:ahLst/>
            <a:cxnLst/>
            <a:rect l="l" t="t" r="r" b="b"/>
            <a:pathLst>
              <a:path w="4044950" h="1333500">
                <a:moveTo>
                  <a:pt x="3918125" y="0"/>
                </a:moveTo>
                <a:lnTo>
                  <a:pt x="3929761" y="36278"/>
                </a:lnTo>
                <a:lnTo>
                  <a:pt x="0" y="1296769"/>
                </a:lnTo>
                <a:lnTo>
                  <a:pt x="11635" y="1333047"/>
                </a:lnTo>
                <a:lnTo>
                  <a:pt x="3941398" y="72558"/>
                </a:lnTo>
                <a:lnTo>
                  <a:pt x="3990147" y="72558"/>
                </a:lnTo>
                <a:lnTo>
                  <a:pt x="4044417" y="19508"/>
                </a:lnTo>
                <a:lnTo>
                  <a:pt x="3918125" y="0"/>
                </a:lnTo>
                <a:close/>
              </a:path>
              <a:path w="4044950" h="1333500">
                <a:moveTo>
                  <a:pt x="3990147" y="72558"/>
                </a:moveTo>
                <a:lnTo>
                  <a:pt x="3941398" y="72558"/>
                </a:lnTo>
                <a:lnTo>
                  <a:pt x="3953035" y="108837"/>
                </a:lnTo>
                <a:lnTo>
                  <a:pt x="3990147" y="72558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63950" y="2961967"/>
            <a:ext cx="1530350" cy="567690"/>
          </a:xfrm>
          <a:custGeom>
            <a:avLst/>
            <a:gdLst/>
            <a:ahLst/>
            <a:cxnLst/>
            <a:rect l="l" t="t" r="r" b="b"/>
            <a:pathLst>
              <a:path w="1530350" h="567689">
                <a:moveTo>
                  <a:pt x="216918" y="71921"/>
                </a:moveTo>
                <a:lnTo>
                  <a:pt x="101589" y="71921"/>
                </a:lnTo>
                <a:lnTo>
                  <a:pt x="1517707" y="567563"/>
                </a:lnTo>
                <a:lnTo>
                  <a:pt x="1530292" y="531601"/>
                </a:lnTo>
                <a:lnTo>
                  <a:pt x="216918" y="71921"/>
                </a:lnTo>
                <a:close/>
              </a:path>
              <a:path w="1530350" h="567689">
                <a:moveTo>
                  <a:pt x="126762" y="0"/>
                </a:moveTo>
                <a:lnTo>
                  <a:pt x="0" y="16182"/>
                </a:lnTo>
                <a:lnTo>
                  <a:pt x="89002" y="107882"/>
                </a:lnTo>
                <a:lnTo>
                  <a:pt x="101589" y="71921"/>
                </a:lnTo>
                <a:lnTo>
                  <a:pt x="216918" y="71921"/>
                </a:lnTo>
                <a:lnTo>
                  <a:pt x="114175" y="35961"/>
                </a:lnTo>
                <a:lnTo>
                  <a:pt x="1267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26739" y="4708207"/>
            <a:ext cx="178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88069" y="3587750"/>
            <a:ext cx="281305" cy="1146810"/>
          </a:xfrm>
          <a:custGeom>
            <a:avLst/>
            <a:gdLst/>
            <a:ahLst/>
            <a:cxnLst/>
            <a:rect l="l" t="t" r="r" b="b"/>
            <a:pathLst>
              <a:path w="281304" h="1146810">
                <a:moveTo>
                  <a:pt x="247280" y="0"/>
                </a:moveTo>
                <a:lnTo>
                  <a:pt x="168824" y="100872"/>
                </a:lnTo>
                <a:lnTo>
                  <a:pt x="206184" y="108344"/>
                </a:lnTo>
                <a:lnTo>
                  <a:pt x="0" y="1139263"/>
                </a:lnTo>
                <a:lnTo>
                  <a:pt x="37360" y="1146736"/>
                </a:lnTo>
                <a:lnTo>
                  <a:pt x="243544" y="115816"/>
                </a:lnTo>
                <a:lnTo>
                  <a:pt x="278867" y="115816"/>
                </a:lnTo>
                <a:lnTo>
                  <a:pt x="247280" y="0"/>
                </a:lnTo>
                <a:close/>
              </a:path>
              <a:path w="281304" h="1146810">
                <a:moveTo>
                  <a:pt x="278867" y="115816"/>
                </a:moveTo>
                <a:lnTo>
                  <a:pt x="243544" y="115816"/>
                </a:lnTo>
                <a:lnTo>
                  <a:pt x="280904" y="123287"/>
                </a:lnTo>
                <a:lnTo>
                  <a:pt x="278867" y="115816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9439" y="3933643"/>
            <a:ext cx="4880610" cy="968375"/>
          </a:xfrm>
          <a:custGeom>
            <a:avLst/>
            <a:gdLst/>
            <a:ahLst/>
            <a:cxnLst/>
            <a:rect l="l" t="t" r="r" b="b"/>
            <a:pathLst>
              <a:path w="4880609" h="968375">
                <a:moveTo>
                  <a:pt x="4757435" y="0"/>
                </a:moveTo>
                <a:lnTo>
                  <a:pt x="4764457" y="37447"/>
                </a:lnTo>
                <a:lnTo>
                  <a:pt x="0" y="930782"/>
                </a:lnTo>
                <a:lnTo>
                  <a:pt x="7020" y="968230"/>
                </a:lnTo>
                <a:lnTo>
                  <a:pt x="4771478" y="74894"/>
                </a:lnTo>
                <a:lnTo>
                  <a:pt x="4827862" y="74894"/>
                </a:lnTo>
                <a:lnTo>
                  <a:pt x="4880310" y="35106"/>
                </a:lnTo>
                <a:lnTo>
                  <a:pt x="4757435" y="0"/>
                </a:lnTo>
                <a:close/>
              </a:path>
              <a:path w="4880609" h="968375">
                <a:moveTo>
                  <a:pt x="4827862" y="74894"/>
                </a:moveTo>
                <a:lnTo>
                  <a:pt x="4771478" y="74894"/>
                </a:lnTo>
                <a:lnTo>
                  <a:pt x="4778500" y="112341"/>
                </a:lnTo>
                <a:lnTo>
                  <a:pt x="4827862" y="74894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6513" y="2673350"/>
            <a:ext cx="563245" cy="1378585"/>
          </a:xfrm>
          <a:custGeom>
            <a:avLst/>
            <a:gdLst/>
            <a:ahLst/>
            <a:cxnLst/>
            <a:rect l="l" t="t" r="r" b="b"/>
            <a:pathLst>
              <a:path w="563245" h="1378585">
                <a:moveTo>
                  <a:pt x="76388" y="113432"/>
                </a:moveTo>
                <a:lnTo>
                  <a:pt x="35509" y="113432"/>
                </a:lnTo>
                <a:lnTo>
                  <a:pt x="527481" y="1378504"/>
                </a:lnTo>
                <a:lnTo>
                  <a:pt x="562991" y="1364695"/>
                </a:lnTo>
                <a:lnTo>
                  <a:pt x="76388" y="113432"/>
                </a:lnTo>
                <a:close/>
              </a:path>
              <a:path w="563245" h="1378585">
                <a:moveTo>
                  <a:pt x="11836" y="0"/>
                </a:moveTo>
                <a:lnTo>
                  <a:pt x="0" y="127241"/>
                </a:lnTo>
                <a:lnTo>
                  <a:pt x="35509" y="113432"/>
                </a:lnTo>
                <a:lnTo>
                  <a:pt x="76388" y="113432"/>
                </a:lnTo>
                <a:lnTo>
                  <a:pt x="71018" y="99623"/>
                </a:lnTo>
                <a:lnTo>
                  <a:pt x="106527" y="85813"/>
                </a:lnTo>
                <a:lnTo>
                  <a:pt x="11836" y="0"/>
                </a:lnTo>
                <a:close/>
              </a:path>
            </a:pathLst>
          </a:custGeom>
          <a:solidFill>
            <a:srgbClr val="2E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91653" y="356266"/>
            <a:ext cx="4521835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CUBE</a:t>
            </a:r>
            <a:r>
              <a:rPr spc="165" dirty="0"/>
              <a:t> </a:t>
            </a:r>
            <a:r>
              <a:rPr spc="525" dirty="0"/>
              <a:t>MAPPING</a:t>
            </a:r>
          </a:p>
          <a:p>
            <a:pPr marL="817880" algn="ctr">
              <a:lnSpc>
                <a:spcPct val="100000"/>
              </a:lnSpc>
              <a:spcBef>
                <a:spcPts val="675"/>
              </a:spcBef>
            </a:pPr>
            <a:r>
              <a:rPr sz="1800" b="0" dirty="0"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41312" y="1371260"/>
            <a:ext cx="260350" cy="616585"/>
          </a:xfrm>
          <a:custGeom>
            <a:avLst/>
            <a:gdLst/>
            <a:ahLst/>
            <a:cxnLst/>
            <a:rect l="l" t="t" r="r" b="b"/>
            <a:pathLst>
              <a:path w="260350" h="616585">
                <a:moveTo>
                  <a:pt x="35674" y="0"/>
                </a:moveTo>
                <a:lnTo>
                  <a:pt x="0" y="13378"/>
                </a:lnTo>
                <a:lnTo>
                  <a:pt x="188466" y="515955"/>
                </a:lnTo>
                <a:lnTo>
                  <a:pt x="152792" y="529333"/>
                </a:lnTo>
                <a:lnTo>
                  <a:pt x="246437" y="616289"/>
                </a:lnTo>
                <a:lnTo>
                  <a:pt x="258407" y="502578"/>
                </a:lnTo>
                <a:lnTo>
                  <a:pt x="224141" y="502578"/>
                </a:lnTo>
                <a:lnTo>
                  <a:pt x="35674" y="0"/>
                </a:lnTo>
                <a:close/>
              </a:path>
              <a:path w="260350" h="616585">
                <a:moveTo>
                  <a:pt x="259815" y="489200"/>
                </a:moveTo>
                <a:lnTo>
                  <a:pt x="224141" y="502578"/>
                </a:lnTo>
                <a:lnTo>
                  <a:pt x="258407" y="502578"/>
                </a:lnTo>
                <a:lnTo>
                  <a:pt x="259815" y="489200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09942" y="1206568"/>
            <a:ext cx="4497705" cy="447675"/>
          </a:xfrm>
          <a:custGeom>
            <a:avLst/>
            <a:gdLst/>
            <a:ahLst/>
            <a:cxnLst/>
            <a:rect l="l" t="t" r="r" b="b"/>
            <a:pathLst>
              <a:path w="4497705" h="447675">
                <a:moveTo>
                  <a:pt x="3216" y="0"/>
                </a:moveTo>
                <a:lnTo>
                  <a:pt x="0" y="37962"/>
                </a:lnTo>
                <a:lnTo>
                  <a:pt x="4381907" y="409310"/>
                </a:lnTo>
                <a:lnTo>
                  <a:pt x="4378690" y="447274"/>
                </a:lnTo>
                <a:lnTo>
                  <a:pt x="4497407" y="399981"/>
                </a:lnTo>
                <a:lnTo>
                  <a:pt x="4450515" y="371348"/>
                </a:lnTo>
                <a:lnTo>
                  <a:pt x="4385124" y="371348"/>
                </a:lnTo>
                <a:lnTo>
                  <a:pt x="3216" y="0"/>
                </a:lnTo>
                <a:close/>
              </a:path>
              <a:path w="4497705" h="447675">
                <a:moveTo>
                  <a:pt x="4388341" y="333383"/>
                </a:moveTo>
                <a:lnTo>
                  <a:pt x="4385124" y="371348"/>
                </a:lnTo>
                <a:lnTo>
                  <a:pt x="4450515" y="371348"/>
                </a:lnTo>
                <a:lnTo>
                  <a:pt x="4388341" y="333383"/>
                </a:lnTo>
                <a:close/>
              </a:path>
            </a:pathLst>
          </a:custGeom>
          <a:solidFill>
            <a:srgbClr val="B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955540" y="4708207"/>
            <a:ext cx="1905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82950" y="2520950"/>
            <a:ext cx="1691639" cy="2221865"/>
          </a:xfrm>
          <a:custGeom>
            <a:avLst/>
            <a:gdLst/>
            <a:ahLst/>
            <a:cxnLst/>
            <a:rect l="l" t="t" r="r" b="b"/>
            <a:pathLst>
              <a:path w="1691639" h="2221865">
                <a:moveTo>
                  <a:pt x="101727" y="102575"/>
                </a:moveTo>
                <a:lnTo>
                  <a:pt x="53903" y="102575"/>
                </a:lnTo>
                <a:lnTo>
                  <a:pt x="1661223" y="2221313"/>
                </a:lnTo>
                <a:lnTo>
                  <a:pt x="1691576" y="2198286"/>
                </a:lnTo>
                <a:lnTo>
                  <a:pt x="101727" y="102575"/>
                </a:lnTo>
                <a:close/>
              </a:path>
              <a:path w="1691639" h="2221865">
                <a:moveTo>
                  <a:pt x="0" y="0"/>
                </a:moveTo>
                <a:lnTo>
                  <a:pt x="23550" y="125602"/>
                </a:lnTo>
                <a:lnTo>
                  <a:pt x="53903" y="102575"/>
                </a:lnTo>
                <a:lnTo>
                  <a:pt x="101727" y="102575"/>
                </a:lnTo>
                <a:lnTo>
                  <a:pt x="84258" y="79547"/>
                </a:lnTo>
                <a:lnTo>
                  <a:pt x="114612" y="56521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85528" y="4864255"/>
            <a:ext cx="2974340" cy="442595"/>
          </a:xfrm>
          <a:custGeom>
            <a:avLst/>
            <a:gdLst/>
            <a:ahLst/>
            <a:cxnLst/>
            <a:rect l="l" t="t" r="r" b="b"/>
            <a:pathLst>
              <a:path w="2974340" h="442595">
                <a:moveTo>
                  <a:pt x="4845" y="0"/>
                </a:moveTo>
                <a:lnTo>
                  <a:pt x="0" y="37790"/>
                </a:lnTo>
                <a:lnTo>
                  <a:pt x="2858427" y="404254"/>
                </a:lnTo>
                <a:lnTo>
                  <a:pt x="2853583" y="442046"/>
                </a:lnTo>
                <a:lnTo>
                  <a:pt x="2974221" y="399895"/>
                </a:lnTo>
                <a:lnTo>
                  <a:pt x="2924417" y="366464"/>
                </a:lnTo>
                <a:lnTo>
                  <a:pt x="2863272" y="366464"/>
                </a:lnTo>
                <a:lnTo>
                  <a:pt x="4845" y="0"/>
                </a:lnTo>
                <a:close/>
              </a:path>
              <a:path w="2974340" h="442595">
                <a:moveTo>
                  <a:pt x="2868117" y="328674"/>
                </a:moveTo>
                <a:lnTo>
                  <a:pt x="2863272" y="366464"/>
                </a:lnTo>
                <a:lnTo>
                  <a:pt x="2924417" y="366464"/>
                </a:lnTo>
                <a:lnTo>
                  <a:pt x="2868117" y="328674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CUBE</a:t>
            </a:r>
            <a:r>
              <a:rPr spc="16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22996" rIns="0" bIns="0" rtlCol="0">
            <a:spAutoFit/>
          </a:bodyPr>
          <a:lstStyle/>
          <a:p>
            <a:pPr marL="414655" indent="-228600">
              <a:lnSpc>
                <a:spcPct val="100000"/>
              </a:lnSpc>
              <a:buFont typeface="Arial"/>
              <a:buChar char="•"/>
              <a:tabLst>
                <a:tab pos="414655" algn="l"/>
              </a:tabLst>
            </a:pPr>
            <a:r>
              <a:rPr spc="65" dirty="0">
                <a:solidFill>
                  <a:srgbClr val="000000"/>
                </a:solidFill>
                <a:latin typeface="Book Antiqua"/>
                <a:cs typeface="Book Antiqua"/>
              </a:rPr>
              <a:t>direction</a:t>
            </a:r>
            <a:r>
              <a:rPr spc="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50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100" dirty="0">
                <a:solidFill>
                  <a:srgbClr val="000000"/>
                </a:solidFill>
                <a:latin typeface="Book Antiqua"/>
                <a:cs typeface="Book Antiqua"/>
              </a:rPr>
              <a:t>reflection</a:t>
            </a:r>
            <a:r>
              <a:rPr spc="-5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80" dirty="0">
                <a:solidFill>
                  <a:srgbClr val="000000"/>
                </a:solidFill>
                <a:latin typeface="Book Antiqua"/>
                <a:cs typeface="Book Antiqua"/>
              </a:rPr>
              <a:t>vector</a:t>
            </a:r>
            <a:r>
              <a:rPr spc="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i="1" spc="155" dirty="0">
                <a:solidFill>
                  <a:srgbClr val="000000"/>
                </a:solidFill>
                <a:latin typeface="Book Antiqua"/>
                <a:cs typeface="Book Antiqua"/>
              </a:rPr>
              <a:t>r</a:t>
            </a:r>
            <a:r>
              <a:rPr i="1" spc="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114" dirty="0">
                <a:solidFill>
                  <a:srgbClr val="000000"/>
                </a:solidFill>
                <a:latin typeface="Book Antiqua"/>
                <a:cs typeface="Book Antiqua"/>
              </a:rPr>
              <a:t>selects</a:t>
            </a:r>
            <a:r>
              <a:rPr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85" dirty="0">
                <a:solidFill>
                  <a:srgbClr val="000000"/>
                </a:solidFill>
                <a:latin typeface="Book Antiqua"/>
                <a:cs typeface="Book Antiqua"/>
              </a:rPr>
              <a:t>the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90" dirty="0">
                <a:solidFill>
                  <a:srgbClr val="000000"/>
                </a:solidFill>
                <a:latin typeface="Book Antiqua"/>
                <a:cs typeface="Book Antiqua"/>
              </a:rPr>
              <a:t>face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50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85" dirty="0">
                <a:solidFill>
                  <a:srgbClr val="000000"/>
                </a:solidFill>
                <a:latin typeface="Book Antiqua"/>
                <a:cs typeface="Book Antiqua"/>
              </a:rPr>
              <a:t>the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95" dirty="0">
                <a:solidFill>
                  <a:srgbClr val="000000"/>
                </a:solidFill>
                <a:latin typeface="Book Antiqua"/>
                <a:cs typeface="Book Antiqua"/>
              </a:rPr>
              <a:t>cube</a:t>
            </a:r>
            <a:r>
              <a:rPr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to </a:t>
            </a:r>
            <a:r>
              <a:rPr spc="110" dirty="0">
                <a:solidFill>
                  <a:srgbClr val="000000"/>
                </a:solidFill>
                <a:latin typeface="Book Antiqua"/>
                <a:cs typeface="Book Antiqua"/>
              </a:rPr>
              <a:t>be</a:t>
            </a:r>
            <a:r>
              <a:rPr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45" dirty="0">
                <a:solidFill>
                  <a:srgbClr val="000000"/>
                </a:solidFill>
                <a:latin typeface="Book Antiqua"/>
                <a:cs typeface="Book Antiqua"/>
              </a:rPr>
              <a:t>indexed</a:t>
            </a:r>
          </a:p>
          <a:p>
            <a:pPr marL="87185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871855" algn="l"/>
              </a:tabLst>
            </a:pPr>
            <a:r>
              <a:rPr sz="2200" spc="95" dirty="0">
                <a:latin typeface="Book Antiqua"/>
                <a:cs typeface="Book Antiqua"/>
              </a:rPr>
              <a:t>co-ordinate </a:t>
            </a:r>
            <a:r>
              <a:rPr sz="2200" spc="30" dirty="0">
                <a:latin typeface="Book Antiqua"/>
                <a:cs typeface="Book Antiqua"/>
              </a:rPr>
              <a:t>with </a:t>
            </a:r>
            <a:r>
              <a:rPr sz="2200" spc="55" dirty="0">
                <a:latin typeface="Book Antiqua"/>
                <a:cs typeface="Book Antiqua"/>
              </a:rPr>
              <a:t>largest</a:t>
            </a:r>
            <a:r>
              <a:rPr sz="2200" spc="-165" dirty="0">
                <a:latin typeface="Book Antiqua"/>
                <a:cs typeface="Book Antiqua"/>
              </a:rPr>
              <a:t> </a:t>
            </a:r>
            <a:r>
              <a:rPr sz="2200" spc="20" dirty="0">
                <a:latin typeface="Book Antiqua"/>
                <a:cs typeface="Book Antiqua"/>
              </a:rPr>
              <a:t>magnitude</a:t>
            </a:r>
            <a:endParaRPr sz="2200">
              <a:latin typeface="Book Antiqua"/>
              <a:cs typeface="Book Antiqua"/>
            </a:endParaRPr>
          </a:p>
          <a:p>
            <a:pPr marL="1329055" lvl="2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329055" algn="l"/>
              </a:tabLst>
            </a:pPr>
            <a:r>
              <a:rPr sz="2000" spc="20" dirty="0">
                <a:latin typeface="Book Antiqua"/>
                <a:cs typeface="Book Antiqua"/>
              </a:rPr>
              <a:t>e.g.,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spc="100" dirty="0">
                <a:latin typeface="Book Antiqua"/>
                <a:cs typeface="Book Antiqua"/>
              </a:rPr>
              <a:t>the</a:t>
            </a:r>
            <a:r>
              <a:rPr sz="2000" spc="30" dirty="0">
                <a:latin typeface="Book Antiqua"/>
                <a:cs typeface="Book Antiqua"/>
              </a:rPr>
              <a:t> </a:t>
            </a:r>
            <a:r>
              <a:rPr sz="2000" spc="85" dirty="0">
                <a:latin typeface="Book Antiqua"/>
                <a:cs typeface="Book Antiqua"/>
              </a:rPr>
              <a:t>vector</a:t>
            </a:r>
            <a:r>
              <a:rPr sz="2000" spc="-60" dirty="0">
                <a:latin typeface="Book Antiqua"/>
                <a:cs typeface="Book Antiqua"/>
              </a:rPr>
              <a:t> </a:t>
            </a:r>
            <a:r>
              <a:rPr sz="2000" spc="90" dirty="0">
                <a:latin typeface="Book Antiqua"/>
                <a:cs typeface="Book Antiqua"/>
              </a:rPr>
              <a:t>(-0.2,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spc="70" dirty="0">
                <a:latin typeface="Book Antiqua"/>
                <a:cs typeface="Book Antiqua"/>
              </a:rPr>
              <a:t>0.5,</a:t>
            </a:r>
            <a:r>
              <a:rPr sz="2000" spc="105" dirty="0">
                <a:latin typeface="Book Antiqua"/>
                <a:cs typeface="Book Antiqua"/>
              </a:rPr>
              <a:t> -0.84)</a:t>
            </a:r>
            <a:r>
              <a:rPr sz="2000" spc="-105" dirty="0">
                <a:latin typeface="Book Antiqua"/>
                <a:cs typeface="Book Antiqua"/>
              </a:rPr>
              <a:t> </a:t>
            </a:r>
            <a:r>
              <a:rPr sz="2000" spc="90" dirty="0">
                <a:latin typeface="Book Antiqua"/>
                <a:cs typeface="Book Antiqua"/>
              </a:rPr>
              <a:t>selects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spc="100" dirty="0">
                <a:latin typeface="Book Antiqua"/>
                <a:cs typeface="Book Antiqua"/>
              </a:rPr>
              <a:t>the</a:t>
            </a:r>
            <a:r>
              <a:rPr sz="2000" spc="3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–Z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85" dirty="0">
                <a:latin typeface="Book Antiqua"/>
                <a:cs typeface="Book Antiqua"/>
              </a:rPr>
              <a:t>face</a:t>
            </a:r>
            <a:endParaRPr sz="2000">
              <a:latin typeface="Book Antiqua"/>
              <a:cs typeface="Book Antiqua"/>
            </a:endParaRPr>
          </a:p>
          <a:p>
            <a:pPr marL="173355" lvl="2">
              <a:lnSpc>
                <a:spcPct val="100000"/>
              </a:lnSpc>
              <a:spcBef>
                <a:spcPts val="52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871855" lvl="1" indent="-228600">
              <a:lnSpc>
                <a:spcPct val="100000"/>
              </a:lnSpc>
              <a:buFont typeface="Arial"/>
              <a:buChar char="•"/>
              <a:tabLst>
                <a:tab pos="871855" algn="l"/>
              </a:tabLst>
            </a:pPr>
            <a:r>
              <a:rPr sz="2200" spc="25" dirty="0">
                <a:latin typeface="Book Antiqua"/>
                <a:cs typeface="Book Antiqua"/>
              </a:rPr>
              <a:t>remaining</a:t>
            </a:r>
            <a:r>
              <a:rPr sz="2200" spc="40" dirty="0">
                <a:latin typeface="Book Antiqua"/>
                <a:cs typeface="Book Antiqua"/>
              </a:rPr>
              <a:t> </a:t>
            </a:r>
            <a:r>
              <a:rPr sz="2200" spc="70" dirty="0">
                <a:latin typeface="Book Antiqua"/>
                <a:cs typeface="Book Antiqua"/>
              </a:rPr>
              <a:t>two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coordinates</a:t>
            </a:r>
            <a:r>
              <a:rPr sz="2200" spc="-55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select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the</a:t>
            </a:r>
            <a:r>
              <a:rPr sz="2200" spc="-35" dirty="0">
                <a:latin typeface="Book Antiqua"/>
                <a:cs typeface="Book Antiqua"/>
              </a:rPr>
              <a:t> </a:t>
            </a:r>
            <a:r>
              <a:rPr sz="2200" spc="15" dirty="0">
                <a:latin typeface="Book Antiqua"/>
                <a:cs typeface="Book Antiqua"/>
              </a:rPr>
              <a:t>pixel</a:t>
            </a:r>
            <a:r>
              <a:rPr sz="2200" spc="-40" dirty="0">
                <a:latin typeface="Book Antiqua"/>
                <a:cs typeface="Book Antiqua"/>
              </a:rPr>
              <a:t> </a:t>
            </a:r>
            <a:r>
              <a:rPr sz="2200" spc="50" dirty="0">
                <a:latin typeface="Book Antiqua"/>
                <a:cs typeface="Book Antiqua"/>
              </a:rPr>
              <a:t>from</a:t>
            </a:r>
            <a:r>
              <a:rPr sz="2200" spc="-10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the</a:t>
            </a:r>
            <a:r>
              <a:rPr sz="2200" spc="-35" dirty="0">
                <a:latin typeface="Book Antiqua"/>
                <a:cs typeface="Book Antiqua"/>
              </a:rPr>
              <a:t> </a:t>
            </a:r>
            <a:r>
              <a:rPr sz="2200" spc="60" dirty="0">
                <a:latin typeface="Book Antiqua"/>
                <a:cs typeface="Book Antiqua"/>
              </a:rPr>
              <a:t>face.</a:t>
            </a:r>
            <a:endParaRPr sz="2200">
              <a:latin typeface="Book Antiqua"/>
              <a:cs typeface="Book Antiqua"/>
            </a:endParaRPr>
          </a:p>
          <a:p>
            <a:pPr marL="173355"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4655" indent="-228600">
              <a:lnSpc>
                <a:spcPct val="100000"/>
              </a:lnSpc>
              <a:buFont typeface="Arial"/>
              <a:buChar char="•"/>
              <a:tabLst>
                <a:tab pos="414655" algn="l"/>
              </a:tabLst>
            </a:pPr>
            <a:r>
              <a:rPr spc="20" dirty="0">
                <a:solidFill>
                  <a:srgbClr val="000000"/>
                </a:solidFill>
                <a:latin typeface="Book Antiqua"/>
                <a:cs typeface="Book Antiqua"/>
              </a:rPr>
              <a:t>difficulty </a:t>
            </a:r>
            <a:r>
              <a:rPr spc="30" dirty="0">
                <a:solidFill>
                  <a:srgbClr val="000000"/>
                </a:solidFill>
                <a:latin typeface="Book Antiqua"/>
                <a:cs typeface="Book Antiqua"/>
              </a:rPr>
              <a:t>in </a:t>
            </a:r>
            <a:r>
              <a:rPr spc="45" dirty="0">
                <a:solidFill>
                  <a:srgbClr val="000000"/>
                </a:solidFill>
                <a:latin typeface="Book Antiqua"/>
                <a:cs typeface="Book Antiqua"/>
              </a:rPr>
              <a:t>interpolating </a:t>
            </a:r>
            <a:r>
              <a:rPr spc="85" dirty="0">
                <a:solidFill>
                  <a:srgbClr val="000000"/>
                </a:solidFill>
                <a:latin typeface="Book Antiqua"/>
                <a:cs typeface="Book Antiqua"/>
              </a:rPr>
              <a:t>across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90" dirty="0">
                <a:solidFill>
                  <a:srgbClr val="000000"/>
                </a:solidFill>
                <a:latin typeface="Book Antiqua"/>
                <a:cs typeface="Book Antiqua"/>
              </a:rPr>
              <a:t>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40" dirty="0"/>
              <a:t>CUBE</a:t>
            </a:r>
            <a:r>
              <a:rPr spc="165" dirty="0"/>
              <a:t> </a:t>
            </a:r>
            <a:r>
              <a:rPr spc="525" dirty="0"/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9059" y="1129248"/>
            <a:ext cx="897255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sz="2400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1443355" algn="ctr">
              <a:lnSpc>
                <a:spcPts val="2710"/>
              </a:lnSpc>
            </a:pPr>
            <a:r>
              <a:rPr spc="-5" dirty="0"/>
              <a:t>calculate?</a:t>
            </a:r>
          </a:p>
          <a:p>
            <a:pPr marL="414655" indent="-228600">
              <a:lnSpc>
                <a:spcPts val="2710"/>
              </a:lnSpc>
              <a:buFont typeface="Arial"/>
              <a:buChar char="•"/>
              <a:tabLst>
                <a:tab pos="414655" algn="l"/>
              </a:tabLst>
            </a:pPr>
            <a:r>
              <a:rPr spc="65" dirty="0">
                <a:solidFill>
                  <a:srgbClr val="000000"/>
                </a:solidFill>
                <a:latin typeface="Book Antiqua"/>
                <a:cs typeface="Book Antiqua"/>
              </a:rPr>
              <a:t>direction</a:t>
            </a:r>
            <a:r>
              <a:rPr spc="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50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100" dirty="0">
                <a:solidFill>
                  <a:srgbClr val="000000"/>
                </a:solidFill>
                <a:latin typeface="Book Antiqua"/>
                <a:cs typeface="Book Antiqua"/>
              </a:rPr>
              <a:t>reflection</a:t>
            </a:r>
            <a:r>
              <a:rPr spc="-5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80" dirty="0">
                <a:solidFill>
                  <a:srgbClr val="000000"/>
                </a:solidFill>
                <a:latin typeface="Book Antiqua"/>
                <a:cs typeface="Book Antiqua"/>
              </a:rPr>
              <a:t>vector</a:t>
            </a:r>
            <a:r>
              <a:rPr spc="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i="1" spc="155" dirty="0">
                <a:latin typeface="Book Antiqua"/>
                <a:cs typeface="Book Antiqua"/>
              </a:rPr>
              <a:t>r</a:t>
            </a:r>
            <a:r>
              <a:rPr i="1" spc="10" dirty="0">
                <a:latin typeface="Book Antiqua"/>
                <a:cs typeface="Book Antiqua"/>
              </a:rPr>
              <a:t> </a:t>
            </a:r>
            <a:r>
              <a:rPr spc="114" dirty="0">
                <a:solidFill>
                  <a:srgbClr val="000000"/>
                </a:solidFill>
                <a:latin typeface="Book Antiqua"/>
                <a:cs typeface="Book Antiqua"/>
              </a:rPr>
              <a:t>selects</a:t>
            </a:r>
            <a:r>
              <a:rPr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85" dirty="0">
                <a:solidFill>
                  <a:srgbClr val="000000"/>
                </a:solidFill>
                <a:latin typeface="Book Antiqua"/>
                <a:cs typeface="Book Antiqua"/>
              </a:rPr>
              <a:t>the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90" dirty="0">
                <a:solidFill>
                  <a:srgbClr val="000000"/>
                </a:solidFill>
                <a:latin typeface="Book Antiqua"/>
                <a:cs typeface="Book Antiqua"/>
              </a:rPr>
              <a:t>face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50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pc="-1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85" dirty="0">
                <a:solidFill>
                  <a:srgbClr val="000000"/>
                </a:solidFill>
                <a:latin typeface="Book Antiqua"/>
                <a:cs typeface="Book Antiqua"/>
              </a:rPr>
              <a:t>the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95" dirty="0">
                <a:solidFill>
                  <a:srgbClr val="000000"/>
                </a:solidFill>
                <a:latin typeface="Book Antiqua"/>
                <a:cs typeface="Book Antiqua"/>
              </a:rPr>
              <a:t>cube</a:t>
            </a:r>
            <a:r>
              <a:rPr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to </a:t>
            </a:r>
            <a:r>
              <a:rPr spc="110" dirty="0">
                <a:solidFill>
                  <a:srgbClr val="000000"/>
                </a:solidFill>
                <a:latin typeface="Book Antiqua"/>
                <a:cs typeface="Book Antiqua"/>
              </a:rPr>
              <a:t>be</a:t>
            </a:r>
            <a:r>
              <a:rPr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45" dirty="0">
                <a:solidFill>
                  <a:srgbClr val="000000"/>
                </a:solidFill>
                <a:latin typeface="Book Antiqua"/>
                <a:cs typeface="Book Antiqua"/>
              </a:rPr>
              <a:t>indexed</a:t>
            </a:r>
          </a:p>
          <a:p>
            <a:pPr marL="871855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871855" algn="l"/>
              </a:tabLst>
            </a:pPr>
            <a:r>
              <a:rPr sz="2200" spc="95" dirty="0">
                <a:latin typeface="Book Antiqua"/>
                <a:cs typeface="Book Antiqua"/>
              </a:rPr>
              <a:t>co-ordinate </a:t>
            </a:r>
            <a:r>
              <a:rPr sz="2200" spc="30" dirty="0">
                <a:latin typeface="Book Antiqua"/>
                <a:cs typeface="Book Antiqua"/>
              </a:rPr>
              <a:t>with </a:t>
            </a:r>
            <a:r>
              <a:rPr sz="2200" spc="55" dirty="0">
                <a:latin typeface="Book Antiqua"/>
                <a:cs typeface="Book Antiqua"/>
              </a:rPr>
              <a:t>largest</a:t>
            </a:r>
            <a:r>
              <a:rPr sz="2200" spc="-165" dirty="0">
                <a:latin typeface="Book Antiqua"/>
                <a:cs typeface="Book Antiqua"/>
              </a:rPr>
              <a:t> </a:t>
            </a:r>
            <a:r>
              <a:rPr sz="2200" spc="20" dirty="0">
                <a:latin typeface="Book Antiqua"/>
                <a:cs typeface="Book Antiqua"/>
              </a:rPr>
              <a:t>magnitude</a:t>
            </a:r>
            <a:endParaRPr sz="2200">
              <a:latin typeface="Book Antiqua"/>
              <a:cs typeface="Book Antiqua"/>
            </a:endParaRPr>
          </a:p>
          <a:p>
            <a:pPr marL="1329055" lvl="2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329055" algn="l"/>
              </a:tabLst>
            </a:pPr>
            <a:r>
              <a:rPr sz="2000" spc="20" dirty="0">
                <a:latin typeface="Book Antiqua"/>
                <a:cs typeface="Book Antiqua"/>
              </a:rPr>
              <a:t>e.g.,</a:t>
            </a:r>
            <a:r>
              <a:rPr sz="2000" spc="5" dirty="0">
                <a:latin typeface="Book Antiqua"/>
                <a:cs typeface="Book Antiqua"/>
              </a:rPr>
              <a:t> </a:t>
            </a:r>
            <a:r>
              <a:rPr sz="2000" spc="100" dirty="0">
                <a:latin typeface="Book Antiqua"/>
                <a:cs typeface="Book Antiqua"/>
              </a:rPr>
              <a:t>the</a:t>
            </a:r>
            <a:r>
              <a:rPr sz="2000" spc="30" dirty="0">
                <a:latin typeface="Book Antiqua"/>
                <a:cs typeface="Book Antiqua"/>
              </a:rPr>
              <a:t> </a:t>
            </a:r>
            <a:r>
              <a:rPr sz="2000" spc="85" dirty="0">
                <a:latin typeface="Book Antiqua"/>
                <a:cs typeface="Book Antiqua"/>
              </a:rPr>
              <a:t>vector</a:t>
            </a:r>
            <a:r>
              <a:rPr sz="2000" spc="-60" dirty="0">
                <a:latin typeface="Book Antiqua"/>
                <a:cs typeface="Book Antiqua"/>
              </a:rPr>
              <a:t> </a:t>
            </a:r>
            <a:r>
              <a:rPr sz="2000" spc="90" dirty="0">
                <a:latin typeface="Book Antiqua"/>
                <a:cs typeface="Book Antiqua"/>
              </a:rPr>
              <a:t>(-0.2,</a:t>
            </a:r>
            <a:r>
              <a:rPr sz="2000" spc="-100" dirty="0">
                <a:latin typeface="Book Antiqua"/>
                <a:cs typeface="Book Antiqua"/>
              </a:rPr>
              <a:t> </a:t>
            </a:r>
            <a:r>
              <a:rPr sz="2000" spc="70" dirty="0">
                <a:latin typeface="Book Antiqua"/>
                <a:cs typeface="Book Antiqua"/>
              </a:rPr>
              <a:t>0.5,</a:t>
            </a:r>
            <a:r>
              <a:rPr sz="2000" spc="105" dirty="0">
                <a:latin typeface="Book Antiqua"/>
                <a:cs typeface="Book Antiqua"/>
              </a:rPr>
              <a:t> -0.84)</a:t>
            </a:r>
            <a:r>
              <a:rPr sz="2000" spc="-105" dirty="0">
                <a:latin typeface="Book Antiqua"/>
                <a:cs typeface="Book Antiqua"/>
              </a:rPr>
              <a:t> </a:t>
            </a:r>
            <a:r>
              <a:rPr sz="2000" spc="90" dirty="0">
                <a:latin typeface="Book Antiqua"/>
                <a:cs typeface="Book Antiqua"/>
              </a:rPr>
              <a:t>selects</a:t>
            </a:r>
            <a:r>
              <a:rPr sz="2000" spc="85" dirty="0">
                <a:latin typeface="Book Antiqua"/>
                <a:cs typeface="Book Antiqua"/>
              </a:rPr>
              <a:t> </a:t>
            </a:r>
            <a:r>
              <a:rPr sz="2000" spc="100" dirty="0">
                <a:latin typeface="Book Antiqua"/>
                <a:cs typeface="Book Antiqua"/>
              </a:rPr>
              <a:t>the</a:t>
            </a:r>
            <a:r>
              <a:rPr sz="2000" spc="30" dirty="0">
                <a:latin typeface="Book Antiqua"/>
                <a:cs typeface="Book Antiqua"/>
              </a:rPr>
              <a:t> </a:t>
            </a:r>
            <a:r>
              <a:rPr sz="2000" spc="-5" dirty="0">
                <a:latin typeface="Book Antiqua"/>
                <a:cs typeface="Book Antiqua"/>
              </a:rPr>
              <a:t>–Z</a:t>
            </a:r>
            <a:r>
              <a:rPr sz="2000" spc="-10" dirty="0">
                <a:latin typeface="Book Antiqua"/>
                <a:cs typeface="Book Antiqua"/>
              </a:rPr>
              <a:t> </a:t>
            </a:r>
            <a:r>
              <a:rPr sz="2000" spc="85" dirty="0">
                <a:latin typeface="Book Antiqua"/>
                <a:cs typeface="Book Antiqua"/>
              </a:rPr>
              <a:t>face</a:t>
            </a:r>
            <a:endParaRPr sz="2000">
              <a:latin typeface="Book Antiqua"/>
              <a:cs typeface="Book Antiqua"/>
            </a:endParaRPr>
          </a:p>
          <a:p>
            <a:pPr marL="173355" lvl="2">
              <a:lnSpc>
                <a:spcPct val="100000"/>
              </a:lnSpc>
              <a:spcBef>
                <a:spcPts val="52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871855" lvl="1" indent="-228600">
              <a:lnSpc>
                <a:spcPct val="100000"/>
              </a:lnSpc>
              <a:buFont typeface="Arial"/>
              <a:buChar char="•"/>
              <a:tabLst>
                <a:tab pos="871855" algn="l"/>
              </a:tabLst>
            </a:pPr>
            <a:r>
              <a:rPr sz="2200" spc="25" dirty="0">
                <a:latin typeface="Book Antiqua"/>
                <a:cs typeface="Book Antiqua"/>
              </a:rPr>
              <a:t>remaining</a:t>
            </a:r>
            <a:r>
              <a:rPr sz="2200" spc="40" dirty="0">
                <a:latin typeface="Book Antiqua"/>
                <a:cs typeface="Book Antiqua"/>
              </a:rPr>
              <a:t> </a:t>
            </a:r>
            <a:r>
              <a:rPr sz="2200" spc="70" dirty="0">
                <a:latin typeface="Book Antiqua"/>
                <a:cs typeface="Book Antiqua"/>
              </a:rPr>
              <a:t>two</a:t>
            </a:r>
            <a:r>
              <a:rPr sz="2200" spc="-30" dirty="0">
                <a:latin typeface="Book Antiqua"/>
                <a:cs typeface="Book Antiqua"/>
              </a:rPr>
              <a:t> </a:t>
            </a:r>
            <a:r>
              <a:rPr sz="2200" spc="75" dirty="0">
                <a:latin typeface="Book Antiqua"/>
                <a:cs typeface="Book Antiqua"/>
              </a:rPr>
              <a:t>coordinates</a:t>
            </a:r>
            <a:r>
              <a:rPr sz="2200" spc="-55" dirty="0">
                <a:latin typeface="Book Antiqua"/>
                <a:cs typeface="Book Antiqua"/>
              </a:rPr>
              <a:t> </a:t>
            </a:r>
            <a:r>
              <a:rPr sz="2200" spc="105" dirty="0">
                <a:latin typeface="Book Antiqua"/>
                <a:cs typeface="Book Antiqua"/>
              </a:rPr>
              <a:t>select</a:t>
            </a:r>
            <a:r>
              <a:rPr sz="2200" spc="5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the</a:t>
            </a:r>
            <a:r>
              <a:rPr sz="2200" spc="-35" dirty="0">
                <a:latin typeface="Book Antiqua"/>
                <a:cs typeface="Book Antiqua"/>
              </a:rPr>
              <a:t> </a:t>
            </a:r>
            <a:r>
              <a:rPr sz="2200" spc="15" dirty="0">
                <a:latin typeface="Book Antiqua"/>
                <a:cs typeface="Book Antiqua"/>
              </a:rPr>
              <a:t>pixel</a:t>
            </a:r>
            <a:r>
              <a:rPr sz="2200" spc="-40" dirty="0">
                <a:latin typeface="Book Antiqua"/>
                <a:cs typeface="Book Antiqua"/>
              </a:rPr>
              <a:t> </a:t>
            </a:r>
            <a:r>
              <a:rPr sz="2200" spc="50" dirty="0">
                <a:latin typeface="Book Antiqua"/>
                <a:cs typeface="Book Antiqua"/>
              </a:rPr>
              <a:t>from</a:t>
            </a:r>
            <a:r>
              <a:rPr sz="2200" spc="-10" dirty="0">
                <a:latin typeface="Book Antiqua"/>
                <a:cs typeface="Book Antiqua"/>
              </a:rPr>
              <a:t> </a:t>
            </a:r>
            <a:r>
              <a:rPr sz="2200" spc="110" dirty="0">
                <a:latin typeface="Book Antiqua"/>
                <a:cs typeface="Book Antiqua"/>
              </a:rPr>
              <a:t>the</a:t>
            </a:r>
            <a:r>
              <a:rPr sz="2200" spc="-35" dirty="0">
                <a:latin typeface="Book Antiqua"/>
                <a:cs typeface="Book Antiqua"/>
              </a:rPr>
              <a:t> </a:t>
            </a:r>
            <a:r>
              <a:rPr sz="2200" spc="60" dirty="0">
                <a:latin typeface="Book Antiqua"/>
                <a:cs typeface="Book Antiqua"/>
              </a:rPr>
              <a:t>face.</a:t>
            </a:r>
            <a:endParaRPr sz="2200">
              <a:latin typeface="Book Antiqua"/>
              <a:cs typeface="Book Antiqua"/>
            </a:endParaRPr>
          </a:p>
          <a:p>
            <a:pPr marL="173355"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414655" indent="-228600">
              <a:lnSpc>
                <a:spcPct val="100000"/>
              </a:lnSpc>
              <a:buFont typeface="Arial"/>
              <a:buChar char="•"/>
              <a:tabLst>
                <a:tab pos="414655" algn="l"/>
              </a:tabLst>
            </a:pPr>
            <a:r>
              <a:rPr spc="20" dirty="0">
                <a:solidFill>
                  <a:srgbClr val="000000"/>
                </a:solidFill>
                <a:latin typeface="Book Antiqua"/>
                <a:cs typeface="Book Antiqua"/>
              </a:rPr>
              <a:t>difficulty </a:t>
            </a:r>
            <a:r>
              <a:rPr spc="30" dirty="0">
                <a:solidFill>
                  <a:srgbClr val="000000"/>
                </a:solidFill>
                <a:latin typeface="Book Antiqua"/>
                <a:cs typeface="Book Antiqua"/>
              </a:rPr>
              <a:t>in </a:t>
            </a:r>
            <a:r>
              <a:rPr spc="45" dirty="0">
                <a:solidFill>
                  <a:srgbClr val="000000"/>
                </a:solidFill>
                <a:latin typeface="Book Antiqua"/>
                <a:cs typeface="Book Antiqua"/>
              </a:rPr>
              <a:t>interpolating </a:t>
            </a:r>
            <a:r>
              <a:rPr spc="85" dirty="0">
                <a:solidFill>
                  <a:srgbClr val="000000"/>
                </a:solidFill>
                <a:latin typeface="Book Antiqua"/>
                <a:cs typeface="Book Antiqua"/>
              </a:rPr>
              <a:t>across</a:t>
            </a:r>
            <a:r>
              <a:rPr spc="10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pc="90" dirty="0">
                <a:solidFill>
                  <a:srgbClr val="000000"/>
                </a:solidFill>
                <a:latin typeface="Book Antiqua"/>
                <a:cs typeface="Book Antiqua"/>
              </a:rPr>
              <a:t>faces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80" dirty="0"/>
              <a:t>ENVIRONMENT </a:t>
            </a:r>
            <a:r>
              <a:rPr spc="585" dirty="0"/>
              <a:t>MAPS</a:t>
            </a:r>
            <a:r>
              <a:rPr spc="-295" dirty="0"/>
              <a:t> </a:t>
            </a:r>
            <a:r>
              <a:rPr spc="385" dirty="0"/>
              <a:t>(EM)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20545"/>
            <a:ext cx="9792335" cy="128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25" dirty="0">
                <a:solidFill>
                  <a:srgbClr val="5B9BD5"/>
                </a:solidFill>
                <a:latin typeface="Book Antiqua"/>
                <a:cs typeface="Book Antiqua"/>
              </a:rPr>
              <a:t>in </a:t>
            </a:r>
            <a:r>
              <a:rPr sz="2400" spc="35" dirty="0">
                <a:solidFill>
                  <a:srgbClr val="5B9BD5"/>
                </a:solidFill>
                <a:latin typeface="Book Antiqua"/>
                <a:cs typeface="Book Antiqua"/>
              </a:rPr>
              <a:t>theory</a:t>
            </a:r>
            <a:r>
              <a:rPr sz="2400" spc="35" dirty="0">
                <a:latin typeface="Book Antiqua"/>
                <a:cs typeface="Book Antiqua"/>
              </a:rPr>
              <a:t>, </a:t>
            </a:r>
            <a:r>
              <a:rPr sz="2400" spc="20" dirty="0">
                <a:latin typeface="Book Antiqua"/>
                <a:cs typeface="Book Antiqua"/>
              </a:rPr>
              <a:t>every </a:t>
            </a:r>
            <a:r>
              <a:rPr sz="2400" spc="114" dirty="0">
                <a:latin typeface="Book Antiqua"/>
                <a:cs typeface="Book Antiqua"/>
              </a:rPr>
              <a:t>object </a:t>
            </a:r>
            <a:r>
              <a:rPr sz="2400" spc="10" dirty="0">
                <a:latin typeface="Book Antiqua"/>
                <a:cs typeface="Book Antiqua"/>
              </a:rPr>
              <a:t>should </a:t>
            </a:r>
            <a:r>
              <a:rPr sz="2400" spc="-5" dirty="0">
                <a:latin typeface="Book Antiqua"/>
                <a:cs typeface="Book Antiqua"/>
              </a:rPr>
              <a:t>have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60" dirty="0">
                <a:latin typeface="Book Antiqua"/>
                <a:cs typeface="Book Antiqua"/>
              </a:rPr>
              <a:t>separate</a:t>
            </a:r>
            <a:r>
              <a:rPr sz="2400" spc="47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EM</a:t>
            </a:r>
            <a:endParaRPr sz="24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25" dirty="0">
                <a:solidFill>
                  <a:srgbClr val="5B9BD5"/>
                </a:solidFill>
                <a:latin typeface="Book Antiqua"/>
                <a:cs typeface="Book Antiqua"/>
              </a:rPr>
              <a:t>in </a:t>
            </a:r>
            <a:r>
              <a:rPr sz="2400" spc="35" dirty="0">
                <a:solidFill>
                  <a:srgbClr val="5B9BD5"/>
                </a:solidFill>
                <a:latin typeface="Book Antiqua"/>
                <a:cs typeface="Book Antiqua"/>
              </a:rPr>
              <a:t>theory</a:t>
            </a:r>
            <a:r>
              <a:rPr sz="2400" spc="35" dirty="0">
                <a:latin typeface="Book Antiqua"/>
                <a:cs typeface="Book Antiqua"/>
              </a:rPr>
              <a:t>, </a:t>
            </a:r>
            <a:r>
              <a:rPr sz="2400" spc="20" dirty="0">
                <a:latin typeface="Book Antiqua"/>
                <a:cs typeface="Book Antiqua"/>
              </a:rPr>
              <a:t>every </a:t>
            </a:r>
            <a:r>
              <a:rPr sz="2400" spc="60" dirty="0">
                <a:latin typeface="Book Antiqua"/>
                <a:cs typeface="Book Antiqua"/>
              </a:rPr>
              <a:t>time </a:t>
            </a:r>
            <a:r>
              <a:rPr sz="2400" spc="55" dirty="0">
                <a:latin typeface="Book Antiqua"/>
                <a:cs typeface="Book Antiqua"/>
              </a:rPr>
              <a:t>something </a:t>
            </a:r>
            <a:r>
              <a:rPr sz="2400" spc="20" dirty="0">
                <a:latin typeface="Book Antiqua"/>
                <a:cs typeface="Book Antiqua"/>
              </a:rPr>
              <a:t>moves, </a:t>
            </a:r>
            <a:r>
              <a:rPr sz="2400" spc="10" dirty="0">
                <a:latin typeface="Book Antiqua"/>
                <a:cs typeface="Book Antiqua"/>
              </a:rPr>
              <a:t>you should </a:t>
            </a:r>
            <a:r>
              <a:rPr sz="2400" spc="100" dirty="0">
                <a:latin typeface="Book Antiqua"/>
                <a:cs typeface="Book Antiqua"/>
              </a:rPr>
              <a:t>re-compute</a:t>
            </a:r>
            <a:r>
              <a:rPr sz="2400" spc="515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EM</a:t>
            </a:r>
            <a:endParaRPr sz="24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80" dirty="0">
                <a:latin typeface="Book Antiqua"/>
                <a:cs typeface="Book Antiqua"/>
              </a:rPr>
              <a:t>“you’ll </a:t>
            </a:r>
            <a:r>
              <a:rPr sz="2400" spc="110" dirty="0">
                <a:latin typeface="Book Antiqua"/>
                <a:cs typeface="Book Antiqua"/>
              </a:rPr>
              <a:t>be </a:t>
            </a:r>
            <a:r>
              <a:rPr sz="2400" spc="30" dirty="0">
                <a:latin typeface="Book Antiqua"/>
                <a:cs typeface="Book Antiqua"/>
              </a:rPr>
              <a:t>surprised </a:t>
            </a:r>
            <a:r>
              <a:rPr sz="2400" spc="70" dirty="0">
                <a:latin typeface="Book Antiqua"/>
                <a:cs typeface="Book Antiqua"/>
              </a:rPr>
              <a:t>at </a:t>
            </a:r>
            <a:r>
              <a:rPr sz="2400" spc="5" dirty="0">
                <a:latin typeface="Book Antiqua"/>
                <a:cs typeface="Book Antiqua"/>
              </a:rPr>
              <a:t>what </a:t>
            </a:r>
            <a:r>
              <a:rPr sz="2400" spc="10" dirty="0">
                <a:latin typeface="Book Antiqua"/>
                <a:cs typeface="Book Antiqua"/>
              </a:rPr>
              <a:t>you </a:t>
            </a:r>
            <a:r>
              <a:rPr sz="2400" spc="95" dirty="0">
                <a:latin typeface="Book Antiqua"/>
                <a:cs typeface="Book Antiqua"/>
              </a:rPr>
              <a:t>can </a:t>
            </a:r>
            <a:r>
              <a:rPr sz="2400" spc="80" dirty="0">
                <a:latin typeface="Book Antiqua"/>
                <a:cs typeface="Book Antiqua"/>
              </a:rPr>
              <a:t>get </a:t>
            </a:r>
            <a:r>
              <a:rPr sz="2400" spc="-45" dirty="0">
                <a:latin typeface="Book Antiqua"/>
                <a:cs typeface="Book Antiqua"/>
              </a:rPr>
              <a:t>away</a:t>
            </a:r>
            <a:r>
              <a:rPr sz="2400" spc="175" dirty="0">
                <a:latin typeface="Book Antiqua"/>
                <a:cs typeface="Book Antiqua"/>
              </a:rPr>
              <a:t> </a:t>
            </a:r>
            <a:r>
              <a:rPr sz="2400" spc="-95" dirty="0">
                <a:latin typeface="Book Antiqua"/>
                <a:cs typeface="Book Antiqua"/>
              </a:rPr>
              <a:t>with”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50" dirty="0"/>
              <a:t>VOLUMETRIC</a:t>
            </a:r>
            <a:r>
              <a:rPr spc="155" dirty="0"/>
              <a:t> </a:t>
            </a:r>
            <a:r>
              <a:rPr spc="615" dirty="0"/>
              <a:t>TEXTURE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349" y="1512182"/>
            <a:ext cx="7089775" cy="446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8590" indent="-228600">
              <a:lnSpc>
                <a:spcPts val="28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75" dirty="0">
                <a:latin typeface="Book Antiqua"/>
                <a:cs typeface="Book Antiqua"/>
              </a:rPr>
              <a:t>define </a:t>
            </a:r>
            <a:r>
              <a:rPr sz="2600" spc="105" dirty="0">
                <a:latin typeface="Book Antiqua"/>
                <a:cs typeface="Book Antiqua"/>
              </a:rPr>
              <a:t>texture </a:t>
            </a:r>
            <a:r>
              <a:rPr sz="2600" spc="85" dirty="0">
                <a:latin typeface="Book Antiqua"/>
                <a:cs typeface="Book Antiqua"/>
              </a:rPr>
              <a:t>pattern </a:t>
            </a:r>
            <a:r>
              <a:rPr sz="2600" spc="35" dirty="0">
                <a:latin typeface="Book Antiqua"/>
                <a:cs typeface="Book Antiqua"/>
              </a:rPr>
              <a:t>over </a:t>
            </a:r>
            <a:r>
              <a:rPr sz="2600" spc="10" dirty="0">
                <a:latin typeface="Book Antiqua"/>
                <a:cs typeface="Book Antiqua"/>
              </a:rPr>
              <a:t>3D domain </a:t>
            </a:r>
            <a:r>
              <a:rPr sz="2600" spc="405" dirty="0">
                <a:latin typeface="Book Antiqua"/>
                <a:cs typeface="Book Antiqua"/>
              </a:rPr>
              <a:t>-</a:t>
            </a:r>
            <a:r>
              <a:rPr sz="2600" spc="50" dirty="0">
                <a:latin typeface="Book Antiqua"/>
                <a:cs typeface="Book Antiqua"/>
              </a:rPr>
              <a:t> </a:t>
            </a:r>
            <a:r>
              <a:rPr sz="2600" spc="-15" dirty="0">
                <a:latin typeface="Book Antiqua"/>
                <a:cs typeface="Book Antiqua"/>
              </a:rPr>
              <a:t>3D  </a:t>
            </a:r>
            <a:r>
              <a:rPr sz="2600" spc="105" dirty="0">
                <a:latin typeface="Book Antiqua"/>
                <a:cs typeface="Book Antiqua"/>
              </a:rPr>
              <a:t>space </a:t>
            </a:r>
            <a:r>
              <a:rPr sz="2600" spc="55" dirty="0">
                <a:latin typeface="Book Antiqua"/>
                <a:cs typeface="Book Antiqua"/>
              </a:rPr>
              <a:t>containing </a:t>
            </a:r>
            <a:r>
              <a:rPr sz="2600" spc="130" dirty="0">
                <a:latin typeface="Book Antiqua"/>
                <a:cs typeface="Book Antiqua"/>
              </a:rPr>
              <a:t>the</a:t>
            </a:r>
            <a:r>
              <a:rPr sz="2600" spc="-70" dirty="0">
                <a:latin typeface="Book Antiqua"/>
                <a:cs typeface="Book Antiqua"/>
              </a:rPr>
              <a:t> </a:t>
            </a:r>
            <a:r>
              <a:rPr sz="2600" spc="125" dirty="0">
                <a:latin typeface="Book Antiqua"/>
                <a:cs typeface="Book Antiqua"/>
              </a:rPr>
              <a:t>object</a:t>
            </a:r>
            <a:endParaRPr sz="2600">
              <a:latin typeface="Book Antiqua"/>
              <a:cs typeface="Book Antiqua"/>
            </a:endParaRPr>
          </a:p>
          <a:p>
            <a:pPr marL="241300" marR="971550" indent="-228600">
              <a:lnSpc>
                <a:spcPts val="3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14" dirty="0">
                <a:latin typeface="Book Antiqua"/>
                <a:cs typeface="Book Antiqua"/>
              </a:rPr>
              <a:t>texture </a:t>
            </a:r>
            <a:r>
              <a:rPr sz="2800" spc="70" dirty="0">
                <a:latin typeface="Book Antiqua"/>
                <a:cs typeface="Book Antiqua"/>
              </a:rPr>
              <a:t>function </a:t>
            </a:r>
            <a:r>
              <a:rPr sz="2800" spc="105" dirty="0">
                <a:latin typeface="Book Antiqua"/>
                <a:cs typeface="Book Antiqua"/>
              </a:rPr>
              <a:t>can </a:t>
            </a:r>
            <a:r>
              <a:rPr sz="2800" spc="110" dirty="0">
                <a:latin typeface="Book Antiqua"/>
                <a:cs typeface="Book Antiqua"/>
              </a:rPr>
              <a:t>be </a:t>
            </a:r>
            <a:r>
              <a:rPr sz="2800" spc="25" dirty="0">
                <a:latin typeface="Book Antiqua"/>
                <a:cs typeface="Book Antiqua"/>
              </a:rPr>
              <a:t>digitized</a:t>
            </a:r>
            <a:r>
              <a:rPr sz="2800" spc="-165" dirty="0">
                <a:latin typeface="Book Antiqua"/>
                <a:cs typeface="Book Antiqua"/>
              </a:rPr>
              <a:t> </a:t>
            </a:r>
            <a:r>
              <a:rPr sz="2800" spc="85" dirty="0">
                <a:latin typeface="Book Antiqua"/>
                <a:cs typeface="Book Antiqua"/>
              </a:rPr>
              <a:t>or  </a:t>
            </a:r>
            <a:r>
              <a:rPr sz="2800" spc="60" dirty="0">
                <a:solidFill>
                  <a:srgbClr val="0563C1"/>
                </a:solidFill>
                <a:latin typeface="Book Antiqua"/>
                <a:cs typeface="Book Antiqua"/>
              </a:rPr>
              <a:t>procedural</a:t>
            </a:r>
            <a:endParaRPr sz="2800">
              <a:latin typeface="Book Antiqua"/>
              <a:cs typeface="Book Antiqua"/>
            </a:endParaRPr>
          </a:p>
          <a:p>
            <a:pPr marL="241300" marR="5080" indent="-228600">
              <a:lnSpc>
                <a:spcPts val="3100"/>
              </a:lnSpc>
              <a:spcBef>
                <a:spcPts val="9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45" dirty="0">
                <a:latin typeface="Book Antiqua"/>
                <a:cs typeface="Book Antiqua"/>
              </a:rPr>
              <a:t>for </a:t>
            </a:r>
            <a:r>
              <a:rPr sz="2800" spc="110" dirty="0">
                <a:latin typeface="Book Antiqua"/>
                <a:cs typeface="Book Antiqua"/>
              </a:rPr>
              <a:t>each </a:t>
            </a:r>
            <a:r>
              <a:rPr sz="2800" spc="60" dirty="0">
                <a:latin typeface="Book Antiqua"/>
                <a:cs typeface="Book Antiqua"/>
              </a:rPr>
              <a:t>point </a:t>
            </a:r>
            <a:r>
              <a:rPr sz="2800" spc="65" dirty="0">
                <a:latin typeface="Book Antiqua"/>
                <a:cs typeface="Book Antiqua"/>
              </a:rPr>
              <a:t>on </a:t>
            </a:r>
            <a:r>
              <a:rPr sz="2800" spc="120" dirty="0">
                <a:latin typeface="Book Antiqua"/>
                <a:cs typeface="Book Antiqua"/>
              </a:rPr>
              <a:t>object </a:t>
            </a:r>
            <a:r>
              <a:rPr sz="2800" spc="100" dirty="0">
                <a:latin typeface="Book Antiqua"/>
                <a:cs typeface="Book Antiqua"/>
              </a:rPr>
              <a:t>compute </a:t>
            </a:r>
            <a:r>
              <a:rPr sz="2800" spc="120" dirty="0">
                <a:latin typeface="Book Antiqua"/>
                <a:cs typeface="Book Antiqua"/>
              </a:rPr>
              <a:t>texture  </a:t>
            </a:r>
            <a:r>
              <a:rPr sz="2800" spc="35" dirty="0">
                <a:latin typeface="Book Antiqua"/>
                <a:cs typeface="Book Antiqua"/>
              </a:rPr>
              <a:t>from </a:t>
            </a:r>
            <a:r>
              <a:rPr sz="2800" spc="60" dirty="0">
                <a:latin typeface="Book Antiqua"/>
                <a:cs typeface="Book Antiqua"/>
              </a:rPr>
              <a:t>point </a:t>
            </a:r>
            <a:r>
              <a:rPr sz="2800" spc="75" dirty="0">
                <a:latin typeface="Book Antiqua"/>
                <a:cs typeface="Book Antiqua"/>
              </a:rPr>
              <a:t>location </a:t>
            </a:r>
            <a:r>
              <a:rPr sz="2800" spc="25" dirty="0">
                <a:latin typeface="Book Antiqua"/>
                <a:cs typeface="Book Antiqua"/>
              </a:rPr>
              <a:t>in</a:t>
            </a:r>
            <a:r>
              <a:rPr sz="2800" spc="-5" dirty="0">
                <a:latin typeface="Book Antiqua"/>
                <a:cs typeface="Book Antiqua"/>
              </a:rPr>
              <a:t> </a:t>
            </a:r>
            <a:r>
              <a:rPr sz="2800" spc="105" dirty="0">
                <a:latin typeface="Book Antiqua"/>
                <a:cs typeface="Book Antiqua"/>
              </a:rPr>
              <a:t>space</a:t>
            </a:r>
            <a:endParaRPr sz="28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Book Antiqua"/>
                <a:cs typeface="Book Antiqua"/>
              </a:rPr>
              <a:t>e.g.,</a:t>
            </a:r>
            <a:r>
              <a:rPr sz="2600" spc="165" dirty="0">
                <a:latin typeface="Book Antiqua"/>
                <a:cs typeface="Book Antiqua"/>
              </a:rPr>
              <a:t> </a:t>
            </a:r>
            <a:r>
              <a:rPr sz="2600" spc="45" dirty="0">
                <a:latin typeface="Book Antiqua"/>
                <a:cs typeface="Book Antiqua"/>
              </a:rPr>
              <a:t>ShaderToy</a:t>
            </a:r>
            <a:endParaRPr sz="2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60" dirty="0">
                <a:solidFill>
                  <a:srgbClr val="FF0000"/>
                </a:solidFill>
                <a:latin typeface="Book Antiqua"/>
                <a:cs typeface="Book Antiqua"/>
              </a:rPr>
              <a:t>computing </a:t>
            </a:r>
            <a:r>
              <a:rPr sz="2600" spc="20" dirty="0">
                <a:solidFill>
                  <a:srgbClr val="FF0000"/>
                </a:solidFill>
                <a:latin typeface="Book Antiqua"/>
                <a:cs typeface="Book Antiqua"/>
              </a:rPr>
              <a:t>is</a:t>
            </a:r>
            <a:r>
              <a:rPr sz="2600" spc="-70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600" spc="85" dirty="0">
                <a:solidFill>
                  <a:srgbClr val="FF0000"/>
                </a:solidFill>
                <a:latin typeface="Book Antiqua"/>
                <a:cs typeface="Book Antiqua"/>
              </a:rPr>
              <a:t>cheap,</a:t>
            </a:r>
            <a:endParaRPr sz="2600">
              <a:latin typeface="Book Antiqua"/>
              <a:cs typeface="Book Antiqua"/>
            </a:endParaRPr>
          </a:p>
          <a:p>
            <a:pPr marL="279400">
              <a:lnSpc>
                <a:spcPct val="100000"/>
              </a:lnSpc>
              <a:spcBef>
                <a:spcPts val="780"/>
              </a:spcBef>
            </a:pPr>
            <a:r>
              <a:rPr sz="2600" spc="35" dirty="0">
                <a:solidFill>
                  <a:srgbClr val="FF0000"/>
                </a:solidFill>
                <a:latin typeface="Book Antiqua"/>
                <a:cs typeface="Book Antiqua"/>
              </a:rPr>
              <a:t>memory </a:t>
            </a:r>
            <a:r>
              <a:rPr sz="2600" spc="135" dirty="0">
                <a:solidFill>
                  <a:srgbClr val="FF0000"/>
                </a:solidFill>
                <a:latin typeface="Book Antiqua"/>
                <a:cs typeface="Book Antiqua"/>
              </a:rPr>
              <a:t>access </a:t>
            </a:r>
            <a:r>
              <a:rPr sz="2600" spc="15" dirty="0">
                <a:solidFill>
                  <a:srgbClr val="FF0000"/>
                </a:solidFill>
                <a:latin typeface="Book Antiqua"/>
                <a:cs typeface="Book Antiqua"/>
              </a:rPr>
              <a:t>is </a:t>
            </a:r>
            <a:r>
              <a:rPr sz="2600" spc="50" dirty="0">
                <a:solidFill>
                  <a:srgbClr val="FF0000"/>
                </a:solidFill>
                <a:latin typeface="Book Antiqua"/>
                <a:cs typeface="Book Antiqua"/>
              </a:rPr>
              <a:t>expensive</a:t>
            </a:r>
            <a:r>
              <a:rPr sz="2600" spc="45" dirty="0">
                <a:solidFill>
                  <a:srgbClr val="FF0000"/>
                </a:solidFill>
                <a:latin typeface="Book Antiqua"/>
                <a:cs typeface="Book Antiqua"/>
              </a:rPr>
              <a:t> </a:t>
            </a:r>
            <a:r>
              <a:rPr sz="2600" spc="-35" dirty="0">
                <a:solidFill>
                  <a:srgbClr val="FF0000"/>
                </a:solidFill>
                <a:latin typeface="Book Antiqua"/>
                <a:cs typeface="Book Antiqua"/>
              </a:rPr>
              <a:t>!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6900" y="3302000"/>
            <a:ext cx="3416300" cy="35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4800" y="850900"/>
            <a:ext cx="3733800" cy="227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 marR="5080">
              <a:lnSpc>
                <a:spcPts val="4700"/>
              </a:lnSpc>
            </a:pPr>
            <a:r>
              <a:rPr spc="660" dirty="0"/>
              <a:t>PROCEDURAL </a:t>
            </a:r>
            <a:r>
              <a:rPr spc="615" dirty="0"/>
              <a:t>TEXTURE</a:t>
            </a:r>
            <a:r>
              <a:rPr spc="-425" dirty="0"/>
              <a:t> </a:t>
            </a:r>
            <a:r>
              <a:rPr spc="635" dirty="0"/>
              <a:t>EFFECTS:  </a:t>
            </a:r>
            <a:r>
              <a:rPr spc="495" dirty="0"/>
              <a:t>BOMBING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53883"/>
            <a:ext cx="9724390" cy="185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800"/>
              </a:lnSpc>
              <a:buFont typeface="Arial"/>
              <a:buChar char="•"/>
              <a:tabLst>
                <a:tab pos="241300" algn="l"/>
              </a:tabLst>
            </a:pPr>
            <a:r>
              <a:rPr sz="2600" spc="10" dirty="0">
                <a:latin typeface="Book Antiqua"/>
                <a:cs typeface="Book Antiqua"/>
              </a:rPr>
              <a:t>randomly </a:t>
            </a:r>
            <a:r>
              <a:rPr sz="2600" spc="35" dirty="0">
                <a:latin typeface="Book Antiqua"/>
                <a:cs typeface="Book Antiqua"/>
              </a:rPr>
              <a:t>drop </a:t>
            </a:r>
            <a:r>
              <a:rPr sz="2600" spc="60" dirty="0">
                <a:latin typeface="Book Antiqua"/>
                <a:cs typeface="Book Antiqua"/>
              </a:rPr>
              <a:t>bombs </a:t>
            </a:r>
            <a:r>
              <a:rPr sz="2600" spc="40" dirty="0">
                <a:latin typeface="Book Antiqua"/>
                <a:cs typeface="Book Antiqua"/>
              </a:rPr>
              <a:t>of </a:t>
            </a:r>
            <a:r>
              <a:rPr sz="2600" spc="5" dirty="0">
                <a:latin typeface="Book Antiqua"/>
                <a:cs typeface="Book Antiqua"/>
              </a:rPr>
              <a:t>various </a:t>
            </a:r>
            <a:r>
              <a:rPr sz="2600" spc="65" dirty="0">
                <a:latin typeface="Book Antiqua"/>
                <a:cs typeface="Book Antiqua"/>
              </a:rPr>
              <a:t>shapes, </a:t>
            </a:r>
            <a:r>
              <a:rPr sz="2600" spc="55" dirty="0">
                <a:latin typeface="Book Antiqua"/>
                <a:cs typeface="Book Antiqua"/>
              </a:rPr>
              <a:t>sizes </a:t>
            </a:r>
            <a:r>
              <a:rPr sz="2600" spc="10" dirty="0">
                <a:latin typeface="Book Antiqua"/>
                <a:cs typeface="Book Antiqua"/>
              </a:rPr>
              <a:t>and </a:t>
            </a:r>
            <a:r>
              <a:rPr sz="2600" spc="60" dirty="0">
                <a:latin typeface="Book Antiqua"/>
                <a:cs typeface="Book Antiqua"/>
              </a:rPr>
              <a:t>orientation  </a:t>
            </a:r>
            <a:r>
              <a:rPr sz="2600" spc="65" dirty="0">
                <a:latin typeface="Book Antiqua"/>
                <a:cs typeface="Book Antiqua"/>
              </a:rPr>
              <a:t>into </a:t>
            </a:r>
            <a:r>
              <a:rPr sz="2600" spc="105" dirty="0">
                <a:latin typeface="Book Antiqua"/>
                <a:cs typeface="Book Antiqua"/>
              </a:rPr>
              <a:t>texture space </a:t>
            </a:r>
            <a:r>
              <a:rPr sz="2600" spc="60" dirty="0">
                <a:latin typeface="Book Antiqua"/>
                <a:cs typeface="Book Antiqua"/>
              </a:rPr>
              <a:t>(store </a:t>
            </a:r>
            <a:r>
              <a:rPr sz="2600" spc="45" dirty="0">
                <a:latin typeface="Book Antiqua"/>
                <a:cs typeface="Book Antiqua"/>
              </a:rPr>
              <a:t>data </a:t>
            </a:r>
            <a:r>
              <a:rPr sz="2600" dirty="0">
                <a:latin typeface="Book Antiqua"/>
                <a:cs typeface="Book Antiqua"/>
              </a:rPr>
              <a:t>in</a:t>
            </a:r>
            <a:r>
              <a:rPr sz="2600" spc="-140" dirty="0">
                <a:latin typeface="Book Antiqua"/>
                <a:cs typeface="Book Antiqua"/>
              </a:rPr>
              <a:t> </a:t>
            </a:r>
            <a:r>
              <a:rPr sz="2600" spc="20" dirty="0">
                <a:latin typeface="Book Antiqua"/>
                <a:cs typeface="Book Antiqua"/>
              </a:rPr>
              <a:t>table)</a:t>
            </a:r>
            <a:endParaRPr sz="26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5" dirty="0">
                <a:latin typeface="Book Antiqua"/>
                <a:cs typeface="Book Antiqua"/>
              </a:rPr>
              <a:t>for point </a:t>
            </a:r>
            <a:r>
              <a:rPr sz="2400" dirty="0">
                <a:latin typeface="Book Antiqua"/>
                <a:cs typeface="Book Antiqua"/>
              </a:rPr>
              <a:t>P </a:t>
            </a:r>
            <a:r>
              <a:rPr sz="2400" spc="85" dirty="0">
                <a:latin typeface="Book Antiqua"/>
                <a:cs typeface="Book Antiqua"/>
              </a:rPr>
              <a:t>search </a:t>
            </a:r>
            <a:r>
              <a:rPr sz="2400" spc="65" dirty="0">
                <a:latin typeface="Book Antiqua"/>
                <a:cs typeface="Book Antiqua"/>
              </a:rPr>
              <a:t>table </a:t>
            </a:r>
            <a:r>
              <a:rPr sz="2400" spc="20" dirty="0">
                <a:latin typeface="Book Antiqua"/>
                <a:cs typeface="Book Antiqua"/>
              </a:rPr>
              <a:t>and </a:t>
            </a:r>
            <a:r>
              <a:rPr sz="2400" spc="65" dirty="0">
                <a:latin typeface="Book Antiqua"/>
                <a:cs typeface="Book Antiqua"/>
              </a:rPr>
              <a:t>determine </a:t>
            </a:r>
            <a:r>
              <a:rPr sz="2400" spc="5" dirty="0">
                <a:latin typeface="Book Antiqua"/>
                <a:cs typeface="Book Antiqua"/>
              </a:rPr>
              <a:t>if </a:t>
            </a:r>
            <a:r>
              <a:rPr sz="2400" spc="40" dirty="0">
                <a:latin typeface="Book Antiqua"/>
                <a:cs typeface="Book Antiqua"/>
              </a:rPr>
              <a:t>inside</a:t>
            </a:r>
            <a:r>
              <a:rPr sz="2400" spc="60" dirty="0">
                <a:latin typeface="Book Antiqua"/>
                <a:cs typeface="Book Antiqua"/>
              </a:rPr>
              <a:t> </a:t>
            </a:r>
            <a:r>
              <a:rPr sz="2400" spc="35" dirty="0">
                <a:latin typeface="Book Antiqua"/>
                <a:cs typeface="Book Antiqua"/>
              </a:rPr>
              <a:t>shape</a:t>
            </a:r>
            <a:endParaRPr sz="2400">
              <a:latin typeface="Book Antiqua"/>
              <a:cs typeface="Book Antiqua"/>
            </a:endParaRPr>
          </a:p>
          <a:p>
            <a:pPr marL="1155700" lvl="2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1155700" algn="l"/>
              </a:tabLst>
            </a:pPr>
            <a:r>
              <a:rPr sz="2200" spc="-20" dirty="0">
                <a:latin typeface="Book Antiqua"/>
                <a:cs typeface="Book Antiqua"/>
              </a:rPr>
              <a:t>if </a:t>
            </a:r>
            <a:r>
              <a:rPr sz="2200" spc="50" dirty="0">
                <a:latin typeface="Book Antiqua"/>
                <a:cs typeface="Book Antiqua"/>
              </a:rPr>
              <a:t>so, </a:t>
            </a:r>
            <a:r>
              <a:rPr sz="2200" spc="85" dirty="0">
                <a:latin typeface="Book Antiqua"/>
                <a:cs typeface="Book Antiqua"/>
              </a:rPr>
              <a:t>color </a:t>
            </a:r>
            <a:r>
              <a:rPr sz="2200" spc="5" dirty="0">
                <a:latin typeface="Book Antiqua"/>
                <a:cs typeface="Book Antiqua"/>
              </a:rPr>
              <a:t>by </a:t>
            </a:r>
            <a:r>
              <a:rPr sz="2200" spc="10" dirty="0">
                <a:latin typeface="Book Antiqua"/>
                <a:cs typeface="Book Antiqua"/>
              </a:rPr>
              <a:t>shape’s</a:t>
            </a:r>
            <a:r>
              <a:rPr sz="2200" spc="-125" dirty="0">
                <a:latin typeface="Book Antiqua"/>
                <a:cs typeface="Book Antiqua"/>
              </a:rPr>
              <a:t> </a:t>
            </a:r>
            <a:r>
              <a:rPr sz="2200" spc="85" dirty="0">
                <a:latin typeface="Book Antiqua"/>
                <a:cs typeface="Book Antiqua"/>
              </a:rPr>
              <a:t>color</a:t>
            </a:r>
            <a:endParaRPr sz="2200">
              <a:latin typeface="Book Antiqua"/>
              <a:cs typeface="Book Antiqua"/>
            </a:endParaRPr>
          </a:p>
          <a:p>
            <a:pPr marL="1155700" lvl="2" indent="-2286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50" dirty="0">
                <a:latin typeface="Book Antiqua"/>
                <a:cs typeface="Book Antiqua"/>
              </a:rPr>
              <a:t>otherwise, </a:t>
            </a:r>
            <a:r>
              <a:rPr sz="2400" spc="95" dirty="0">
                <a:latin typeface="Book Antiqua"/>
                <a:cs typeface="Book Antiqua"/>
              </a:rPr>
              <a:t>color </a:t>
            </a:r>
            <a:r>
              <a:rPr sz="2400" dirty="0">
                <a:latin typeface="Book Antiqua"/>
                <a:cs typeface="Book Antiqua"/>
              </a:rPr>
              <a:t>by </a:t>
            </a:r>
            <a:r>
              <a:rPr sz="2400" spc="60" dirty="0">
                <a:latin typeface="Book Antiqua"/>
                <a:cs typeface="Book Antiqua"/>
              </a:rPr>
              <a:t>object’s</a:t>
            </a:r>
            <a:r>
              <a:rPr sz="2400" spc="40" dirty="0">
                <a:latin typeface="Book Antiqua"/>
                <a:cs typeface="Book Antiqua"/>
              </a:rPr>
              <a:t> </a:t>
            </a:r>
            <a:r>
              <a:rPr sz="2400" spc="95" dirty="0">
                <a:latin typeface="Book Antiqua"/>
                <a:cs typeface="Book Antiqua"/>
              </a:rPr>
              <a:t>color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9550" y="3854450"/>
            <a:ext cx="2806700" cy="2730500"/>
          </a:xfrm>
          <a:custGeom>
            <a:avLst/>
            <a:gdLst/>
            <a:ahLst/>
            <a:cxnLst/>
            <a:rect l="l" t="t" r="r" b="b"/>
            <a:pathLst>
              <a:path w="2806700" h="2730500">
                <a:moveTo>
                  <a:pt x="0" y="0"/>
                </a:moveTo>
                <a:lnTo>
                  <a:pt x="2806700" y="0"/>
                </a:lnTo>
                <a:lnTo>
                  <a:pt x="2806700" y="2730500"/>
                </a:lnTo>
                <a:lnTo>
                  <a:pt x="0" y="2730500"/>
                </a:lnTo>
                <a:lnTo>
                  <a:pt x="0" y="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9550" y="3854450"/>
            <a:ext cx="2806700" cy="2730500"/>
          </a:xfrm>
          <a:custGeom>
            <a:avLst/>
            <a:gdLst/>
            <a:ahLst/>
            <a:cxnLst/>
            <a:rect l="l" t="t" r="r" b="b"/>
            <a:pathLst>
              <a:path w="2806700" h="2730500">
                <a:moveTo>
                  <a:pt x="0" y="0"/>
                </a:moveTo>
                <a:lnTo>
                  <a:pt x="2806700" y="0"/>
                </a:lnTo>
                <a:lnTo>
                  <a:pt x="2806700" y="2730500"/>
                </a:lnTo>
                <a:lnTo>
                  <a:pt x="0" y="2730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422910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4381500"/>
            <a:ext cx="3048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5448300"/>
            <a:ext cx="3048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4200" y="5143500"/>
            <a:ext cx="3048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6057900"/>
            <a:ext cx="304800" cy="30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200" y="5676900"/>
            <a:ext cx="4572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1400" y="4762500"/>
            <a:ext cx="7620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4229100"/>
            <a:ext cx="1524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800" y="5676900"/>
            <a:ext cx="152400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600" y="6134100"/>
            <a:ext cx="152400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9300" y="3441700"/>
            <a:ext cx="3200400" cy="3149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00"/>
              </a:lnSpc>
            </a:pPr>
            <a:r>
              <a:rPr spc="610" dirty="0"/>
              <a:t>PERLIN </a:t>
            </a:r>
            <a:r>
              <a:rPr spc="525" dirty="0"/>
              <a:t>NOISE:</a:t>
            </a:r>
            <a:r>
              <a:rPr spc="-325" dirty="0"/>
              <a:t> </a:t>
            </a:r>
            <a:r>
              <a:rPr spc="665" dirty="0"/>
              <a:t>PROCEDURAL  </a:t>
            </a:r>
            <a:r>
              <a:rPr spc="630" dirty="0"/>
              <a:t>TEXTURES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451993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35" dirty="0">
                <a:latin typeface="Book Antiqua"/>
                <a:cs typeface="Book Antiqua"/>
              </a:rPr>
              <a:t>several </a:t>
            </a:r>
            <a:r>
              <a:rPr sz="2800" spc="5" dirty="0">
                <a:latin typeface="Book Antiqua"/>
                <a:cs typeface="Book Antiqua"/>
              </a:rPr>
              <a:t>good</a:t>
            </a:r>
            <a:r>
              <a:rPr sz="2800" spc="200" dirty="0">
                <a:latin typeface="Book Antiqua"/>
                <a:cs typeface="Book Antiqua"/>
              </a:rPr>
              <a:t> </a:t>
            </a:r>
            <a:r>
              <a:rPr sz="2800" spc="55" dirty="0">
                <a:latin typeface="Book Antiqua"/>
                <a:cs typeface="Book Antiqua"/>
              </a:rPr>
              <a:t>explanations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2277745"/>
            <a:ext cx="7406640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1900" spc="5" dirty="0">
                <a:latin typeface="Book Antiqua"/>
                <a:cs typeface="Book Antiqua"/>
                <a:hlinkClick r:id="rId2"/>
              </a:rPr>
              <a:t>http://www.noisemachine.com/talk1</a:t>
            </a:r>
            <a:endParaRPr sz="19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25" dirty="0">
                <a:latin typeface="Book Antiqua"/>
                <a:cs typeface="Book Antiqua"/>
                <a:hlinkClick r:id="rId3"/>
              </a:rPr>
              <a:t>http://freespace.virgin.net/hugo.elias/models/m_perlin.htm</a:t>
            </a:r>
            <a:endParaRPr sz="190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1900" spc="40" dirty="0">
                <a:latin typeface="Book Antiqua"/>
                <a:cs typeface="Book Antiqua"/>
                <a:hlinkClick r:id="rId4"/>
              </a:rPr>
              <a:t>http://www.robo-murito.net/code/perlin-noise-math-faq.html</a:t>
            </a:r>
            <a:endParaRPr sz="19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9700" y="3479800"/>
            <a:ext cx="1752600" cy="284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42200" y="3454400"/>
            <a:ext cx="2844800" cy="284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3900" y="3505200"/>
            <a:ext cx="274320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4741" y="6341746"/>
            <a:ext cx="367792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sng" dirty="0">
                <a:solidFill>
                  <a:srgbClr val="0563C1"/>
                </a:solidFill>
                <a:latin typeface="Arial"/>
                <a:cs typeface="Arial"/>
                <a:hlinkClick r:id="rId8"/>
              </a:rPr>
              <a:t>http://mrl.nyu.edu/~perlin/planet/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972" y="68135"/>
            <a:ext cx="8303259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0" dirty="0"/>
              <a:t>PERLIN </a:t>
            </a:r>
            <a:r>
              <a:rPr spc="525" dirty="0"/>
              <a:t>NOISE:</a:t>
            </a:r>
            <a:r>
              <a:rPr spc="-300" dirty="0"/>
              <a:t> </a:t>
            </a:r>
            <a:r>
              <a:rPr spc="630" dirty="0"/>
              <a:t>TURBULENCE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972" y="1237138"/>
            <a:ext cx="440690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40" dirty="0">
                <a:latin typeface="Book Antiqua"/>
                <a:cs typeface="Book Antiqua"/>
              </a:rPr>
              <a:t>multiple </a:t>
            </a:r>
            <a:r>
              <a:rPr sz="2800" spc="80" dirty="0">
                <a:latin typeface="Book Antiqua"/>
                <a:cs typeface="Book Antiqua"/>
              </a:rPr>
              <a:t>feature</a:t>
            </a:r>
            <a:r>
              <a:rPr sz="2800" spc="-125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sizes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5" dirty="0">
                <a:latin typeface="Book Antiqua"/>
                <a:cs typeface="Book Antiqua"/>
              </a:rPr>
              <a:t>add </a:t>
            </a:r>
            <a:r>
              <a:rPr sz="2400" spc="70" dirty="0">
                <a:latin typeface="Book Antiqua"/>
                <a:cs typeface="Book Antiqua"/>
              </a:rPr>
              <a:t>scaled </a:t>
            </a:r>
            <a:r>
              <a:rPr sz="2400" spc="85" dirty="0">
                <a:latin typeface="Book Antiqua"/>
                <a:cs typeface="Book Antiqua"/>
              </a:rPr>
              <a:t>copies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80" dirty="0">
                <a:latin typeface="Book Antiqua"/>
                <a:cs typeface="Book Antiqua"/>
              </a:rPr>
              <a:t>noise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3276600"/>
            <a:ext cx="2336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27600" y="3302000"/>
            <a:ext cx="23368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7800" y="3276600"/>
            <a:ext cx="23368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5257800"/>
            <a:ext cx="2336800" cy="160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27600" y="5257800"/>
            <a:ext cx="2336800" cy="160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97800" y="5257800"/>
            <a:ext cx="2336800" cy="1600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600" y="990600"/>
            <a:ext cx="2819400" cy="2209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845"/>
            <a:ext cx="3378200" cy="123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25" dirty="0">
                <a:latin typeface="Book Antiqua"/>
                <a:cs typeface="Book Antiqua"/>
              </a:rPr>
              <a:t>Curves: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70" dirty="0">
                <a:latin typeface="Book Antiqua"/>
                <a:cs typeface="Book Antiqua"/>
              </a:rPr>
              <a:t>y </a:t>
            </a:r>
            <a:r>
              <a:rPr sz="2400" spc="45" dirty="0">
                <a:latin typeface="Book Antiqua"/>
                <a:cs typeface="Book Antiqua"/>
              </a:rPr>
              <a:t>is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65" dirty="0">
                <a:latin typeface="Book Antiqua"/>
                <a:cs typeface="Book Antiqua"/>
              </a:rPr>
              <a:t>function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-30" dirty="0">
                <a:latin typeface="Book Antiqua"/>
                <a:cs typeface="Book Antiqua"/>
              </a:rPr>
              <a:t> </a:t>
            </a:r>
            <a:r>
              <a:rPr sz="2400" spc="25" dirty="0">
                <a:latin typeface="Book Antiqua"/>
                <a:cs typeface="Book Antiqua"/>
              </a:rPr>
              <a:t>x: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5" dirty="0">
                <a:latin typeface="Book Antiqua"/>
                <a:cs typeface="Book Antiqua"/>
              </a:rPr>
              <a:t>Only </a:t>
            </a:r>
            <a:r>
              <a:rPr sz="2400" spc="15" dirty="0">
                <a:latin typeface="Book Antiqua"/>
                <a:cs typeface="Book Antiqua"/>
              </a:rPr>
              <a:t>works </a:t>
            </a:r>
            <a:r>
              <a:rPr sz="2400" spc="30" dirty="0">
                <a:latin typeface="Book Antiqua"/>
                <a:cs typeface="Book Antiqua"/>
              </a:rPr>
              <a:t>in</a:t>
            </a:r>
            <a:r>
              <a:rPr sz="2400" spc="-114" dirty="0">
                <a:latin typeface="Book Antiqua"/>
                <a:cs typeface="Book Antiqua"/>
              </a:rPr>
              <a:t> </a:t>
            </a:r>
            <a:r>
              <a:rPr sz="2400" spc="10" dirty="0">
                <a:latin typeface="Book Antiqua"/>
                <a:cs typeface="Book Antiqua"/>
              </a:rPr>
              <a:t>2D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3890645"/>
            <a:ext cx="5942330" cy="123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75" dirty="0">
                <a:latin typeface="Book Antiqua"/>
                <a:cs typeface="Book Antiqua"/>
              </a:rPr>
              <a:t>Surfaces: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25" dirty="0">
                <a:latin typeface="Book Antiqua"/>
                <a:cs typeface="Book Antiqua"/>
              </a:rPr>
              <a:t>z </a:t>
            </a:r>
            <a:r>
              <a:rPr sz="2400" spc="45" dirty="0">
                <a:latin typeface="Book Antiqua"/>
                <a:cs typeface="Book Antiqua"/>
              </a:rPr>
              <a:t>is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65" dirty="0">
                <a:latin typeface="Book Antiqua"/>
                <a:cs typeface="Book Antiqua"/>
              </a:rPr>
              <a:t>function </a:t>
            </a:r>
            <a:r>
              <a:rPr sz="2400" spc="50" dirty="0">
                <a:latin typeface="Book Antiqua"/>
                <a:cs typeface="Book Antiqua"/>
              </a:rPr>
              <a:t>of </a:t>
            </a:r>
            <a:r>
              <a:rPr sz="2400" spc="30" dirty="0">
                <a:latin typeface="Book Antiqua"/>
                <a:cs typeface="Book Antiqua"/>
              </a:rPr>
              <a:t>x </a:t>
            </a:r>
            <a:r>
              <a:rPr sz="2400" spc="20" dirty="0">
                <a:latin typeface="Book Antiqua"/>
                <a:cs typeface="Book Antiqua"/>
              </a:rPr>
              <a:t>and</a:t>
            </a:r>
            <a:r>
              <a:rPr sz="2400" spc="-80" dirty="0">
                <a:latin typeface="Book Antiqua"/>
                <a:cs typeface="Book Antiqua"/>
              </a:rPr>
              <a:t> </a:t>
            </a:r>
            <a:r>
              <a:rPr sz="2400" spc="-20" dirty="0">
                <a:latin typeface="Book Antiqua"/>
                <a:cs typeface="Book Antiqua"/>
              </a:rPr>
              <a:t>y: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65" dirty="0">
                <a:latin typeface="Book Antiqua"/>
                <a:cs typeface="Book Antiqua"/>
              </a:rPr>
              <a:t>Cannot define </a:t>
            </a:r>
            <a:r>
              <a:rPr sz="2400" spc="25" dirty="0">
                <a:latin typeface="Book Antiqua"/>
                <a:cs typeface="Book Antiqua"/>
              </a:rPr>
              <a:t>arbitrary </a:t>
            </a:r>
            <a:r>
              <a:rPr sz="2400" spc="40" dirty="0">
                <a:latin typeface="Book Antiqua"/>
                <a:cs typeface="Book Antiqua"/>
              </a:rPr>
              <a:t>shapes </a:t>
            </a:r>
            <a:r>
              <a:rPr sz="2400" spc="30" dirty="0">
                <a:latin typeface="Book Antiqua"/>
                <a:cs typeface="Book Antiqua"/>
              </a:rPr>
              <a:t>in</a:t>
            </a:r>
            <a:r>
              <a:rPr sz="2400" spc="270" dirty="0">
                <a:latin typeface="Book Antiqua"/>
                <a:cs typeface="Book Antiqua"/>
              </a:rPr>
              <a:t> </a:t>
            </a:r>
            <a:r>
              <a:rPr sz="2400" spc="10" dirty="0">
                <a:latin typeface="Book Antiqua"/>
                <a:cs typeface="Book Antiqua"/>
              </a:rPr>
              <a:t>3D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0" dirty="0"/>
              <a:t>SHAPES: </a:t>
            </a:r>
            <a:r>
              <a:rPr spc="565" dirty="0"/>
              <a:t>EXPLICIT</a:t>
            </a:r>
            <a:r>
              <a:rPr spc="-360" dirty="0"/>
              <a:t> </a:t>
            </a:r>
            <a:r>
              <a:rPr spc="605" dirty="0"/>
              <a:t>FUNCTIONS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26563" y="4084323"/>
            <a:ext cx="277558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i="1" spc="-15" dirty="0">
                <a:latin typeface="Times New Roman"/>
                <a:cs typeface="Times New Roman"/>
              </a:rPr>
              <a:t>z</a:t>
            </a:r>
            <a:r>
              <a:rPr sz="2950" i="1" spc="-95" dirty="0">
                <a:latin typeface="Times New Roman"/>
                <a:cs typeface="Times New Roman"/>
              </a:rPr>
              <a:t> </a:t>
            </a:r>
            <a:r>
              <a:rPr sz="2950" spc="5" dirty="0">
                <a:latin typeface="Symbol"/>
                <a:cs typeface="Symbol"/>
              </a:rPr>
              <a:t></a:t>
            </a:r>
            <a:r>
              <a:rPr sz="2950" spc="-340" dirty="0">
                <a:latin typeface="Times New Roman"/>
                <a:cs typeface="Times New Roman"/>
              </a:rPr>
              <a:t> </a:t>
            </a:r>
            <a:r>
              <a:rPr sz="2950" spc="-55" dirty="0">
                <a:latin typeface="Times New Roman"/>
                <a:cs typeface="Times New Roman"/>
              </a:rPr>
              <a:t>sin(</a:t>
            </a:r>
            <a:r>
              <a:rPr sz="2950" spc="-455" dirty="0">
                <a:latin typeface="Times New Roman"/>
                <a:cs typeface="Times New Roman"/>
              </a:rPr>
              <a:t> </a:t>
            </a:r>
            <a:r>
              <a:rPr sz="2950" i="1" spc="5" dirty="0">
                <a:latin typeface="Times New Roman"/>
                <a:cs typeface="Times New Roman"/>
              </a:rPr>
              <a:t>x</a:t>
            </a:r>
            <a:r>
              <a:rPr sz="2950" spc="5" dirty="0">
                <a:latin typeface="Times New Roman"/>
                <a:cs typeface="Times New Roman"/>
              </a:rPr>
              <a:t>)</a:t>
            </a:r>
            <a:r>
              <a:rPr sz="2950" spc="-200" dirty="0">
                <a:latin typeface="Times New Roman"/>
                <a:cs typeface="Times New Roman"/>
              </a:rPr>
              <a:t> </a:t>
            </a:r>
            <a:r>
              <a:rPr sz="2950" spc="-20" dirty="0">
                <a:latin typeface="Symbol"/>
                <a:cs typeface="Symbol"/>
              </a:rPr>
              <a:t></a:t>
            </a:r>
            <a:r>
              <a:rPr sz="2950" spc="-204" dirty="0">
                <a:latin typeface="Times New Roman"/>
                <a:cs typeface="Times New Roman"/>
              </a:rPr>
              <a:t> </a:t>
            </a:r>
            <a:r>
              <a:rPr sz="2950" spc="-50" dirty="0">
                <a:latin typeface="Times New Roman"/>
                <a:cs typeface="Times New Roman"/>
              </a:rPr>
              <a:t>cos(</a:t>
            </a:r>
            <a:r>
              <a:rPr sz="2950" spc="-390" dirty="0">
                <a:latin typeface="Times New Roman"/>
                <a:cs typeface="Times New Roman"/>
              </a:rPr>
              <a:t> </a:t>
            </a:r>
            <a:r>
              <a:rPr sz="2950" i="1" spc="30" dirty="0">
                <a:latin typeface="Times New Roman"/>
                <a:cs typeface="Times New Roman"/>
              </a:rPr>
              <a:t>y</a:t>
            </a:r>
            <a:r>
              <a:rPr sz="2950" spc="30" dirty="0">
                <a:latin typeface="Times New Roman"/>
                <a:cs typeface="Times New Roman"/>
              </a:rPr>
              <a:t>)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40036" y="1644051"/>
            <a:ext cx="1680210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i="1" spc="-20" dirty="0">
                <a:latin typeface="Times New Roman"/>
                <a:cs typeface="Times New Roman"/>
              </a:rPr>
              <a:t>y</a:t>
            </a:r>
            <a:r>
              <a:rPr sz="3250" i="1" spc="-110" dirty="0">
                <a:latin typeface="Times New Roman"/>
                <a:cs typeface="Times New Roman"/>
              </a:rPr>
              <a:t> </a:t>
            </a:r>
            <a:r>
              <a:rPr sz="3250" spc="10" dirty="0">
                <a:latin typeface="Symbol"/>
                <a:cs typeface="Symbol"/>
              </a:rPr>
              <a:t></a:t>
            </a:r>
            <a:r>
              <a:rPr sz="3250" spc="-345" dirty="0">
                <a:latin typeface="Times New Roman"/>
                <a:cs typeface="Times New Roman"/>
              </a:rPr>
              <a:t> </a:t>
            </a:r>
            <a:r>
              <a:rPr sz="3250" spc="-35" dirty="0">
                <a:latin typeface="Times New Roman"/>
                <a:cs typeface="Times New Roman"/>
              </a:rPr>
              <a:t>sin</a:t>
            </a:r>
            <a:r>
              <a:rPr sz="3250" spc="-425" dirty="0">
                <a:latin typeface="Times New Roman"/>
                <a:cs typeface="Times New Roman"/>
              </a:rPr>
              <a:t> </a:t>
            </a:r>
            <a:r>
              <a:rPr sz="3250" i="1" spc="-25" dirty="0">
                <a:latin typeface="Times New Roman"/>
                <a:cs typeface="Times New Roman"/>
              </a:rPr>
              <a:t>(x)</a:t>
            </a:r>
            <a:endParaRPr sz="32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0" dirty="0"/>
              <a:t>PERLIN </a:t>
            </a:r>
            <a:r>
              <a:rPr spc="525" dirty="0"/>
              <a:t>NOISE:</a:t>
            </a:r>
            <a:r>
              <a:rPr spc="-300" dirty="0"/>
              <a:t> </a:t>
            </a:r>
            <a:r>
              <a:rPr spc="625" dirty="0"/>
              <a:t>TURBULENCE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845"/>
            <a:ext cx="4406900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40" dirty="0">
                <a:latin typeface="Book Antiqua"/>
                <a:cs typeface="Book Antiqua"/>
              </a:rPr>
              <a:t>multiple </a:t>
            </a:r>
            <a:r>
              <a:rPr sz="2800" spc="80" dirty="0">
                <a:latin typeface="Book Antiqua"/>
                <a:cs typeface="Book Antiqua"/>
              </a:rPr>
              <a:t>feature</a:t>
            </a:r>
            <a:r>
              <a:rPr sz="2800" spc="-125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sizes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5" dirty="0">
                <a:latin typeface="Book Antiqua"/>
                <a:cs typeface="Book Antiqua"/>
              </a:rPr>
              <a:t>add </a:t>
            </a:r>
            <a:r>
              <a:rPr sz="2400" spc="70" dirty="0">
                <a:latin typeface="Book Antiqua"/>
                <a:cs typeface="Book Antiqua"/>
              </a:rPr>
              <a:t>scaled </a:t>
            </a:r>
            <a:r>
              <a:rPr sz="2400" spc="85" dirty="0">
                <a:latin typeface="Book Antiqua"/>
                <a:cs typeface="Book Antiqua"/>
              </a:rPr>
              <a:t>copies </a:t>
            </a:r>
            <a:r>
              <a:rPr sz="2400" spc="50" dirty="0">
                <a:latin typeface="Book Antiqua"/>
                <a:cs typeface="Book Antiqua"/>
              </a:rPr>
              <a:t>of</a:t>
            </a:r>
            <a:r>
              <a:rPr sz="2400" spc="10" dirty="0">
                <a:latin typeface="Book Antiqua"/>
                <a:cs typeface="Book Antiqua"/>
              </a:rPr>
              <a:t> </a:t>
            </a:r>
            <a:r>
              <a:rPr sz="2400" spc="80" dirty="0">
                <a:latin typeface="Book Antiqua"/>
                <a:cs typeface="Book Antiqua"/>
              </a:rPr>
              <a:t>noise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1000" y="1866900"/>
            <a:ext cx="24384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0" y="2819400"/>
            <a:ext cx="18288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2819400"/>
            <a:ext cx="18288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2819400"/>
            <a:ext cx="1828800" cy="18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5000" y="4724400"/>
            <a:ext cx="18288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4724400"/>
            <a:ext cx="1828800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4724400"/>
            <a:ext cx="1828800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495" y="53054"/>
            <a:ext cx="7566659" cy="68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15" dirty="0"/>
              <a:t>THE </a:t>
            </a:r>
            <a:r>
              <a:rPr spc="625" dirty="0"/>
              <a:t>RENDERING</a:t>
            </a:r>
            <a:r>
              <a:rPr spc="-365" dirty="0"/>
              <a:t> </a:t>
            </a:r>
            <a:r>
              <a:rPr spc="570" dirty="0"/>
              <a:t>PIPELINE</a:t>
            </a:r>
          </a:p>
        </p:txBody>
      </p:sp>
      <p:sp>
        <p:nvSpPr>
          <p:cNvPr id="3" name="object 3"/>
          <p:cNvSpPr/>
          <p:nvPr/>
        </p:nvSpPr>
        <p:spPr>
          <a:xfrm>
            <a:off x="5930266" y="1782014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272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2199" y="1607055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19">
                <a:moveTo>
                  <a:pt x="0" y="0"/>
                </a:moveTo>
                <a:lnTo>
                  <a:pt x="63223" y="174959"/>
                </a:lnTo>
                <a:lnTo>
                  <a:pt x="0" y="349954"/>
                </a:lnTo>
                <a:lnTo>
                  <a:pt x="37202" y="320234"/>
                </a:lnTo>
                <a:lnTo>
                  <a:pt x="79132" y="291403"/>
                </a:lnTo>
                <a:lnTo>
                  <a:pt x="124490" y="263872"/>
                </a:lnTo>
                <a:lnTo>
                  <a:pt x="171974" y="238051"/>
                </a:lnTo>
                <a:lnTo>
                  <a:pt x="220283" y="214352"/>
                </a:lnTo>
                <a:lnTo>
                  <a:pt x="268117" y="193184"/>
                </a:lnTo>
                <a:lnTo>
                  <a:pt x="314175" y="174959"/>
                </a:lnTo>
                <a:lnTo>
                  <a:pt x="268117" y="156746"/>
                </a:lnTo>
                <a:lnTo>
                  <a:pt x="220283" y="135588"/>
                </a:lnTo>
                <a:lnTo>
                  <a:pt x="171974" y="111896"/>
                </a:lnTo>
                <a:lnTo>
                  <a:pt x="124490" y="86079"/>
                </a:lnTo>
                <a:lnTo>
                  <a:pt x="79132" y="58550"/>
                </a:lnTo>
                <a:lnTo>
                  <a:pt x="37202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1875" y="5724514"/>
            <a:ext cx="744220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033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3565" y="5549555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30" y="174958"/>
                </a:lnTo>
                <a:lnTo>
                  <a:pt x="0" y="349954"/>
                </a:lnTo>
                <a:lnTo>
                  <a:pt x="37205" y="320233"/>
                </a:lnTo>
                <a:lnTo>
                  <a:pt x="79137" y="291402"/>
                </a:lnTo>
                <a:lnTo>
                  <a:pt x="124496" y="263872"/>
                </a:lnTo>
                <a:lnTo>
                  <a:pt x="171980" y="238051"/>
                </a:lnTo>
                <a:lnTo>
                  <a:pt x="220290" y="214352"/>
                </a:lnTo>
                <a:lnTo>
                  <a:pt x="268124" y="193184"/>
                </a:lnTo>
                <a:lnTo>
                  <a:pt x="314182" y="174958"/>
                </a:lnTo>
                <a:lnTo>
                  <a:pt x="268124" y="156746"/>
                </a:lnTo>
                <a:lnTo>
                  <a:pt x="220290" y="135588"/>
                </a:lnTo>
                <a:lnTo>
                  <a:pt x="171980" y="111895"/>
                </a:lnTo>
                <a:lnTo>
                  <a:pt x="124496" y="86079"/>
                </a:lnTo>
                <a:lnTo>
                  <a:pt x="79137" y="58550"/>
                </a:lnTo>
                <a:lnTo>
                  <a:pt x="37205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9727" y="5873028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2709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0100" y="5698069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24" y="174959"/>
                </a:lnTo>
                <a:lnTo>
                  <a:pt x="0" y="349955"/>
                </a:lnTo>
                <a:lnTo>
                  <a:pt x="37202" y="320234"/>
                </a:lnTo>
                <a:lnTo>
                  <a:pt x="79133" y="291403"/>
                </a:lnTo>
                <a:lnTo>
                  <a:pt x="124491" y="263872"/>
                </a:lnTo>
                <a:lnTo>
                  <a:pt x="171974" y="238052"/>
                </a:lnTo>
                <a:lnTo>
                  <a:pt x="220284" y="214352"/>
                </a:lnTo>
                <a:lnTo>
                  <a:pt x="268118" y="193185"/>
                </a:lnTo>
                <a:lnTo>
                  <a:pt x="314176" y="174959"/>
                </a:lnTo>
                <a:lnTo>
                  <a:pt x="268118" y="156746"/>
                </a:lnTo>
                <a:lnTo>
                  <a:pt x="220284" y="135588"/>
                </a:lnTo>
                <a:lnTo>
                  <a:pt x="171974" y="111896"/>
                </a:lnTo>
                <a:lnTo>
                  <a:pt x="124491" y="86079"/>
                </a:lnTo>
                <a:lnTo>
                  <a:pt x="79133" y="58551"/>
                </a:lnTo>
                <a:lnTo>
                  <a:pt x="37202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4870" y="3678332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10486" y="3696731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566" y="0"/>
                </a:lnTo>
              </a:path>
            </a:pathLst>
          </a:custGeom>
          <a:ln w="36796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13541" y="3678332"/>
            <a:ext cx="0" cy="36830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28550" y="3521772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30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7" y="291403"/>
                </a:lnTo>
                <a:lnTo>
                  <a:pt x="124496" y="263872"/>
                </a:lnTo>
                <a:lnTo>
                  <a:pt x="171980" y="238052"/>
                </a:lnTo>
                <a:lnTo>
                  <a:pt x="220290" y="214353"/>
                </a:lnTo>
                <a:lnTo>
                  <a:pt x="268124" y="193185"/>
                </a:lnTo>
                <a:lnTo>
                  <a:pt x="314182" y="174959"/>
                </a:lnTo>
                <a:lnTo>
                  <a:pt x="268124" y="156746"/>
                </a:lnTo>
                <a:lnTo>
                  <a:pt x="220290" y="135588"/>
                </a:lnTo>
                <a:lnTo>
                  <a:pt x="171980" y="111896"/>
                </a:lnTo>
                <a:lnTo>
                  <a:pt x="124496" y="86080"/>
                </a:lnTo>
                <a:lnTo>
                  <a:pt x="79137" y="58551"/>
                </a:lnTo>
                <a:lnTo>
                  <a:pt x="37205" y="2972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01575" y="827430"/>
            <a:ext cx="3218815" cy="1715770"/>
          </a:xfrm>
          <a:prstGeom prst="rect">
            <a:avLst/>
          </a:prstGeom>
          <a:solidFill>
            <a:srgbClr val="BFE6ED"/>
          </a:solidFill>
          <a:ln w="7357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2440">
              <a:lnSpc>
                <a:spcPts val="3090"/>
              </a:lnSpc>
            </a:pPr>
            <a:r>
              <a:rPr sz="3100" spc="-5" dirty="0">
                <a:solidFill>
                  <a:srgbClr val="231F20"/>
                </a:solidFill>
                <a:latin typeface="Myriad Pro"/>
                <a:cs typeface="Myriad Pro"/>
              </a:rPr>
              <a:t>Vertex</a:t>
            </a:r>
            <a:r>
              <a:rPr sz="3100" spc="-8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3100" spc="10" dirty="0">
                <a:solidFill>
                  <a:srgbClr val="231F20"/>
                </a:solidFill>
                <a:latin typeface="Myriad Pro"/>
                <a:cs typeface="Myriad Pro"/>
              </a:rPr>
              <a:t>Shader</a:t>
            </a:r>
            <a:endParaRPr sz="3100">
              <a:latin typeface="Myriad Pro"/>
              <a:cs typeface="Myriad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07059" y="827429"/>
            <a:ext cx="3757929" cy="1612900"/>
          </a:xfrm>
          <a:prstGeom prst="rect">
            <a:avLst/>
          </a:prstGeom>
          <a:solidFill>
            <a:srgbClr val="E2E275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3470"/>
              </a:lnSpc>
            </a:pPr>
            <a:r>
              <a:rPr sz="3000" spc="-5" dirty="0">
                <a:solidFill>
                  <a:srgbClr val="231F20"/>
                </a:solidFill>
                <a:latin typeface="Myriad Pro"/>
                <a:cs typeface="Myriad Pro"/>
              </a:rPr>
              <a:t>Vertex</a:t>
            </a:r>
            <a:r>
              <a:rPr sz="3000" spc="-5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3000" spc="-5" dirty="0">
                <a:solidFill>
                  <a:srgbClr val="231F20"/>
                </a:solidFill>
                <a:latin typeface="Myriad Pro"/>
                <a:cs typeface="Myriad Pro"/>
              </a:rPr>
              <a:t>Post-Processing</a:t>
            </a:r>
            <a:endParaRPr sz="3000">
              <a:latin typeface="Myriad Pro"/>
              <a:cs typeface="Myriad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5457" y="3066118"/>
            <a:ext cx="3282315" cy="1710689"/>
          </a:xfrm>
          <a:prstGeom prst="rect">
            <a:avLst/>
          </a:prstGeom>
          <a:solidFill>
            <a:srgbClr val="E2E275"/>
          </a:solidFill>
          <a:ln w="7357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7530">
              <a:lnSpc>
                <a:spcPts val="3295"/>
              </a:lnSpc>
            </a:pPr>
            <a:r>
              <a:rPr sz="3100" spc="5" dirty="0">
                <a:solidFill>
                  <a:srgbClr val="231F20"/>
                </a:solidFill>
                <a:latin typeface="Myriad Pro"/>
                <a:cs typeface="Myriad Pro"/>
              </a:rPr>
              <a:t>Rasterization</a:t>
            </a:r>
            <a:endParaRPr sz="3100">
              <a:latin typeface="Myriad Pro"/>
              <a:cs typeface="Myriad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6112" y="5336481"/>
            <a:ext cx="3832225" cy="1416685"/>
          </a:xfrm>
          <a:prstGeom prst="rect">
            <a:avLst/>
          </a:prstGeom>
          <a:solidFill>
            <a:srgbClr val="E2E275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3240"/>
              </a:lnSpc>
            </a:pPr>
            <a:r>
              <a:rPr sz="2900" spc="-5" dirty="0">
                <a:solidFill>
                  <a:srgbClr val="231F20"/>
                </a:solidFill>
                <a:latin typeface="Myriad Pro"/>
                <a:cs typeface="Myriad Pro"/>
              </a:rPr>
              <a:t>Per-Sample</a:t>
            </a:r>
            <a:r>
              <a:rPr sz="2900" spc="-6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900" dirty="0">
                <a:solidFill>
                  <a:srgbClr val="231F20"/>
                </a:solidFill>
                <a:latin typeface="Myriad Pro"/>
                <a:cs typeface="Myriad Pro"/>
              </a:rPr>
              <a:t>Operations</a:t>
            </a:r>
            <a:endParaRPr sz="2900">
              <a:latin typeface="Myriad Pro"/>
              <a:cs typeface="Myriad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0360" y="5562187"/>
            <a:ext cx="2155825" cy="51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spc="-5" dirty="0">
                <a:solidFill>
                  <a:srgbClr val="231F20"/>
                </a:solidFill>
                <a:latin typeface="Myriad Pro"/>
                <a:cs typeface="Myriad Pro"/>
              </a:rPr>
              <a:t>Framebuffer</a:t>
            </a:r>
            <a:endParaRPr sz="3250">
              <a:latin typeface="Myriad Pro"/>
              <a:cs typeface="Myriad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4095" y="879262"/>
            <a:ext cx="892810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-55" dirty="0">
                <a:solidFill>
                  <a:srgbClr val="231F20"/>
                </a:solidFill>
                <a:latin typeface="Myriad Pro"/>
                <a:cs typeface="Myriad Pro"/>
              </a:rPr>
              <a:t>V</a:t>
            </a:r>
            <a:r>
              <a:rPr sz="2050" spc="15" dirty="0">
                <a:solidFill>
                  <a:srgbClr val="231F20"/>
                </a:solidFill>
                <a:latin typeface="Myriad Pro"/>
                <a:cs typeface="Myriad Pro"/>
              </a:rPr>
              <a:t>e</a:t>
            </a:r>
            <a:r>
              <a:rPr sz="2050" spc="60" dirty="0">
                <a:solidFill>
                  <a:srgbClr val="231F20"/>
                </a:solidFill>
                <a:latin typeface="Myriad Pro"/>
                <a:cs typeface="Myriad Pro"/>
              </a:rPr>
              <a:t>r</a:t>
            </a:r>
            <a:r>
              <a:rPr sz="2050" spc="5" dirty="0">
                <a:solidFill>
                  <a:srgbClr val="231F20"/>
                </a:solidFill>
                <a:latin typeface="Myriad Pro"/>
                <a:cs typeface="Myriad Pro"/>
              </a:rPr>
              <a:t>ti</a:t>
            </a:r>
            <a:r>
              <a:rPr sz="2050" spc="-5" dirty="0">
                <a:solidFill>
                  <a:srgbClr val="231F20"/>
                </a:solidFill>
                <a:latin typeface="Myriad Pro"/>
                <a:cs typeface="Myriad Pro"/>
              </a:rPr>
              <a:t>c</a:t>
            </a:r>
            <a:r>
              <a:rPr sz="2050" spc="10" dirty="0">
                <a:solidFill>
                  <a:srgbClr val="231F20"/>
                </a:solidFill>
                <a:latin typeface="Myriad Pro"/>
                <a:cs typeface="Myriad Pro"/>
              </a:rPr>
              <a:t>es</a:t>
            </a:r>
            <a:endParaRPr sz="2050">
              <a:latin typeface="Myriad Pro"/>
              <a:cs typeface="Myriad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1400" y="1196656"/>
            <a:ext cx="157416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5" dirty="0">
                <a:solidFill>
                  <a:srgbClr val="231F20"/>
                </a:solidFill>
                <a:latin typeface="Myriad Pro"/>
                <a:cs typeface="Myriad Pro"/>
              </a:rPr>
              <a:t>and</a:t>
            </a:r>
            <a:r>
              <a:rPr sz="2050" spc="-9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050" spc="10" dirty="0">
                <a:solidFill>
                  <a:srgbClr val="231F20"/>
                </a:solidFill>
                <a:latin typeface="Myriad Pro"/>
                <a:cs typeface="Myriad Pro"/>
              </a:rPr>
              <a:t>attributes</a:t>
            </a:r>
            <a:endParaRPr sz="2050">
              <a:latin typeface="Myriad Pro"/>
              <a:cs typeface="Myriad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59207" y="1222431"/>
            <a:ext cx="2898140" cy="598170"/>
          </a:xfrm>
          <a:prstGeom prst="rect">
            <a:avLst/>
          </a:prstGeom>
          <a:solidFill>
            <a:srgbClr val="B7D3EE"/>
          </a:solidFill>
          <a:ln w="7358">
            <a:solidFill>
              <a:srgbClr val="231F20"/>
            </a:solidFill>
          </a:ln>
        </p:spPr>
        <p:txBody>
          <a:bodyPr vert="horz" wrap="square" lIns="0" tIns="10922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860"/>
              </a:spcBef>
            </a:pPr>
            <a:r>
              <a:rPr sz="2350" spc="15" dirty="0">
                <a:solidFill>
                  <a:srgbClr val="231F20"/>
                </a:solidFill>
                <a:latin typeface="Myriad Pro"/>
                <a:cs typeface="Myriad Pro"/>
              </a:rPr>
              <a:t>Modelview</a:t>
            </a:r>
            <a:r>
              <a:rPr sz="2350" spc="-4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350" spc="5" dirty="0">
                <a:solidFill>
                  <a:srgbClr val="231F20"/>
                </a:solidFill>
                <a:latin typeface="Myriad Pro"/>
                <a:cs typeface="Myriad Pro"/>
              </a:rPr>
              <a:t>transform</a:t>
            </a:r>
            <a:endParaRPr sz="2350">
              <a:latin typeface="Myriad Pro"/>
              <a:cs typeface="Myriad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1322" y="4203308"/>
            <a:ext cx="2174240" cy="485140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0"/>
              </a:spcBef>
            </a:pPr>
            <a:r>
              <a:rPr sz="2650" dirty="0">
                <a:solidFill>
                  <a:srgbClr val="231F20"/>
                </a:solidFill>
                <a:latin typeface="Myriad Pro"/>
                <a:cs typeface="Myriad Pro"/>
              </a:rPr>
              <a:t>Interpolation</a:t>
            </a:r>
            <a:endParaRPr sz="2650">
              <a:latin typeface="Myriad Pro"/>
              <a:cs typeface="Myriad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59207" y="1898703"/>
            <a:ext cx="2898140" cy="598170"/>
          </a:xfrm>
          <a:prstGeom prst="rect">
            <a:avLst/>
          </a:prstGeom>
          <a:solidFill>
            <a:srgbClr val="9DDCF8"/>
          </a:solidFill>
          <a:ln w="7358">
            <a:solidFill>
              <a:srgbClr val="231F2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919"/>
              </a:spcBef>
            </a:pPr>
            <a:r>
              <a:rPr sz="2350" spc="5" dirty="0">
                <a:solidFill>
                  <a:srgbClr val="231F20"/>
                </a:solidFill>
                <a:latin typeface="Myriad Pro"/>
                <a:cs typeface="Myriad Pro"/>
              </a:rPr>
              <a:t>Per-vertex</a:t>
            </a:r>
            <a:r>
              <a:rPr sz="2350" spc="-7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350" spc="10" dirty="0">
                <a:solidFill>
                  <a:srgbClr val="231F20"/>
                </a:solidFill>
                <a:latin typeface="Myriad Pro"/>
                <a:cs typeface="Myriad Pro"/>
              </a:rPr>
              <a:t>attributes</a:t>
            </a:r>
            <a:endParaRPr sz="2350">
              <a:latin typeface="Myriad Pro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5837" y="1870193"/>
            <a:ext cx="1394460" cy="445134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40"/>
              </a:spcBef>
            </a:pPr>
            <a:r>
              <a:rPr sz="2500" spc="5" dirty="0">
                <a:solidFill>
                  <a:srgbClr val="231F20"/>
                </a:solidFill>
                <a:latin typeface="Myriad Pro"/>
                <a:cs typeface="Myriad Pro"/>
              </a:rPr>
              <a:t>Clipping</a:t>
            </a:r>
            <a:endParaRPr sz="2500">
              <a:latin typeface="Myriad Pro"/>
              <a:cs typeface="Myriad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03374" y="1303294"/>
            <a:ext cx="3060700" cy="437515"/>
          </a:xfrm>
          <a:prstGeom prst="rect">
            <a:avLst/>
          </a:prstGeom>
          <a:solidFill>
            <a:srgbClr val="FFFFFF"/>
          </a:solidFill>
          <a:ln w="7359">
            <a:solidFill>
              <a:srgbClr val="231F2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60"/>
              </a:spcBef>
            </a:pPr>
            <a:r>
              <a:rPr sz="2500" dirty="0">
                <a:solidFill>
                  <a:srgbClr val="231F20"/>
                </a:solidFill>
                <a:latin typeface="Myriad Pro"/>
                <a:cs typeface="Myriad Pro"/>
              </a:rPr>
              <a:t>Viewport</a:t>
            </a:r>
            <a:r>
              <a:rPr sz="2500" spc="-7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500" spc="-5" dirty="0">
                <a:solidFill>
                  <a:srgbClr val="231F20"/>
                </a:solidFill>
                <a:latin typeface="Myriad Pro"/>
                <a:cs typeface="Myriad Pro"/>
              </a:rPr>
              <a:t>transform</a:t>
            </a:r>
            <a:endParaRPr sz="2500">
              <a:latin typeface="Myriad Pro"/>
              <a:cs typeface="Myriad Pr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774870" y="1829756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10486" y="1848154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566" y="0"/>
                </a:lnTo>
              </a:path>
            </a:pathLst>
          </a:custGeom>
          <a:ln w="36796">
            <a:solidFill>
              <a:srgbClr val="231F2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213541" y="1829756"/>
            <a:ext cx="0" cy="36830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796"/>
                </a:lnTo>
              </a:path>
            </a:pathLst>
          </a:custGeom>
          <a:ln w="1470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28550" y="1673195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19">
                <a:moveTo>
                  <a:pt x="0" y="0"/>
                </a:moveTo>
                <a:lnTo>
                  <a:pt x="63230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7" y="291403"/>
                </a:lnTo>
                <a:lnTo>
                  <a:pt x="124496" y="263872"/>
                </a:lnTo>
                <a:lnTo>
                  <a:pt x="171980" y="238051"/>
                </a:lnTo>
                <a:lnTo>
                  <a:pt x="220290" y="214352"/>
                </a:lnTo>
                <a:lnTo>
                  <a:pt x="268124" y="193184"/>
                </a:lnTo>
                <a:lnTo>
                  <a:pt x="314182" y="174959"/>
                </a:lnTo>
                <a:lnTo>
                  <a:pt x="268124" y="156746"/>
                </a:lnTo>
                <a:lnTo>
                  <a:pt x="220290" y="135588"/>
                </a:lnTo>
                <a:lnTo>
                  <a:pt x="171980" y="111896"/>
                </a:lnTo>
                <a:lnTo>
                  <a:pt x="124496" y="86079"/>
                </a:lnTo>
                <a:lnTo>
                  <a:pt x="79137" y="58550"/>
                </a:lnTo>
                <a:lnTo>
                  <a:pt x="37205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17262" y="3594307"/>
            <a:ext cx="2563495" cy="499109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114"/>
              </a:spcBef>
            </a:pPr>
            <a:r>
              <a:rPr sz="2650" spc="5" dirty="0">
                <a:solidFill>
                  <a:srgbClr val="231F20"/>
                </a:solidFill>
                <a:latin typeface="Myriad Pro"/>
                <a:cs typeface="Myriad Pro"/>
              </a:rPr>
              <a:t>Scan</a:t>
            </a:r>
            <a:r>
              <a:rPr sz="2650" spc="-6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650" spc="-5" dirty="0">
                <a:solidFill>
                  <a:srgbClr val="231F20"/>
                </a:solidFill>
                <a:latin typeface="Myriad Pro"/>
                <a:cs typeface="Myriad Pro"/>
              </a:rPr>
              <a:t>conversion</a:t>
            </a:r>
            <a:endParaRPr sz="2650">
              <a:latin typeface="Myriad Pro"/>
              <a:cs typeface="Myriad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99715" y="3094547"/>
            <a:ext cx="3765550" cy="1682114"/>
          </a:xfrm>
          <a:prstGeom prst="rect">
            <a:avLst/>
          </a:prstGeom>
          <a:solidFill>
            <a:srgbClr val="BFE6ED"/>
          </a:solidFill>
          <a:ln w="7357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4810">
              <a:lnSpc>
                <a:spcPts val="3200"/>
              </a:lnSpc>
            </a:pPr>
            <a:r>
              <a:rPr sz="3100" spc="-10" dirty="0">
                <a:solidFill>
                  <a:srgbClr val="231F20"/>
                </a:solidFill>
                <a:latin typeface="Myriad Pro"/>
                <a:cs typeface="Myriad Pro"/>
              </a:rPr>
              <a:t>Fragment</a:t>
            </a:r>
            <a:r>
              <a:rPr sz="3100" spc="-8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3100" spc="10" dirty="0">
                <a:solidFill>
                  <a:srgbClr val="231F20"/>
                </a:solidFill>
                <a:latin typeface="Myriad Pro"/>
                <a:cs typeface="Myriad Pro"/>
              </a:rPr>
              <a:t>Shader</a:t>
            </a:r>
            <a:endParaRPr sz="3100">
              <a:latin typeface="Myriad Pro"/>
              <a:cs typeface="Myriad Pr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34203" y="3548371"/>
            <a:ext cx="2898140" cy="598170"/>
          </a:xfrm>
          <a:prstGeom prst="rect">
            <a:avLst/>
          </a:prstGeom>
          <a:solidFill>
            <a:srgbClr val="9DDCF8"/>
          </a:solidFill>
          <a:ln w="7358">
            <a:solidFill>
              <a:srgbClr val="231F2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645160">
              <a:lnSpc>
                <a:spcPct val="100000"/>
              </a:lnSpc>
              <a:spcBef>
                <a:spcPts val="665"/>
              </a:spcBef>
            </a:pPr>
            <a:r>
              <a:rPr sz="2500" spc="-5" dirty="0">
                <a:solidFill>
                  <a:srgbClr val="231F20"/>
                </a:solidFill>
                <a:latin typeface="Myriad Pro"/>
                <a:cs typeface="Myriad Pro"/>
              </a:rPr>
              <a:t>Texturing/...</a:t>
            </a:r>
            <a:endParaRPr sz="2500">
              <a:latin typeface="Myriad Pro"/>
              <a:cs typeface="Myriad Pr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69857" y="3696731"/>
            <a:ext cx="744220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034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1544" y="3521772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29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7" y="291403"/>
                </a:lnTo>
                <a:lnTo>
                  <a:pt x="124496" y="263872"/>
                </a:lnTo>
                <a:lnTo>
                  <a:pt x="171980" y="238052"/>
                </a:lnTo>
                <a:lnTo>
                  <a:pt x="220289" y="214353"/>
                </a:lnTo>
                <a:lnTo>
                  <a:pt x="268123" y="193185"/>
                </a:lnTo>
                <a:lnTo>
                  <a:pt x="314181" y="174959"/>
                </a:lnTo>
                <a:lnTo>
                  <a:pt x="268123" y="156746"/>
                </a:lnTo>
                <a:lnTo>
                  <a:pt x="220289" y="135588"/>
                </a:lnTo>
                <a:lnTo>
                  <a:pt x="171980" y="111896"/>
                </a:lnTo>
                <a:lnTo>
                  <a:pt x="124496" y="86080"/>
                </a:lnTo>
                <a:lnTo>
                  <a:pt x="79137" y="58551"/>
                </a:lnTo>
                <a:lnTo>
                  <a:pt x="37205" y="2972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6291" y="1782014"/>
            <a:ext cx="744220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034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47980" y="1607055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19">
                <a:moveTo>
                  <a:pt x="0" y="0"/>
                </a:moveTo>
                <a:lnTo>
                  <a:pt x="63230" y="174959"/>
                </a:lnTo>
                <a:lnTo>
                  <a:pt x="0" y="349954"/>
                </a:lnTo>
                <a:lnTo>
                  <a:pt x="37205" y="320234"/>
                </a:lnTo>
                <a:lnTo>
                  <a:pt x="79138" y="291403"/>
                </a:lnTo>
                <a:lnTo>
                  <a:pt x="124497" y="263872"/>
                </a:lnTo>
                <a:lnTo>
                  <a:pt x="171981" y="238051"/>
                </a:lnTo>
                <a:lnTo>
                  <a:pt x="220291" y="214352"/>
                </a:lnTo>
                <a:lnTo>
                  <a:pt x="268125" y="193184"/>
                </a:lnTo>
                <a:lnTo>
                  <a:pt x="314182" y="174959"/>
                </a:lnTo>
                <a:lnTo>
                  <a:pt x="268125" y="156746"/>
                </a:lnTo>
                <a:lnTo>
                  <a:pt x="220291" y="135588"/>
                </a:lnTo>
                <a:lnTo>
                  <a:pt x="171981" y="111896"/>
                </a:lnTo>
                <a:lnTo>
                  <a:pt x="124497" y="86079"/>
                </a:lnTo>
                <a:lnTo>
                  <a:pt x="79138" y="58550"/>
                </a:lnTo>
                <a:lnTo>
                  <a:pt x="37205" y="297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30266" y="3696731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272" y="0"/>
                </a:lnTo>
              </a:path>
            </a:pathLst>
          </a:custGeom>
          <a:ln w="3679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52199" y="3521772"/>
            <a:ext cx="314325" cy="350520"/>
          </a:xfrm>
          <a:custGeom>
            <a:avLst/>
            <a:gdLst/>
            <a:ahLst/>
            <a:cxnLst/>
            <a:rect l="l" t="t" r="r" b="b"/>
            <a:pathLst>
              <a:path w="314325" h="350520">
                <a:moveTo>
                  <a:pt x="0" y="0"/>
                </a:moveTo>
                <a:lnTo>
                  <a:pt x="63223" y="174959"/>
                </a:lnTo>
                <a:lnTo>
                  <a:pt x="0" y="349954"/>
                </a:lnTo>
                <a:lnTo>
                  <a:pt x="37202" y="320234"/>
                </a:lnTo>
                <a:lnTo>
                  <a:pt x="79132" y="291403"/>
                </a:lnTo>
                <a:lnTo>
                  <a:pt x="124490" y="263872"/>
                </a:lnTo>
                <a:lnTo>
                  <a:pt x="171974" y="238052"/>
                </a:lnTo>
                <a:lnTo>
                  <a:pt x="220283" y="214353"/>
                </a:lnTo>
                <a:lnTo>
                  <a:pt x="268117" y="193185"/>
                </a:lnTo>
                <a:lnTo>
                  <a:pt x="314175" y="174959"/>
                </a:lnTo>
                <a:lnTo>
                  <a:pt x="268117" y="156746"/>
                </a:lnTo>
                <a:lnTo>
                  <a:pt x="220283" y="135588"/>
                </a:lnTo>
                <a:lnTo>
                  <a:pt x="171974" y="111896"/>
                </a:lnTo>
                <a:lnTo>
                  <a:pt x="124490" y="86080"/>
                </a:lnTo>
                <a:lnTo>
                  <a:pt x="79132" y="58551"/>
                </a:lnTo>
                <a:lnTo>
                  <a:pt x="37202" y="2972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234225" y="4207628"/>
            <a:ext cx="2898140" cy="510540"/>
          </a:xfrm>
          <a:prstGeom prst="rect">
            <a:avLst/>
          </a:prstGeom>
          <a:solidFill>
            <a:srgbClr val="B7D3EE"/>
          </a:solidFill>
          <a:ln w="7359">
            <a:solidFill>
              <a:srgbClr val="231F2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300"/>
              </a:spcBef>
            </a:pPr>
            <a:r>
              <a:rPr sz="2500" spc="5" dirty="0">
                <a:solidFill>
                  <a:srgbClr val="231F20"/>
                </a:solidFill>
                <a:latin typeface="Myriad Pro"/>
                <a:cs typeface="Myriad Pro"/>
              </a:rPr>
              <a:t>Lighting/shading</a:t>
            </a:r>
            <a:endParaRPr sz="2500">
              <a:latin typeface="Myriad Pro"/>
              <a:cs typeface="Myriad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86920" y="5762818"/>
            <a:ext cx="1600200" cy="424180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2970"/>
              </a:lnSpc>
            </a:pPr>
            <a:r>
              <a:rPr sz="2600" dirty="0">
                <a:solidFill>
                  <a:srgbClr val="231F20"/>
                </a:solidFill>
                <a:latin typeface="Myriad Pro"/>
                <a:cs typeface="Myriad Pro"/>
              </a:rPr>
              <a:t>Depth</a:t>
            </a:r>
            <a:r>
              <a:rPr sz="2600" spc="-9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2600" spc="-5" dirty="0">
                <a:solidFill>
                  <a:srgbClr val="231F20"/>
                </a:solidFill>
                <a:latin typeface="Myriad Pro"/>
                <a:cs typeface="Myriad Pro"/>
              </a:rPr>
              <a:t>test</a:t>
            </a:r>
            <a:endParaRPr sz="2600">
              <a:latin typeface="Myriad Pro"/>
              <a:cs typeface="Myriad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94963" y="6267457"/>
            <a:ext cx="1598930" cy="419734"/>
          </a:xfrm>
          <a:prstGeom prst="rect">
            <a:avLst/>
          </a:prstGeom>
          <a:solidFill>
            <a:srgbClr val="FFFFFF"/>
          </a:solidFill>
          <a:ln w="7358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7960">
              <a:lnSpc>
                <a:spcPts val="3045"/>
              </a:lnSpc>
            </a:pPr>
            <a:r>
              <a:rPr sz="2600" dirty="0">
                <a:solidFill>
                  <a:srgbClr val="231F20"/>
                </a:solidFill>
                <a:latin typeface="Myriad Pro"/>
                <a:cs typeface="Myriad Pro"/>
              </a:rPr>
              <a:t>Blending</a:t>
            </a:r>
            <a:endParaRPr sz="2600"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30" dirty="0"/>
              <a:t>SHADOWS</a:t>
            </a:r>
          </a:p>
        </p:txBody>
      </p:sp>
      <p:sp>
        <p:nvSpPr>
          <p:cNvPr id="3" name="object 3"/>
          <p:cNvSpPr/>
          <p:nvPr/>
        </p:nvSpPr>
        <p:spPr>
          <a:xfrm>
            <a:off x="3416300" y="196850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30" dirty="0"/>
              <a:t>SHADOWS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75357"/>
            <a:ext cx="8877935" cy="842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0" dirty="0">
                <a:latin typeface="Book Antiqua"/>
                <a:cs typeface="Book Antiqua"/>
              </a:rPr>
              <a:t>Need </a:t>
            </a:r>
            <a:r>
              <a:rPr sz="2800" spc="80" dirty="0">
                <a:latin typeface="Book Antiqua"/>
                <a:cs typeface="Book Antiqua"/>
              </a:rPr>
              <a:t>at least </a:t>
            </a:r>
            <a:r>
              <a:rPr sz="2800" spc="100" dirty="0">
                <a:latin typeface="Book Antiqua"/>
                <a:cs typeface="Book Antiqua"/>
              </a:rPr>
              <a:t>2 </a:t>
            </a:r>
            <a:r>
              <a:rPr sz="2800" spc="65" dirty="0">
                <a:latin typeface="Book Antiqua"/>
                <a:cs typeface="Book Antiqua"/>
              </a:rPr>
              <a:t>shader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passes:</a:t>
            </a:r>
            <a:endParaRPr sz="2800">
              <a:latin typeface="Book Antiqua"/>
              <a:cs typeface="Book Antiqua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926465" algn="l"/>
              </a:tabLst>
            </a:pPr>
            <a:r>
              <a:rPr sz="2400" spc="-200" dirty="0">
                <a:latin typeface="Book Antiqua"/>
                <a:cs typeface="Book Antiqua"/>
              </a:rPr>
              <a:t>1</a:t>
            </a:r>
            <a:r>
              <a:rPr sz="2400" spc="-114" dirty="0">
                <a:latin typeface="Book Antiqua"/>
                <a:cs typeface="Book Antiqua"/>
              </a:rPr>
              <a:t>.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2400" spc="20" dirty="0">
                <a:latin typeface="Book Antiqua"/>
                <a:cs typeface="Book Antiqua"/>
              </a:rPr>
              <a:t>D</a:t>
            </a:r>
            <a:r>
              <a:rPr sz="2400" spc="-35" dirty="0">
                <a:latin typeface="Book Antiqua"/>
                <a:cs typeface="Book Antiqua"/>
              </a:rPr>
              <a:t>r</a:t>
            </a:r>
            <a:r>
              <a:rPr sz="2400" spc="-5" dirty="0">
                <a:latin typeface="Book Antiqua"/>
                <a:cs typeface="Book Antiqua"/>
              </a:rPr>
              <a:t>a</a:t>
            </a:r>
            <a:r>
              <a:rPr sz="2400" spc="-80" dirty="0">
                <a:latin typeface="Book Antiqua"/>
                <a:cs typeface="Book Antiqua"/>
              </a:rPr>
              <a:t>w</a:t>
            </a:r>
            <a:r>
              <a:rPr sz="2400" spc="75" dirty="0">
                <a:latin typeface="Book Antiqua"/>
                <a:cs typeface="Book Antiqua"/>
              </a:rPr>
              <a:t> 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-160" dirty="0">
                <a:latin typeface="Book Antiqua"/>
                <a:cs typeface="Book Antiqua"/>
              </a:rPr>
              <a:t>v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50" dirty="0">
                <a:latin typeface="Book Antiqua"/>
                <a:cs typeface="Book Antiqua"/>
              </a:rPr>
              <a:t>r</a:t>
            </a:r>
            <a:r>
              <a:rPr sz="2400" spc="-40" dirty="0">
                <a:latin typeface="Book Antiqua"/>
                <a:cs typeface="Book Antiqua"/>
              </a:rPr>
              <a:t>y</a:t>
            </a:r>
            <a:r>
              <a:rPr sz="2400" spc="114" dirty="0">
                <a:latin typeface="Book Antiqua"/>
                <a:cs typeface="Book Antiqua"/>
              </a:rPr>
              <a:t>t</a:t>
            </a:r>
            <a:r>
              <a:rPr sz="2400" dirty="0">
                <a:latin typeface="Book Antiqua"/>
                <a:cs typeface="Book Antiqua"/>
              </a:rPr>
              <a:t>hi</a:t>
            </a:r>
            <a:r>
              <a:rPr sz="2400" spc="95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7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a</a:t>
            </a:r>
            <a:r>
              <a:rPr sz="2400" spc="90" dirty="0">
                <a:latin typeface="Book Antiqua"/>
                <a:cs typeface="Book Antiqua"/>
              </a:rPr>
              <a:t>s</a:t>
            </a:r>
            <a:r>
              <a:rPr sz="2400" spc="8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</a:t>
            </a:r>
            <a:r>
              <a:rPr sz="2400" spc="114" dirty="0">
                <a:latin typeface="Book Antiqua"/>
                <a:cs typeface="Book Antiqua"/>
              </a:rPr>
              <a:t>t</a:t>
            </a:r>
            <a:r>
              <a:rPr sz="2400" spc="-270" dirty="0">
                <a:latin typeface="Book Antiqua"/>
                <a:cs typeface="Book Antiqua"/>
              </a:rPr>
              <a:t>’</a:t>
            </a:r>
            <a:r>
              <a:rPr sz="2400" spc="90" dirty="0">
                <a:latin typeface="Book Antiqua"/>
                <a:cs typeface="Book Antiqua"/>
              </a:rPr>
              <a:t>s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-160" dirty="0">
                <a:latin typeface="Book Antiqua"/>
                <a:cs typeface="Book Antiqua"/>
              </a:rPr>
              <a:t>v</a:t>
            </a:r>
            <a:r>
              <a:rPr sz="2400" dirty="0">
                <a:latin typeface="Book Antiqua"/>
                <a:cs typeface="Book Antiqua"/>
              </a:rPr>
              <a:t>i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-105" dirty="0">
                <a:latin typeface="Book Antiqua"/>
                <a:cs typeface="Book Antiqua"/>
              </a:rPr>
              <a:t>w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-35" dirty="0">
                <a:latin typeface="Book Antiqua"/>
                <a:cs typeface="Book Antiqua"/>
              </a:rPr>
              <a:t>d</a:t>
            </a:r>
            <a:r>
              <a:rPr sz="2400" spc="-4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50" dirty="0">
                <a:latin typeface="Book Antiqua"/>
                <a:cs typeface="Book Antiqua"/>
              </a:rPr>
              <a:t>r</a:t>
            </a:r>
            <a:r>
              <a:rPr sz="2400" spc="85" dirty="0">
                <a:latin typeface="Book Antiqua"/>
                <a:cs typeface="Book Antiqua"/>
              </a:rPr>
              <a:t>o</a:t>
            </a:r>
            <a:r>
              <a:rPr sz="2400" spc="25" dirty="0">
                <a:latin typeface="Book Antiqua"/>
                <a:cs typeface="Book Antiqua"/>
              </a:rPr>
              <a:t>m</a:t>
            </a:r>
            <a:r>
              <a:rPr sz="2400" spc="55" dirty="0">
                <a:latin typeface="Book Antiqua"/>
                <a:cs typeface="Book Antiqua"/>
              </a:rPr>
              <a:t> </a:t>
            </a:r>
            <a:r>
              <a:rPr sz="2400" spc="114" dirty="0">
                <a:latin typeface="Book Antiqua"/>
                <a:cs typeface="Book Antiqua"/>
              </a:rPr>
              <a:t>t</a:t>
            </a:r>
            <a:r>
              <a:rPr sz="2400" dirty="0">
                <a:latin typeface="Book Antiqua"/>
                <a:cs typeface="Book Antiqua"/>
              </a:rPr>
              <a:t>h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100" dirty="0">
                <a:latin typeface="Book Antiqua"/>
                <a:cs typeface="Book Antiqua"/>
              </a:rPr>
              <a:t> </a:t>
            </a:r>
            <a:r>
              <a:rPr sz="2400" spc="-45" dirty="0">
                <a:latin typeface="Book Antiqua"/>
                <a:cs typeface="Book Antiqua"/>
              </a:rPr>
              <a:t>L</a:t>
            </a:r>
            <a:r>
              <a:rPr sz="2400" spc="-35" dirty="0">
                <a:latin typeface="Book Antiqua"/>
                <a:cs typeface="Book Antiqua"/>
              </a:rPr>
              <a:t>IG</a:t>
            </a:r>
            <a:r>
              <a:rPr sz="2400" spc="-105" dirty="0">
                <a:latin typeface="Book Antiqua"/>
                <a:cs typeface="Book Antiqua"/>
              </a:rPr>
              <a:t>H</a:t>
            </a:r>
            <a:r>
              <a:rPr sz="2400" spc="65" dirty="0">
                <a:latin typeface="Book Antiqua"/>
                <a:cs typeface="Book Antiqua"/>
              </a:rPr>
              <a:t>T</a:t>
            </a:r>
            <a:r>
              <a:rPr sz="2400" spc="60" dirty="0">
                <a:latin typeface="Book Antiqua"/>
                <a:cs typeface="Book Antiqua"/>
              </a:rPr>
              <a:t> </a:t>
            </a:r>
            <a:r>
              <a:rPr sz="2400" spc="135" dirty="0">
                <a:latin typeface="Book Antiqua"/>
                <a:cs typeface="Book Antiqua"/>
              </a:rPr>
              <a:t>S</a:t>
            </a:r>
            <a:r>
              <a:rPr sz="2400" spc="10" dirty="0">
                <a:latin typeface="Book Antiqua"/>
                <a:cs typeface="Book Antiqua"/>
              </a:rPr>
              <a:t>O</a:t>
            </a:r>
            <a:r>
              <a:rPr sz="2400" spc="-70" dirty="0">
                <a:latin typeface="Book Antiqua"/>
                <a:cs typeface="Book Antiqua"/>
              </a:rPr>
              <a:t>U</a:t>
            </a:r>
            <a:r>
              <a:rPr sz="2400" spc="-110" dirty="0">
                <a:latin typeface="Book Antiqua"/>
                <a:cs typeface="Book Antiqua"/>
              </a:rPr>
              <a:t>R</a:t>
            </a:r>
            <a:r>
              <a:rPr sz="2400" spc="-5" dirty="0">
                <a:latin typeface="Book Antiqua"/>
                <a:cs typeface="Book Antiqua"/>
              </a:rPr>
              <a:t>C</a:t>
            </a:r>
            <a:r>
              <a:rPr sz="2400" spc="25" dirty="0">
                <a:latin typeface="Book Antiqua"/>
                <a:cs typeface="Book Antiqua"/>
              </a:rPr>
              <a:t>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78200" y="279400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30" dirty="0"/>
              <a:t>SHADOWS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63002"/>
            <a:ext cx="49282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0" dirty="0">
                <a:latin typeface="Book Antiqua"/>
                <a:cs typeface="Book Antiqua"/>
              </a:rPr>
              <a:t>Need </a:t>
            </a:r>
            <a:r>
              <a:rPr sz="2800" spc="80" dirty="0">
                <a:latin typeface="Book Antiqua"/>
                <a:cs typeface="Book Antiqua"/>
              </a:rPr>
              <a:t>at least </a:t>
            </a:r>
            <a:r>
              <a:rPr sz="2800" spc="100" dirty="0">
                <a:latin typeface="Book Antiqua"/>
                <a:cs typeface="Book Antiqua"/>
              </a:rPr>
              <a:t>2 </a:t>
            </a:r>
            <a:r>
              <a:rPr sz="2800" spc="65" dirty="0">
                <a:latin typeface="Book Antiqua"/>
                <a:cs typeface="Book Antiqua"/>
              </a:rPr>
              <a:t>shader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passes: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1820202"/>
            <a:ext cx="8420735" cy="71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2400" spc="-200" dirty="0">
                <a:latin typeface="Book Antiqua"/>
                <a:cs typeface="Book Antiqua"/>
              </a:rPr>
              <a:t>1</a:t>
            </a:r>
            <a:r>
              <a:rPr sz="2400" spc="-114" dirty="0">
                <a:latin typeface="Book Antiqua"/>
                <a:cs typeface="Book Antiqua"/>
              </a:rPr>
              <a:t>.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2400" spc="20" dirty="0">
                <a:latin typeface="Book Antiqua"/>
                <a:cs typeface="Book Antiqua"/>
              </a:rPr>
              <a:t>D</a:t>
            </a:r>
            <a:r>
              <a:rPr sz="2400" spc="-35" dirty="0">
                <a:latin typeface="Book Antiqua"/>
                <a:cs typeface="Book Antiqua"/>
              </a:rPr>
              <a:t>r</a:t>
            </a:r>
            <a:r>
              <a:rPr sz="2400" spc="-5" dirty="0">
                <a:latin typeface="Book Antiqua"/>
                <a:cs typeface="Book Antiqua"/>
              </a:rPr>
              <a:t>a</a:t>
            </a:r>
            <a:r>
              <a:rPr sz="2400" spc="-80" dirty="0">
                <a:latin typeface="Book Antiqua"/>
                <a:cs typeface="Book Antiqua"/>
              </a:rPr>
              <a:t>w</a:t>
            </a:r>
            <a:r>
              <a:rPr sz="2400" spc="75" dirty="0">
                <a:latin typeface="Book Antiqua"/>
                <a:cs typeface="Book Antiqua"/>
              </a:rPr>
              <a:t> 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-160" dirty="0">
                <a:latin typeface="Book Antiqua"/>
                <a:cs typeface="Book Antiqua"/>
              </a:rPr>
              <a:t>v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50" dirty="0">
                <a:latin typeface="Book Antiqua"/>
                <a:cs typeface="Book Antiqua"/>
              </a:rPr>
              <a:t>r</a:t>
            </a:r>
            <a:r>
              <a:rPr sz="2400" spc="-40" dirty="0">
                <a:latin typeface="Book Antiqua"/>
                <a:cs typeface="Book Antiqua"/>
              </a:rPr>
              <a:t>y</a:t>
            </a:r>
            <a:r>
              <a:rPr sz="2400" spc="114" dirty="0">
                <a:latin typeface="Book Antiqua"/>
                <a:cs typeface="Book Antiqua"/>
              </a:rPr>
              <a:t>t</a:t>
            </a:r>
            <a:r>
              <a:rPr sz="2400" dirty="0">
                <a:latin typeface="Book Antiqua"/>
                <a:cs typeface="Book Antiqua"/>
              </a:rPr>
              <a:t>hi</a:t>
            </a:r>
            <a:r>
              <a:rPr sz="2400" spc="95" dirty="0">
                <a:latin typeface="Book Antiqua"/>
                <a:cs typeface="Book Antiqua"/>
              </a:rPr>
              <a:t>n</a:t>
            </a:r>
            <a:r>
              <a:rPr sz="2400" spc="-10" dirty="0">
                <a:latin typeface="Book Antiqua"/>
                <a:cs typeface="Book Antiqua"/>
              </a:rPr>
              <a:t>g</a:t>
            </a:r>
            <a:r>
              <a:rPr sz="2400" spc="7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a</a:t>
            </a:r>
            <a:r>
              <a:rPr sz="2400" spc="90" dirty="0">
                <a:latin typeface="Book Antiqua"/>
                <a:cs typeface="Book Antiqua"/>
              </a:rPr>
              <a:t>s</a:t>
            </a:r>
            <a:r>
              <a:rPr sz="2400" spc="85" dirty="0">
                <a:latin typeface="Book Antiqua"/>
                <a:cs typeface="Book Antiqua"/>
              </a:rPr>
              <a:t> </a:t>
            </a:r>
            <a:r>
              <a:rPr sz="2400" dirty="0">
                <a:latin typeface="Book Antiqua"/>
                <a:cs typeface="Book Antiqua"/>
              </a:rPr>
              <a:t>i</a:t>
            </a:r>
            <a:r>
              <a:rPr sz="2400" spc="114" dirty="0">
                <a:latin typeface="Book Antiqua"/>
                <a:cs typeface="Book Antiqua"/>
              </a:rPr>
              <a:t>t</a:t>
            </a:r>
            <a:r>
              <a:rPr sz="2400" spc="-270" dirty="0">
                <a:latin typeface="Book Antiqua"/>
                <a:cs typeface="Book Antiqua"/>
              </a:rPr>
              <a:t>’</a:t>
            </a:r>
            <a:r>
              <a:rPr sz="2400" spc="90" dirty="0">
                <a:latin typeface="Book Antiqua"/>
                <a:cs typeface="Book Antiqua"/>
              </a:rPr>
              <a:t>s</a:t>
            </a:r>
            <a:r>
              <a:rPr sz="2400" spc="-15" dirty="0">
                <a:latin typeface="Book Antiqua"/>
                <a:cs typeface="Book Antiqua"/>
              </a:rPr>
              <a:t> </a:t>
            </a:r>
            <a:r>
              <a:rPr sz="2400" spc="-160" dirty="0">
                <a:latin typeface="Book Antiqua"/>
                <a:cs typeface="Book Antiqua"/>
              </a:rPr>
              <a:t>v</a:t>
            </a:r>
            <a:r>
              <a:rPr sz="2400" dirty="0">
                <a:latin typeface="Book Antiqua"/>
                <a:cs typeface="Book Antiqua"/>
              </a:rPr>
              <a:t>i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-105" dirty="0">
                <a:latin typeface="Book Antiqua"/>
                <a:cs typeface="Book Antiqua"/>
              </a:rPr>
              <a:t>w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-35" dirty="0">
                <a:latin typeface="Book Antiqua"/>
                <a:cs typeface="Book Antiqua"/>
              </a:rPr>
              <a:t>d</a:t>
            </a:r>
            <a:r>
              <a:rPr sz="2400" spc="-4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f</a:t>
            </a:r>
            <a:r>
              <a:rPr sz="2400" spc="50" dirty="0">
                <a:latin typeface="Book Antiqua"/>
                <a:cs typeface="Book Antiqua"/>
              </a:rPr>
              <a:t>r</a:t>
            </a:r>
            <a:r>
              <a:rPr sz="2400" spc="85" dirty="0">
                <a:latin typeface="Book Antiqua"/>
                <a:cs typeface="Book Antiqua"/>
              </a:rPr>
              <a:t>o</a:t>
            </a:r>
            <a:r>
              <a:rPr sz="2400" spc="25" dirty="0">
                <a:latin typeface="Book Antiqua"/>
                <a:cs typeface="Book Antiqua"/>
              </a:rPr>
              <a:t>m</a:t>
            </a:r>
            <a:r>
              <a:rPr sz="2400" spc="55" dirty="0">
                <a:latin typeface="Book Antiqua"/>
                <a:cs typeface="Book Antiqua"/>
              </a:rPr>
              <a:t> </a:t>
            </a:r>
            <a:r>
              <a:rPr sz="2400" spc="114" dirty="0">
                <a:latin typeface="Book Antiqua"/>
                <a:cs typeface="Book Antiqua"/>
              </a:rPr>
              <a:t>t</a:t>
            </a:r>
            <a:r>
              <a:rPr sz="2400" dirty="0">
                <a:latin typeface="Book Antiqua"/>
                <a:cs typeface="Book Antiqua"/>
              </a:rPr>
              <a:t>h</a:t>
            </a:r>
            <a:r>
              <a:rPr sz="2400" spc="150" dirty="0">
                <a:latin typeface="Book Antiqua"/>
                <a:cs typeface="Book Antiqua"/>
              </a:rPr>
              <a:t>e</a:t>
            </a:r>
            <a:r>
              <a:rPr sz="2400" spc="100" dirty="0">
                <a:latin typeface="Book Antiqua"/>
                <a:cs typeface="Book Antiqua"/>
              </a:rPr>
              <a:t> </a:t>
            </a:r>
            <a:r>
              <a:rPr sz="2400" spc="-45" dirty="0">
                <a:latin typeface="Book Antiqua"/>
                <a:cs typeface="Book Antiqua"/>
              </a:rPr>
              <a:t>L</a:t>
            </a:r>
            <a:r>
              <a:rPr sz="2400" spc="-35" dirty="0">
                <a:latin typeface="Book Antiqua"/>
                <a:cs typeface="Book Antiqua"/>
              </a:rPr>
              <a:t>IG</a:t>
            </a:r>
            <a:r>
              <a:rPr sz="2400" spc="-105" dirty="0">
                <a:latin typeface="Book Antiqua"/>
                <a:cs typeface="Book Antiqua"/>
              </a:rPr>
              <a:t>H</a:t>
            </a:r>
            <a:r>
              <a:rPr sz="2400" spc="65" dirty="0">
                <a:latin typeface="Book Antiqua"/>
                <a:cs typeface="Book Antiqua"/>
              </a:rPr>
              <a:t>T</a:t>
            </a:r>
            <a:r>
              <a:rPr sz="2400" spc="60" dirty="0">
                <a:latin typeface="Book Antiqua"/>
                <a:cs typeface="Book Antiqua"/>
              </a:rPr>
              <a:t> </a:t>
            </a:r>
            <a:r>
              <a:rPr sz="2400" spc="135" dirty="0">
                <a:latin typeface="Book Antiqua"/>
                <a:cs typeface="Book Antiqua"/>
              </a:rPr>
              <a:t>S</a:t>
            </a:r>
            <a:r>
              <a:rPr sz="2400" spc="10" dirty="0">
                <a:latin typeface="Book Antiqua"/>
                <a:cs typeface="Book Antiqua"/>
              </a:rPr>
              <a:t>O</a:t>
            </a:r>
            <a:r>
              <a:rPr sz="2400" spc="-70" dirty="0">
                <a:latin typeface="Book Antiqua"/>
                <a:cs typeface="Book Antiqua"/>
              </a:rPr>
              <a:t>U</a:t>
            </a:r>
            <a:r>
              <a:rPr sz="2400" spc="-110" dirty="0">
                <a:latin typeface="Book Antiqua"/>
                <a:cs typeface="Book Antiqua"/>
              </a:rPr>
              <a:t>R</a:t>
            </a:r>
            <a:r>
              <a:rPr sz="2400" spc="-5" dirty="0">
                <a:latin typeface="Book Antiqua"/>
                <a:cs typeface="Book Antiqua"/>
              </a:rPr>
              <a:t>C</a:t>
            </a:r>
            <a:r>
              <a:rPr sz="2400" spc="25" dirty="0">
                <a:latin typeface="Book Antiqua"/>
                <a:cs typeface="Book Antiqua"/>
              </a:rPr>
              <a:t>E</a:t>
            </a:r>
            <a:endParaRPr sz="24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219"/>
              </a:spcBef>
            </a:pPr>
            <a:r>
              <a:rPr sz="2000" b="1" spc="10" dirty="0">
                <a:latin typeface="Palatino Linotype"/>
                <a:cs typeface="Palatino Linotype"/>
              </a:rPr>
              <a:t>Depth </a:t>
            </a:r>
            <a:r>
              <a:rPr sz="2000" spc="65" dirty="0">
                <a:latin typeface="Book Antiqua"/>
                <a:cs typeface="Book Antiqua"/>
              </a:rPr>
              <a:t>per </a:t>
            </a:r>
            <a:r>
              <a:rPr sz="2000" spc="30" dirty="0">
                <a:latin typeface="Book Antiqua"/>
                <a:cs typeface="Book Antiqua"/>
              </a:rPr>
              <a:t>pixel </a:t>
            </a:r>
            <a:r>
              <a:rPr sz="2000" spc="-15" dirty="0">
                <a:latin typeface="Book Antiqua"/>
                <a:cs typeface="Book Antiqua"/>
              </a:rPr>
              <a:t>(‘depth</a:t>
            </a:r>
            <a:r>
              <a:rPr sz="2000" spc="25" dirty="0">
                <a:latin typeface="Book Antiqua"/>
                <a:cs typeface="Book Antiqua"/>
              </a:rPr>
              <a:t> </a:t>
            </a:r>
            <a:r>
              <a:rPr sz="2000" spc="-90" dirty="0">
                <a:latin typeface="Book Antiqua"/>
                <a:cs typeface="Book Antiqua"/>
              </a:rPr>
              <a:t>map’)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7400" y="279400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30" dirty="0"/>
              <a:t>SHADOWS</a:t>
            </a:r>
            <a:r>
              <a:rPr spc="90" dirty="0"/>
              <a:t> </a:t>
            </a:r>
            <a:r>
              <a:rPr spc="440" dirty="0"/>
              <a:t>(IDEA)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63002"/>
            <a:ext cx="49282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0" dirty="0">
                <a:latin typeface="Book Antiqua"/>
                <a:cs typeface="Book Antiqua"/>
              </a:rPr>
              <a:t>Need </a:t>
            </a:r>
            <a:r>
              <a:rPr sz="2800" spc="80" dirty="0">
                <a:latin typeface="Book Antiqua"/>
                <a:cs typeface="Book Antiqua"/>
              </a:rPr>
              <a:t>at least </a:t>
            </a:r>
            <a:r>
              <a:rPr sz="2800" spc="100" dirty="0">
                <a:latin typeface="Book Antiqua"/>
                <a:cs typeface="Book Antiqua"/>
              </a:rPr>
              <a:t>2 </a:t>
            </a:r>
            <a:r>
              <a:rPr sz="2800" spc="65" dirty="0">
                <a:latin typeface="Book Antiqua"/>
                <a:cs typeface="Book Antiqua"/>
              </a:rPr>
              <a:t>shader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passes: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1820202"/>
            <a:ext cx="8420735" cy="314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spc="-25" dirty="0">
                <a:latin typeface="Book Antiqua"/>
                <a:cs typeface="Book Antiqua"/>
              </a:rPr>
              <a:t>Draw </a:t>
            </a:r>
            <a:r>
              <a:rPr sz="2400" spc="35" dirty="0">
                <a:latin typeface="Book Antiqua"/>
                <a:cs typeface="Book Antiqua"/>
              </a:rPr>
              <a:t>everything </a:t>
            </a:r>
            <a:r>
              <a:rPr sz="2400" spc="45" dirty="0">
                <a:latin typeface="Book Antiqua"/>
                <a:cs typeface="Book Antiqua"/>
              </a:rPr>
              <a:t>as </a:t>
            </a:r>
            <a:r>
              <a:rPr sz="2400" spc="-20" dirty="0">
                <a:latin typeface="Book Antiqua"/>
                <a:cs typeface="Book Antiqua"/>
              </a:rPr>
              <a:t>it’s </a:t>
            </a:r>
            <a:r>
              <a:rPr sz="2400" spc="-5" dirty="0">
                <a:latin typeface="Book Antiqua"/>
                <a:cs typeface="Book Antiqua"/>
              </a:rPr>
              <a:t>viewed </a:t>
            </a:r>
            <a:r>
              <a:rPr sz="2400" spc="40" dirty="0">
                <a:latin typeface="Book Antiqua"/>
                <a:cs typeface="Book Antiqua"/>
              </a:rPr>
              <a:t>from </a:t>
            </a:r>
            <a:r>
              <a:rPr sz="2400" spc="85" dirty="0">
                <a:latin typeface="Book Antiqua"/>
                <a:cs typeface="Book Antiqua"/>
              </a:rPr>
              <a:t>the </a:t>
            </a:r>
            <a:r>
              <a:rPr sz="2400" spc="-35" dirty="0">
                <a:latin typeface="Book Antiqua"/>
                <a:cs typeface="Book Antiqua"/>
              </a:rPr>
              <a:t>LIGHT</a:t>
            </a:r>
            <a:r>
              <a:rPr sz="2400" spc="30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SOURCE</a:t>
            </a:r>
            <a:endParaRPr sz="24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219"/>
              </a:spcBef>
            </a:pPr>
            <a:r>
              <a:rPr sz="2000" b="1" spc="10" dirty="0">
                <a:latin typeface="Palatino Linotype"/>
                <a:cs typeface="Palatino Linotype"/>
              </a:rPr>
              <a:t>Depth </a:t>
            </a:r>
            <a:r>
              <a:rPr sz="2000" spc="65" dirty="0">
                <a:latin typeface="Book Antiqua"/>
                <a:cs typeface="Book Antiqua"/>
              </a:rPr>
              <a:t>per </a:t>
            </a:r>
            <a:r>
              <a:rPr sz="2000" spc="30" dirty="0">
                <a:latin typeface="Book Antiqua"/>
                <a:cs typeface="Book Antiqua"/>
              </a:rPr>
              <a:t>pixel </a:t>
            </a:r>
            <a:r>
              <a:rPr sz="2000" spc="-15" dirty="0">
                <a:latin typeface="Book Antiqua"/>
                <a:cs typeface="Book Antiqua"/>
              </a:rPr>
              <a:t>(‘depth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spc="-80" dirty="0">
                <a:latin typeface="Book Antiqua"/>
                <a:cs typeface="Book Antiqua"/>
              </a:rPr>
              <a:t>map’).</a:t>
            </a:r>
            <a:endParaRPr sz="2000">
              <a:latin typeface="Book Antiqua"/>
              <a:cs typeface="Book Antiqua"/>
            </a:endParaRPr>
          </a:p>
          <a:p>
            <a:pPr marL="469900" indent="-457200">
              <a:lnSpc>
                <a:spcPct val="100000"/>
              </a:lnSpc>
              <a:spcBef>
                <a:spcPts val="200"/>
              </a:spcBef>
              <a:buAutoNum type="arabicPeriod" startAt="2"/>
              <a:tabLst>
                <a:tab pos="469900" algn="l"/>
              </a:tabLst>
            </a:pPr>
            <a:r>
              <a:rPr sz="2400" spc="-65" dirty="0">
                <a:latin typeface="Book Antiqua"/>
                <a:cs typeface="Book Antiqua"/>
              </a:rPr>
              <a:t>Now </a:t>
            </a:r>
            <a:r>
              <a:rPr sz="2400" spc="-30" dirty="0">
                <a:latin typeface="Book Antiqua"/>
                <a:cs typeface="Book Antiqua"/>
              </a:rPr>
              <a:t>draw </a:t>
            </a:r>
            <a:r>
              <a:rPr sz="2400" spc="35" dirty="0">
                <a:latin typeface="Book Antiqua"/>
                <a:cs typeface="Book Antiqua"/>
              </a:rPr>
              <a:t>everything </a:t>
            </a:r>
            <a:r>
              <a:rPr sz="2400" spc="40" dirty="0">
                <a:latin typeface="Book Antiqua"/>
                <a:cs typeface="Book Antiqua"/>
              </a:rPr>
              <a:t>from</a:t>
            </a:r>
            <a:r>
              <a:rPr sz="2400" spc="310" dirty="0">
                <a:latin typeface="Book Antiqua"/>
                <a:cs typeface="Book Antiqua"/>
              </a:rPr>
              <a:t> </a:t>
            </a:r>
            <a:r>
              <a:rPr sz="2400" spc="-135" dirty="0">
                <a:latin typeface="Book Antiqua"/>
                <a:cs typeface="Book Antiqua"/>
              </a:rPr>
              <a:t>CAMERA</a:t>
            </a:r>
            <a:endParaRPr sz="24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320"/>
              </a:spcBef>
            </a:pPr>
            <a:r>
              <a:rPr sz="2000" spc="50" dirty="0">
                <a:latin typeface="Book Antiqua"/>
                <a:cs typeface="Book Antiqua"/>
              </a:rPr>
              <a:t>When </a:t>
            </a:r>
            <a:r>
              <a:rPr sz="2000" spc="55" dirty="0">
                <a:latin typeface="Book Antiqua"/>
                <a:cs typeface="Book Antiqua"/>
              </a:rPr>
              <a:t>computing </a:t>
            </a:r>
            <a:r>
              <a:rPr sz="2000" spc="75" dirty="0">
                <a:latin typeface="Book Antiqua"/>
                <a:cs typeface="Book Antiqua"/>
              </a:rPr>
              <a:t>color </a:t>
            </a:r>
            <a:r>
              <a:rPr sz="2000" spc="65" dirty="0">
                <a:latin typeface="Book Antiqua"/>
                <a:cs typeface="Book Antiqua"/>
              </a:rPr>
              <a:t>per</a:t>
            </a:r>
            <a:r>
              <a:rPr sz="2000" spc="-204" dirty="0">
                <a:latin typeface="Book Antiqua"/>
                <a:cs typeface="Book Antiqua"/>
              </a:rPr>
              <a:t> </a:t>
            </a:r>
            <a:r>
              <a:rPr sz="2000" spc="20" dirty="0">
                <a:latin typeface="Book Antiqua"/>
                <a:cs typeface="Book Antiqua"/>
              </a:rPr>
              <a:t>pixel: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>
              <a:latin typeface="Times New Roman"/>
              <a:cs typeface="Times New Roman"/>
            </a:endParaRPr>
          </a:p>
          <a:p>
            <a:pPr marL="673100" marR="3357879" lvl="1" indent="-203200">
              <a:lnSpc>
                <a:spcPct val="112500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Book Antiqua"/>
                <a:cs typeface="Book Antiqua"/>
              </a:rPr>
              <a:t>Find </a:t>
            </a:r>
            <a:r>
              <a:rPr sz="2000" spc="65" dirty="0">
                <a:latin typeface="Book Antiqua"/>
                <a:cs typeface="Book Antiqua"/>
              </a:rPr>
              <a:t>corresponding </a:t>
            </a:r>
            <a:r>
              <a:rPr sz="2000" spc="55" dirty="0">
                <a:latin typeface="Book Antiqua"/>
                <a:cs typeface="Book Antiqua"/>
              </a:rPr>
              <a:t>depth </a:t>
            </a:r>
            <a:r>
              <a:rPr sz="2000" spc="5" dirty="0">
                <a:latin typeface="Book Antiqua"/>
                <a:cs typeface="Book Antiqua"/>
              </a:rPr>
              <a:t>map</a:t>
            </a:r>
            <a:r>
              <a:rPr sz="2000" spc="-245" dirty="0">
                <a:latin typeface="Book Antiqua"/>
                <a:cs typeface="Book Antiqua"/>
              </a:rPr>
              <a:t> </a:t>
            </a:r>
            <a:r>
              <a:rPr sz="2000" spc="20" dirty="0">
                <a:latin typeface="Book Antiqua"/>
                <a:cs typeface="Book Antiqua"/>
              </a:rPr>
              <a:t>pixel:  </a:t>
            </a:r>
            <a:r>
              <a:rPr sz="2000" spc="-60" dirty="0">
                <a:latin typeface="Book Antiqua"/>
                <a:cs typeface="Book Antiqua"/>
              </a:rPr>
              <a:t>D </a:t>
            </a:r>
            <a:r>
              <a:rPr sz="2000" spc="310" dirty="0">
                <a:latin typeface="Book Antiqua"/>
                <a:cs typeface="Book Antiqua"/>
              </a:rPr>
              <a:t>- </a:t>
            </a:r>
            <a:r>
              <a:rPr sz="2000" spc="65" dirty="0">
                <a:latin typeface="Book Antiqua"/>
                <a:cs typeface="Book Antiqua"/>
              </a:rPr>
              <a:t>distance </a:t>
            </a:r>
            <a:r>
              <a:rPr sz="2000" spc="60" dirty="0">
                <a:latin typeface="Book Antiqua"/>
                <a:cs typeface="Book Antiqua"/>
              </a:rPr>
              <a:t>from</a:t>
            </a:r>
            <a:r>
              <a:rPr sz="2000" spc="-345" dirty="0">
                <a:latin typeface="Book Antiqua"/>
                <a:cs typeface="Book Antiqua"/>
              </a:rPr>
              <a:t> </a:t>
            </a:r>
            <a:r>
              <a:rPr sz="2000" spc="10" dirty="0">
                <a:latin typeface="Book Antiqua"/>
                <a:cs typeface="Book Antiqua"/>
              </a:rPr>
              <a:t>light </a:t>
            </a:r>
            <a:r>
              <a:rPr sz="2000" spc="95" dirty="0">
                <a:latin typeface="Book Antiqua"/>
                <a:cs typeface="Book Antiqua"/>
              </a:rPr>
              <a:t>source</a:t>
            </a:r>
            <a:endParaRPr sz="20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45" dirty="0">
                <a:latin typeface="Book Antiqua"/>
                <a:cs typeface="Book Antiqua"/>
              </a:rPr>
              <a:t>Is </a:t>
            </a:r>
            <a:r>
              <a:rPr sz="2000" spc="65" dirty="0">
                <a:latin typeface="Book Antiqua"/>
                <a:cs typeface="Book Antiqua"/>
              </a:rPr>
              <a:t>distance </a:t>
            </a:r>
            <a:r>
              <a:rPr sz="2000" spc="60" dirty="0">
                <a:latin typeface="Book Antiqua"/>
                <a:cs typeface="Book Antiqua"/>
              </a:rPr>
              <a:t>from </a:t>
            </a:r>
            <a:r>
              <a:rPr sz="2000" spc="75" dirty="0">
                <a:latin typeface="Book Antiqua"/>
                <a:cs typeface="Book Antiqua"/>
              </a:rPr>
              <a:t>me </a:t>
            </a:r>
            <a:r>
              <a:rPr sz="2000" spc="110" dirty="0">
                <a:latin typeface="Book Antiqua"/>
                <a:cs typeface="Book Antiqua"/>
              </a:rPr>
              <a:t>to </a:t>
            </a:r>
            <a:r>
              <a:rPr sz="2000" spc="100" dirty="0">
                <a:latin typeface="Book Antiqua"/>
                <a:cs typeface="Book Antiqua"/>
              </a:rPr>
              <a:t>the </a:t>
            </a:r>
            <a:r>
              <a:rPr sz="2000" spc="80" dirty="0">
                <a:latin typeface="Book Antiqua"/>
                <a:cs typeface="Book Antiqua"/>
              </a:rPr>
              <a:t>camera</a:t>
            </a:r>
            <a:r>
              <a:rPr sz="2000" spc="-350" dirty="0">
                <a:latin typeface="Book Antiqua"/>
                <a:cs typeface="Book Antiqua"/>
              </a:rPr>
              <a:t> </a:t>
            </a:r>
            <a:r>
              <a:rPr sz="2000" spc="-130" dirty="0">
                <a:latin typeface="Book Antiqua"/>
                <a:cs typeface="Book Antiqua"/>
              </a:rPr>
              <a:t>&gt; </a:t>
            </a:r>
            <a:r>
              <a:rPr sz="2000" dirty="0">
                <a:latin typeface="Book Antiqua"/>
                <a:cs typeface="Book Antiqua"/>
              </a:rPr>
              <a:t>D?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2000" y="279400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8539" y="5013164"/>
            <a:ext cx="4044950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5" dirty="0">
                <a:latin typeface="Book Antiqua"/>
                <a:cs typeface="Book Antiqua"/>
              </a:rPr>
              <a:t>Yes: </a:t>
            </a:r>
            <a:r>
              <a:rPr sz="1800" spc="-5" dirty="0">
                <a:latin typeface="Book Antiqua"/>
                <a:cs typeface="Book Antiqua"/>
              </a:rPr>
              <a:t>I </a:t>
            </a:r>
            <a:r>
              <a:rPr sz="1800" spc="5" dirty="0">
                <a:latin typeface="Book Antiqua"/>
                <a:cs typeface="Book Antiqua"/>
              </a:rPr>
              <a:t>am </a:t>
            </a:r>
            <a:r>
              <a:rPr sz="1800" spc="60" dirty="0">
                <a:latin typeface="Book Antiqua"/>
                <a:cs typeface="Book Antiqua"/>
              </a:rPr>
              <a:t>occluded! </a:t>
            </a:r>
            <a:r>
              <a:rPr sz="1800" spc="-70" dirty="0">
                <a:latin typeface="Book Antiqua"/>
                <a:cs typeface="Book Antiqua"/>
              </a:rPr>
              <a:t>I’m </a:t>
            </a:r>
            <a:r>
              <a:rPr sz="1800" spc="5" dirty="0">
                <a:latin typeface="Book Antiqua"/>
                <a:cs typeface="Book Antiqua"/>
              </a:rPr>
              <a:t>in</a:t>
            </a:r>
            <a:r>
              <a:rPr sz="1800" spc="50" dirty="0">
                <a:latin typeface="Book Antiqua"/>
                <a:cs typeface="Book Antiqua"/>
              </a:rPr>
              <a:t> </a:t>
            </a:r>
            <a:r>
              <a:rPr sz="1800" spc="-90" dirty="0">
                <a:latin typeface="Book Antiqua"/>
                <a:cs typeface="Book Antiqua"/>
              </a:rPr>
              <a:t>SHADOW.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5" dirty="0">
                <a:latin typeface="Book Antiqua"/>
                <a:cs typeface="Book Antiqua"/>
              </a:rPr>
              <a:t>No: </a:t>
            </a:r>
            <a:r>
              <a:rPr sz="1800" spc="-70" dirty="0">
                <a:latin typeface="Book Antiqua"/>
                <a:cs typeface="Book Antiqua"/>
              </a:rPr>
              <a:t>I’m</a:t>
            </a:r>
            <a:r>
              <a:rPr sz="1800" spc="-125" dirty="0">
                <a:latin typeface="Book Antiqua"/>
                <a:cs typeface="Book Antiqua"/>
              </a:rPr>
              <a:t> </a:t>
            </a:r>
            <a:r>
              <a:rPr sz="1800" spc="-15" dirty="0">
                <a:latin typeface="Book Antiqua"/>
                <a:cs typeface="Book Antiqua"/>
              </a:rPr>
              <a:t>LIT!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30" dirty="0"/>
              <a:t>SHADOWS</a:t>
            </a:r>
            <a:r>
              <a:rPr spc="90" dirty="0"/>
              <a:t> </a:t>
            </a:r>
            <a:r>
              <a:rPr spc="440" dirty="0"/>
              <a:t>(IDEA)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63002"/>
            <a:ext cx="49282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0" dirty="0">
                <a:latin typeface="Book Antiqua"/>
                <a:cs typeface="Book Antiqua"/>
              </a:rPr>
              <a:t>Need </a:t>
            </a:r>
            <a:r>
              <a:rPr sz="2800" spc="80" dirty="0">
                <a:latin typeface="Book Antiqua"/>
                <a:cs typeface="Book Antiqua"/>
              </a:rPr>
              <a:t>at least </a:t>
            </a:r>
            <a:r>
              <a:rPr sz="2800" spc="100" dirty="0">
                <a:latin typeface="Book Antiqua"/>
                <a:cs typeface="Book Antiqua"/>
              </a:rPr>
              <a:t>2 </a:t>
            </a:r>
            <a:r>
              <a:rPr sz="2800" spc="65" dirty="0">
                <a:latin typeface="Book Antiqua"/>
                <a:cs typeface="Book Antiqua"/>
              </a:rPr>
              <a:t>shader</a:t>
            </a:r>
            <a:r>
              <a:rPr sz="2800" spc="-75" dirty="0">
                <a:latin typeface="Book Antiqua"/>
                <a:cs typeface="Book Antiqua"/>
              </a:rPr>
              <a:t> </a:t>
            </a:r>
            <a:r>
              <a:rPr sz="2800" spc="70" dirty="0">
                <a:latin typeface="Book Antiqua"/>
                <a:cs typeface="Book Antiqua"/>
              </a:rPr>
              <a:t>passes: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139" y="1820202"/>
            <a:ext cx="8420735" cy="314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2400" spc="-25" dirty="0">
                <a:latin typeface="Book Antiqua"/>
                <a:cs typeface="Book Antiqua"/>
              </a:rPr>
              <a:t>Draw </a:t>
            </a:r>
            <a:r>
              <a:rPr sz="2400" spc="35" dirty="0">
                <a:latin typeface="Book Antiqua"/>
                <a:cs typeface="Book Antiqua"/>
              </a:rPr>
              <a:t>everything </a:t>
            </a:r>
            <a:r>
              <a:rPr sz="2400" spc="45" dirty="0">
                <a:latin typeface="Book Antiqua"/>
                <a:cs typeface="Book Antiqua"/>
              </a:rPr>
              <a:t>as </a:t>
            </a:r>
            <a:r>
              <a:rPr sz="2400" spc="-20" dirty="0">
                <a:latin typeface="Book Antiqua"/>
                <a:cs typeface="Book Antiqua"/>
              </a:rPr>
              <a:t>it’s </a:t>
            </a:r>
            <a:r>
              <a:rPr sz="2400" spc="-5" dirty="0">
                <a:latin typeface="Book Antiqua"/>
                <a:cs typeface="Book Antiqua"/>
              </a:rPr>
              <a:t>viewed </a:t>
            </a:r>
            <a:r>
              <a:rPr sz="2400" spc="40" dirty="0">
                <a:latin typeface="Book Antiqua"/>
                <a:cs typeface="Book Antiqua"/>
              </a:rPr>
              <a:t>from </a:t>
            </a:r>
            <a:r>
              <a:rPr sz="2400" spc="85" dirty="0">
                <a:latin typeface="Book Antiqua"/>
                <a:cs typeface="Book Antiqua"/>
              </a:rPr>
              <a:t>the </a:t>
            </a:r>
            <a:r>
              <a:rPr sz="2400" spc="-35" dirty="0">
                <a:latin typeface="Book Antiqua"/>
                <a:cs typeface="Book Antiqua"/>
              </a:rPr>
              <a:t>LIGHT</a:t>
            </a:r>
            <a:r>
              <a:rPr sz="2400" spc="300" dirty="0">
                <a:latin typeface="Book Antiqua"/>
                <a:cs typeface="Book Antiqua"/>
              </a:rPr>
              <a:t> </a:t>
            </a:r>
            <a:r>
              <a:rPr sz="2400" spc="-5" dirty="0">
                <a:latin typeface="Book Antiqua"/>
                <a:cs typeface="Book Antiqua"/>
              </a:rPr>
              <a:t>SOURCE</a:t>
            </a:r>
            <a:endParaRPr sz="24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219"/>
              </a:spcBef>
            </a:pPr>
            <a:r>
              <a:rPr sz="2000" b="1" spc="10" dirty="0">
                <a:latin typeface="Palatino Linotype"/>
                <a:cs typeface="Palatino Linotype"/>
              </a:rPr>
              <a:t>Depth </a:t>
            </a:r>
            <a:r>
              <a:rPr sz="2000" spc="65" dirty="0">
                <a:latin typeface="Book Antiqua"/>
                <a:cs typeface="Book Antiqua"/>
              </a:rPr>
              <a:t>per </a:t>
            </a:r>
            <a:r>
              <a:rPr sz="2000" spc="30" dirty="0">
                <a:latin typeface="Book Antiqua"/>
                <a:cs typeface="Book Antiqua"/>
              </a:rPr>
              <a:t>pixel </a:t>
            </a:r>
            <a:r>
              <a:rPr sz="2000" spc="-15" dirty="0">
                <a:latin typeface="Book Antiqua"/>
                <a:cs typeface="Book Antiqua"/>
              </a:rPr>
              <a:t>(‘depth</a:t>
            </a:r>
            <a:r>
              <a:rPr sz="2000" spc="35" dirty="0">
                <a:latin typeface="Book Antiqua"/>
                <a:cs typeface="Book Antiqua"/>
              </a:rPr>
              <a:t> </a:t>
            </a:r>
            <a:r>
              <a:rPr sz="2000" spc="-80" dirty="0">
                <a:latin typeface="Book Antiqua"/>
                <a:cs typeface="Book Antiqua"/>
              </a:rPr>
              <a:t>map’).</a:t>
            </a:r>
            <a:endParaRPr sz="2000">
              <a:latin typeface="Book Antiqua"/>
              <a:cs typeface="Book Antiqua"/>
            </a:endParaRPr>
          </a:p>
          <a:p>
            <a:pPr marL="469900" indent="-457200">
              <a:lnSpc>
                <a:spcPct val="100000"/>
              </a:lnSpc>
              <a:spcBef>
                <a:spcPts val="200"/>
              </a:spcBef>
              <a:buAutoNum type="arabicPeriod" startAt="2"/>
              <a:tabLst>
                <a:tab pos="469900" algn="l"/>
              </a:tabLst>
            </a:pPr>
            <a:r>
              <a:rPr sz="2400" spc="-65" dirty="0">
                <a:latin typeface="Book Antiqua"/>
                <a:cs typeface="Book Antiqua"/>
              </a:rPr>
              <a:t>Now </a:t>
            </a:r>
            <a:r>
              <a:rPr sz="2400" spc="-30" dirty="0">
                <a:latin typeface="Book Antiqua"/>
                <a:cs typeface="Book Antiqua"/>
              </a:rPr>
              <a:t>draw </a:t>
            </a:r>
            <a:r>
              <a:rPr sz="2400" spc="35" dirty="0">
                <a:latin typeface="Book Antiqua"/>
                <a:cs typeface="Book Antiqua"/>
              </a:rPr>
              <a:t>everything </a:t>
            </a:r>
            <a:r>
              <a:rPr sz="2400" spc="40" dirty="0">
                <a:latin typeface="Book Antiqua"/>
                <a:cs typeface="Book Antiqua"/>
              </a:rPr>
              <a:t>from</a:t>
            </a:r>
            <a:r>
              <a:rPr sz="2400" spc="310" dirty="0">
                <a:latin typeface="Book Antiqua"/>
                <a:cs typeface="Book Antiqua"/>
              </a:rPr>
              <a:t> </a:t>
            </a:r>
            <a:r>
              <a:rPr sz="2400" spc="-135" dirty="0">
                <a:latin typeface="Book Antiqua"/>
                <a:cs typeface="Book Antiqua"/>
              </a:rPr>
              <a:t>CAMERA</a:t>
            </a:r>
            <a:endParaRPr sz="2400">
              <a:latin typeface="Book Antiqua"/>
              <a:cs typeface="Book Antiqua"/>
            </a:endParaRPr>
          </a:p>
          <a:p>
            <a:pPr marL="469265">
              <a:lnSpc>
                <a:spcPct val="100000"/>
              </a:lnSpc>
              <a:spcBef>
                <a:spcPts val="320"/>
              </a:spcBef>
            </a:pPr>
            <a:r>
              <a:rPr sz="2000" spc="50" dirty="0">
                <a:latin typeface="Book Antiqua"/>
                <a:cs typeface="Book Antiqua"/>
              </a:rPr>
              <a:t>When </a:t>
            </a:r>
            <a:r>
              <a:rPr sz="2000" spc="55" dirty="0">
                <a:latin typeface="Book Antiqua"/>
                <a:cs typeface="Book Antiqua"/>
              </a:rPr>
              <a:t>computing </a:t>
            </a:r>
            <a:r>
              <a:rPr sz="2000" spc="75" dirty="0">
                <a:latin typeface="Book Antiqua"/>
                <a:cs typeface="Book Antiqua"/>
              </a:rPr>
              <a:t>color </a:t>
            </a:r>
            <a:r>
              <a:rPr sz="2000" spc="65" dirty="0">
                <a:latin typeface="Book Antiqua"/>
                <a:cs typeface="Book Antiqua"/>
              </a:rPr>
              <a:t>per</a:t>
            </a:r>
            <a:r>
              <a:rPr sz="2000" spc="-204" dirty="0">
                <a:latin typeface="Book Antiqua"/>
                <a:cs typeface="Book Antiqua"/>
              </a:rPr>
              <a:t> </a:t>
            </a:r>
            <a:r>
              <a:rPr sz="2000" spc="20" dirty="0">
                <a:latin typeface="Book Antiqua"/>
                <a:cs typeface="Book Antiqua"/>
              </a:rPr>
              <a:t>pixel: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250">
              <a:latin typeface="Times New Roman"/>
              <a:cs typeface="Times New Roman"/>
            </a:endParaRPr>
          </a:p>
          <a:p>
            <a:pPr marL="673100" marR="3357879" lvl="1" indent="-203200">
              <a:lnSpc>
                <a:spcPct val="112500"/>
              </a:lnSpc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latin typeface="Book Antiqua"/>
                <a:cs typeface="Book Antiqua"/>
              </a:rPr>
              <a:t>Find </a:t>
            </a:r>
            <a:r>
              <a:rPr sz="2000" spc="65" dirty="0">
                <a:latin typeface="Book Antiqua"/>
                <a:cs typeface="Book Antiqua"/>
              </a:rPr>
              <a:t>corresponding </a:t>
            </a:r>
            <a:r>
              <a:rPr sz="2000" spc="55" dirty="0">
                <a:latin typeface="Book Antiqua"/>
                <a:cs typeface="Book Antiqua"/>
              </a:rPr>
              <a:t>depth </a:t>
            </a:r>
            <a:r>
              <a:rPr sz="2000" spc="5" dirty="0">
                <a:latin typeface="Book Antiqua"/>
                <a:cs typeface="Book Antiqua"/>
              </a:rPr>
              <a:t>map</a:t>
            </a:r>
            <a:r>
              <a:rPr sz="2000" spc="-245" dirty="0">
                <a:latin typeface="Book Antiqua"/>
                <a:cs typeface="Book Antiqua"/>
              </a:rPr>
              <a:t> </a:t>
            </a:r>
            <a:r>
              <a:rPr sz="2000" spc="20" dirty="0">
                <a:latin typeface="Book Antiqua"/>
                <a:cs typeface="Book Antiqua"/>
              </a:rPr>
              <a:t>pixel:  </a:t>
            </a:r>
            <a:r>
              <a:rPr sz="2000" spc="-60" dirty="0">
                <a:latin typeface="Book Antiqua"/>
                <a:cs typeface="Book Antiqua"/>
              </a:rPr>
              <a:t>D </a:t>
            </a:r>
            <a:r>
              <a:rPr sz="2000" spc="310" dirty="0">
                <a:latin typeface="Book Antiqua"/>
                <a:cs typeface="Book Antiqua"/>
              </a:rPr>
              <a:t>- </a:t>
            </a:r>
            <a:r>
              <a:rPr sz="2000" spc="65" dirty="0">
                <a:latin typeface="Book Antiqua"/>
                <a:cs typeface="Book Antiqua"/>
              </a:rPr>
              <a:t>distance </a:t>
            </a:r>
            <a:r>
              <a:rPr sz="2000" spc="60" dirty="0">
                <a:latin typeface="Book Antiqua"/>
                <a:cs typeface="Book Antiqua"/>
              </a:rPr>
              <a:t>from</a:t>
            </a:r>
            <a:r>
              <a:rPr sz="2000" spc="-345" dirty="0">
                <a:latin typeface="Book Antiqua"/>
                <a:cs typeface="Book Antiqua"/>
              </a:rPr>
              <a:t> </a:t>
            </a:r>
            <a:r>
              <a:rPr sz="2000" spc="10" dirty="0">
                <a:latin typeface="Book Antiqua"/>
                <a:cs typeface="Book Antiqua"/>
              </a:rPr>
              <a:t>light </a:t>
            </a:r>
            <a:r>
              <a:rPr sz="2000" spc="95" dirty="0">
                <a:latin typeface="Book Antiqua"/>
                <a:cs typeface="Book Antiqua"/>
              </a:rPr>
              <a:t>source</a:t>
            </a:r>
            <a:endParaRPr sz="2000">
              <a:latin typeface="Book Antiqua"/>
              <a:cs typeface="Book Antiqu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000" spc="45" dirty="0">
                <a:latin typeface="Book Antiqua"/>
                <a:cs typeface="Book Antiqua"/>
              </a:rPr>
              <a:t>Is </a:t>
            </a:r>
            <a:r>
              <a:rPr sz="2000" spc="65" dirty="0">
                <a:latin typeface="Book Antiqua"/>
                <a:cs typeface="Book Antiqua"/>
              </a:rPr>
              <a:t>distance </a:t>
            </a:r>
            <a:r>
              <a:rPr sz="2000" spc="60" dirty="0">
                <a:latin typeface="Book Antiqua"/>
                <a:cs typeface="Book Antiqua"/>
              </a:rPr>
              <a:t>from </a:t>
            </a:r>
            <a:r>
              <a:rPr sz="2000" spc="75" dirty="0">
                <a:latin typeface="Book Antiqua"/>
                <a:cs typeface="Book Antiqua"/>
              </a:rPr>
              <a:t>me </a:t>
            </a:r>
            <a:r>
              <a:rPr sz="2000" spc="110" dirty="0">
                <a:latin typeface="Book Antiqua"/>
                <a:cs typeface="Book Antiqua"/>
              </a:rPr>
              <a:t>to </a:t>
            </a:r>
            <a:r>
              <a:rPr sz="2000" spc="100" dirty="0">
                <a:latin typeface="Book Antiqua"/>
                <a:cs typeface="Book Antiqua"/>
              </a:rPr>
              <a:t>the </a:t>
            </a:r>
            <a:r>
              <a:rPr sz="2000" spc="80" dirty="0">
                <a:latin typeface="Book Antiqua"/>
                <a:cs typeface="Book Antiqua"/>
              </a:rPr>
              <a:t>camera</a:t>
            </a:r>
            <a:r>
              <a:rPr sz="2000" spc="-350" dirty="0">
                <a:latin typeface="Book Antiqua"/>
                <a:cs typeface="Book Antiqua"/>
              </a:rPr>
              <a:t> </a:t>
            </a:r>
            <a:r>
              <a:rPr sz="2000" spc="-130" dirty="0">
                <a:latin typeface="Book Antiqua"/>
                <a:cs typeface="Book Antiqua"/>
              </a:rPr>
              <a:t>&gt; </a:t>
            </a:r>
            <a:r>
              <a:rPr sz="2000" dirty="0">
                <a:latin typeface="Book Antiqua"/>
                <a:cs typeface="Book Antiqua"/>
              </a:rPr>
              <a:t>D?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3100" y="2730500"/>
            <a:ext cx="5080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8539" y="5013164"/>
            <a:ext cx="4044950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-15" dirty="0">
                <a:latin typeface="Book Antiqua"/>
                <a:cs typeface="Book Antiqua"/>
              </a:rPr>
              <a:t>Yes: </a:t>
            </a:r>
            <a:r>
              <a:rPr sz="1800" spc="-5" dirty="0">
                <a:latin typeface="Book Antiqua"/>
                <a:cs typeface="Book Antiqua"/>
              </a:rPr>
              <a:t>I </a:t>
            </a:r>
            <a:r>
              <a:rPr sz="1800" spc="5" dirty="0">
                <a:latin typeface="Book Antiqua"/>
                <a:cs typeface="Book Antiqua"/>
              </a:rPr>
              <a:t>am </a:t>
            </a:r>
            <a:r>
              <a:rPr sz="1800" spc="60" dirty="0">
                <a:latin typeface="Book Antiqua"/>
                <a:cs typeface="Book Antiqua"/>
              </a:rPr>
              <a:t>occluded! </a:t>
            </a:r>
            <a:r>
              <a:rPr sz="1800" spc="-70" dirty="0">
                <a:latin typeface="Book Antiqua"/>
                <a:cs typeface="Book Antiqua"/>
              </a:rPr>
              <a:t>I’m </a:t>
            </a:r>
            <a:r>
              <a:rPr sz="1800" spc="5" dirty="0">
                <a:latin typeface="Book Antiqua"/>
                <a:cs typeface="Book Antiqua"/>
              </a:rPr>
              <a:t>in</a:t>
            </a:r>
            <a:r>
              <a:rPr sz="1800" spc="50" dirty="0">
                <a:latin typeface="Book Antiqua"/>
                <a:cs typeface="Book Antiqua"/>
              </a:rPr>
              <a:t> </a:t>
            </a:r>
            <a:r>
              <a:rPr sz="1800" spc="-90" dirty="0">
                <a:latin typeface="Book Antiqua"/>
                <a:cs typeface="Book Antiqua"/>
              </a:rPr>
              <a:t>SHADOW.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406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spc="5" dirty="0">
                <a:latin typeface="Book Antiqua"/>
                <a:cs typeface="Book Antiqua"/>
              </a:rPr>
              <a:t>No: </a:t>
            </a:r>
            <a:r>
              <a:rPr sz="1800" spc="-70" dirty="0">
                <a:latin typeface="Book Antiqua"/>
                <a:cs typeface="Book Antiqua"/>
              </a:rPr>
              <a:t>I’m</a:t>
            </a:r>
            <a:r>
              <a:rPr sz="1800" spc="-125" dirty="0">
                <a:latin typeface="Book Antiqua"/>
                <a:cs typeface="Book Antiqua"/>
              </a:rPr>
              <a:t> </a:t>
            </a:r>
            <a:r>
              <a:rPr sz="1800" spc="-15" dirty="0">
                <a:latin typeface="Book Antiqua"/>
                <a:cs typeface="Book Antiqua"/>
              </a:rPr>
              <a:t>LIT!</a:t>
            </a:r>
            <a:endParaRPr sz="1800">
              <a:latin typeface="Book Antiqua"/>
              <a:cs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672907"/>
            <a:ext cx="7776209" cy="121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25" dirty="0">
                <a:latin typeface="Book Antiqua"/>
                <a:cs typeface="Book Antiqua"/>
              </a:rPr>
              <a:t>Curves: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0" dirty="0">
                <a:latin typeface="Book Antiqua"/>
                <a:cs typeface="Book Antiqua"/>
              </a:rPr>
              <a:t>2D: </a:t>
            </a:r>
            <a:r>
              <a:rPr sz="2400" spc="30" dirty="0">
                <a:latin typeface="Book Antiqua"/>
                <a:cs typeface="Book Antiqua"/>
              </a:rPr>
              <a:t>x </a:t>
            </a:r>
            <a:r>
              <a:rPr sz="2400" spc="20" dirty="0">
                <a:latin typeface="Book Antiqua"/>
                <a:cs typeface="Book Antiqua"/>
              </a:rPr>
              <a:t>and </a:t>
            </a:r>
            <a:r>
              <a:rPr sz="2400" spc="-70" dirty="0">
                <a:latin typeface="Book Antiqua"/>
                <a:cs typeface="Book Antiqua"/>
              </a:rPr>
              <a:t>y </a:t>
            </a:r>
            <a:r>
              <a:rPr sz="2400" spc="65" dirty="0">
                <a:latin typeface="Book Antiqua"/>
                <a:cs typeface="Book Antiqua"/>
              </a:rPr>
              <a:t>are </a:t>
            </a:r>
            <a:r>
              <a:rPr sz="2400" spc="70" dirty="0">
                <a:latin typeface="Book Antiqua"/>
                <a:cs typeface="Book Antiqua"/>
              </a:rPr>
              <a:t>functions </a:t>
            </a:r>
            <a:r>
              <a:rPr sz="2400" spc="50" dirty="0">
                <a:latin typeface="Book Antiqua"/>
                <a:cs typeface="Book Antiqua"/>
              </a:rPr>
              <a:t>of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50" dirty="0">
                <a:latin typeface="Book Antiqua"/>
                <a:cs typeface="Book Antiqua"/>
              </a:rPr>
              <a:t>parameter </a:t>
            </a:r>
            <a:r>
              <a:rPr sz="2400" spc="-15" dirty="0">
                <a:latin typeface="Book Antiqua"/>
                <a:cs typeface="Book Antiqua"/>
              </a:rPr>
              <a:t>value</a:t>
            </a:r>
            <a:r>
              <a:rPr sz="2400" spc="265" dirty="0">
                <a:latin typeface="Book Antiqua"/>
                <a:cs typeface="Book Antiqua"/>
              </a:rPr>
              <a:t> </a:t>
            </a:r>
            <a:r>
              <a:rPr sz="2400" spc="145" dirty="0">
                <a:latin typeface="Book Antiqua"/>
                <a:cs typeface="Book Antiqua"/>
              </a:rPr>
              <a:t>t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10" dirty="0">
                <a:latin typeface="Book Antiqua"/>
                <a:cs typeface="Book Antiqua"/>
              </a:rPr>
              <a:t>3D: </a:t>
            </a:r>
            <a:r>
              <a:rPr sz="2400" spc="30" dirty="0">
                <a:latin typeface="Book Antiqua"/>
                <a:cs typeface="Book Antiqua"/>
              </a:rPr>
              <a:t>x, </a:t>
            </a:r>
            <a:r>
              <a:rPr sz="2400" spc="-70" dirty="0">
                <a:latin typeface="Book Antiqua"/>
                <a:cs typeface="Book Antiqua"/>
              </a:rPr>
              <a:t>y, </a:t>
            </a:r>
            <a:r>
              <a:rPr sz="2400" spc="20" dirty="0">
                <a:latin typeface="Book Antiqua"/>
                <a:cs typeface="Book Antiqua"/>
              </a:rPr>
              <a:t>and </a:t>
            </a:r>
            <a:r>
              <a:rPr sz="2400" spc="25" dirty="0">
                <a:latin typeface="Book Antiqua"/>
                <a:cs typeface="Book Antiqua"/>
              </a:rPr>
              <a:t>z </a:t>
            </a:r>
            <a:r>
              <a:rPr sz="2400" spc="65" dirty="0">
                <a:latin typeface="Book Antiqua"/>
                <a:cs typeface="Book Antiqua"/>
              </a:rPr>
              <a:t>are </a:t>
            </a:r>
            <a:r>
              <a:rPr sz="2400" spc="70" dirty="0">
                <a:latin typeface="Book Antiqua"/>
                <a:cs typeface="Book Antiqua"/>
              </a:rPr>
              <a:t>functions </a:t>
            </a:r>
            <a:r>
              <a:rPr sz="2400" spc="50" dirty="0">
                <a:latin typeface="Book Antiqua"/>
                <a:cs typeface="Book Antiqua"/>
              </a:rPr>
              <a:t>of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50" dirty="0">
                <a:latin typeface="Book Antiqua"/>
                <a:cs typeface="Book Antiqua"/>
              </a:rPr>
              <a:t>parameter </a:t>
            </a:r>
            <a:r>
              <a:rPr sz="2400" spc="-15" dirty="0">
                <a:latin typeface="Book Antiqua"/>
                <a:cs typeface="Book Antiqua"/>
              </a:rPr>
              <a:t>value</a:t>
            </a:r>
            <a:r>
              <a:rPr sz="2400" spc="245" dirty="0">
                <a:latin typeface="Book Antiqua"/>
                <a:cs typeface="Book Antiqua"/>
              </a:rPr>
              <a:t> </a:t>
            </a:r>
            <a:r>
              <a:rPr sz="2400" spc="145" dirty="0">
                <a:latin typeface="Book Antiqua"/>
                <a:cs typeface="Book Antiqua"/>
              </a:rPr>
              <a:t>t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0" dirty="0"/>
              <a:t>SHAPES: </a:t>
            </a:r>
            <a:r>
              <a:rPr spc="605" dirty="0"/>
              <a:t>PARAMETRIC</a:t>
            </a:r>
            <a:r>
              <a:rPr spc="-465" dirty="0"/>
              <a:t> </a:t>
            </a:r>
            <a:r>
              <a:rPr spc="605" dirty="0"/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3562" y="4599021"/>
            <a:ext cx="15938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650" dirty="0">
                <a:latin typeface="Symbol"/>
                <a:cs typeface="Symbol"/>
              </a:rPr>
              <a:t>⎟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3562" y="4820087"/>
            <a:ext cx="15938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650" dirty="0">
                <a:latin typeface="Symbol"/>
                <a:cs typeface="Symbol"/>
              </a:rPr>
              <a:t>⎠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9450" y="4599021"/>
            <a:ext cx="15938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650" dirty="0">
                <a:latin typeface="Symbol"/>
                <a:cs typeface="Symbol"/>
              </a:rPr>
              <a:t>⎜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9450" y="3935813"/>
            <a:ext cx="1153160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6475" algn="l"/>
              </a:tabLst>
            </a:pPr>
            <a:r>
              <a:rPr sz="2700" spc="-1650" dirty="0">
                <a:latin typeface="Symbol"/>
                <a:cs typeface="Symbol"/>
              </a:rPr>
              <a:t>⎜</a:t>
            </a:r>
            <a:r>
              <a:rPr sz="2700" spc="-1650" dirty="0">
                <a:latin typeface="Times New Roman"/>
                <a:cs typeface="Times New Roman"/>
              </a:rPr>
              <a:t>	</a:t>
            </a:r>
            <a:r>
              <a:rPr sz="2700" spc="-1650" dirty="0">
                <a:latin typeface="Symbol"/>
                <a:cs typeface="Symbol"/>
              </a:rPr>
              <a:t>⎟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9450" y="4820087"/>
            <a:ext cx="15938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650" dirty="0">
                <a:latin typeface="Symbol"/>
                <a:cs typeface="Symbol"/>
              </a:rPr>
              <a:t>⎝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34621" y="4726747"/>
            <a:ext cx="12255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10" dirty="0">
                <a:latin typeface="Times New Roman"/>
                <a:cs typeface="Times New Roman"/>
              </a:rPr>
              <a:t>t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9450" y="3689460"/>
            <a:ext cx="115316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50" spc="-2475" baseline="-4115" dirty="0">
                <a:latin typeface="Symbol"/>
                <a:cs typeface="Symbol"/>
              </a:rPr>
              <a:t>⎛</a:t>
            </a:r>
            <a:r>
              <a:rPr sz="4050" spc="-719" baseline="-4115" dirty="0">
                <a:latin typeface="Times New Roman"/>
                <a:cs typeface="Times New Roman"/>
              </a:rPr>
              <a:t> </a:t>
            </a:r>
            <a:r>
              <a:rPr sz="2700" spc="-190" dirty="0">
                <a:latin typeface="Times New Roman"/>
                <a:cs typeface="Times New Roman"/>
              </a:rPr>
              <a:t>cos(</a:t>
            </a:r>
            <a:r>
              <a:rPr sz="2700" i="1" spc="-190" dirty="0">
                <a:latin typeface="Times New Roman"/>
                <a:cs typeface="Times New Roman"/>
              </a:rPr>
              <a:t>t</a:t>
            </a:r>
            <a:r>
              <a:rPr sz="2700" spc="-190" dirty="0">
                <a:latin typeface="Times New Roman"/>
                <a:cs typeface="Times New Roman"/>
              </a:rPr>
              <a:t>)</a:t>
            </a:r>
            <a:r>
              <a:rPr sz="4050" spc="-284" baseline="-4115" dirty="0">
                <a:latin typeface="Symbol"/>
                <a:cs typeface="Symbol"/>
              </a:rPr>
              <a:t>⎞</a:t>
            </a:r>
            <a:endParaRPr sz="4050" baseline="-4115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4021" y="4208119"/>
            <a:ext cx="2159000" cy="51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i="1" spc="80" dirty="0">
                <a:latin typeface="Times New Roman"/>
                <a:cs typeface="Times New Roman"/>
              </a:rPr>
              <a:t>C</a:t>
            </a:r>
            <a:r>
              <a:rPr sz="2700" spc="80" dirty="0">
                <a:latin typeface="Times New Roman"/>
                <a:cs typeface="Times New Roman"/>
              </a:rPr>
              <a:t>(</a:t>
            </a:r>
            <a:r>
              <a:rPr sz="2700" i="1" spc="80" dirty="0">
                <a:latin typeface="Times New Roman"/>
                <a:cs typeface="Times New Roman"/>
              </a:rPr>
              <a:t>t</a:t>
            </a:r>
            <a:r>
              <a:rPr sz="2700" spc="80" dirty="0">
                <a:latin typeface="Times New Roman"/>
                <a:cs typeface="Times New Roman"/>
              </a:rPr>
              <a:t>)</a:t>
            </a:r>
            <a:r>
              <a:rPr sz="2700" spc="-170" dirty="0">
                <a:latin typeface="Times New Roman"/>
                <a:cs typeface="Times New Roman"/>
              </a:rPr>
              <a:t> </a:t>
            </a:r>
            <a:r>
              <a:rPr sz="2700" spc="35" dirty="0">
                <a:latin typeface="Symbol"/>
                <a:cs typeface="Symbol"/>
              </a:rPr>
              <a:t></a:t>
            </a:r>
            <a:r>
              <a:rPr sz="2700" spc="-310" dirty="0">
                <a:latin typeface="Times New Roman"/>
                <a:cs typeface="Times New Roman"/>
              </a:rPr>
              <a:t> </a:t>
            </a:r>
            <a:r>
              <a:rPr sz="4050" spc="-2475" baseline="-9259" dirty="0">
                <a:latin typeface="Symbol"/>
                <a:cs typeface="Symbol"/>
              </a:rPr>
              <a:t>⎜</a:t>
            </a:r>
            <a:r>
              <a:rPr sz="4050" spc="-375" baseline="-9259" dirty="0">
                <a:latin typeface="Times New Roman"/>
                <a:cs typeface="Times New Roman"/>
              </a:rPr>
              <a:t> </a:t>
            </a:r>
            <a:r>
              <a:rPr sz="2700" spc="25" dirty="0">
                <a:latin typeface="Times New Roman"/>
                <a:cs typeface="Times New Roman"/>
              </a:rPr>
              <a:t>sin(</a:t>
            </a:r>
            <a:r>
              <a:rPr sz="2700" i="1" spc="25" dirty="0">
                <a:latin typeface="Times New Roman"/>
                <a:cs typeface="Times New Roman"/>
              </a:rPr>
              <a:t>t</a:t>
            </a:r>
            <a:r>
              <a:rPr sz="2700" spc="25" dirty="0">
                <a:latin typeface="Times New Roman"/>
                <a:cs typeface="Times New Roman"/>
              </a:rPr>
              <a:t>)</a:t>
            </a:r>
            <a:r>
              <a:rPr sz="2700" spc="-240" dirty="0">
                <a:latin typeface="Times New Roman"/>
                <a:cs typeface="Times New Roman"/>
              </a:rPr>
              <a:t> </a:t>
            </a:r>
            <a:r>
              <a:rPr sz="4050" spc="-2475" baseline="-9259" dirty="0">
                <a:latin typeface="Symbol"/>
                <a:cs typeface="Symbol"/>
              </a:rPr>
              <a:t>⎟</a:t>
            </a:r>
            <a:endParaRPr sz="4050" baseline="-9259">
              <a:latin typeface="Symbol"/>
              <a:cs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7845"/>
            <a:ext cx="8801735" cy="123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75" dirty="0">
                <a:latin typeface="Book Antiqua"/>
                <a:cs typeface="Book Antiqua"/>
              </a:rPr>
              <a:t>Surfaces: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70" dirty="0">
                <a:latin typeface="Book Antiqua"/>
                <a:cs typeface="Book Antiqua"/>
              </a:rPr>
              <a:t>Surface </a:t>
            </a:r>
            <a:r>
              <a:rPr sz="2400" spc="100" dirty="0">
                <a:latin typeface="Book Antiqua"/>
                <a:cs typeface="Book Antiqua"/>
              </a:rPr>
              <a:t>S </a:t>
            </a:r>
            <a:r>
              <a:rPr sz="2400" spc="45" dirty="0">
                <a:latin typeface="Book Antiqua"/>
                <a:cs typeface="Book Antiqua"/>
              </a:rPr>
              <a:t>is </a:t>
            </a:r>
            <a:r>
              <a:rPr sz="2400" spc="50" dirty="0">
                <a:latin typeface="Book Antiqua"/>
                <a:cs typeface="Book Antiqua"/>
              </a:rPr>
              <a:t>defined </a:t>
            </a:r>
            <a:r>
              <a:rPr sz="2400" spc="45" dirty="0">
                <a:latin typeface="Book Antiqua"/>
                <a:cs typeface="Book Antiqua"/>
              </a:rPr>
              <a:t>as </a:t>
            </a:r>
            <a:r>
              <a:rPr sz="2400" spc="35" dirty="0">
                <a:latin typeface="Book Antiqua"/>
                <a:cs typeface="Book Antiqua"/>
              </a:rPr>
              <a:t>a </a:t>
            </a:r>
            <a:r>
              <a:rPr sz="2400" spc="65" dirty="0">
                <a:latin typeface="Book Antiqua"/>
                <a:cs typeface="Book Antiqua"/>
              </a:rPr>
              <a:t>function </a:t>
            </a:r>
            <a:r>
              <a:rPr sz="2400" spc="50" dirty="0">
                <a:latin typeface="Book Antiqua"/>
                <a:cs typeface="Book Antiqua"/>
              </a:rPr>
              <a:t>of parameter </a:t>
            </a:r>
            <a:r>
              <a:rPr sz="2400" dirty="0">
                <a:latin typeface="Book Antiqua"/>
                <a:cs typeface="Book Antiqua"/>
              </a:rPr>
              <a:t>values </a:t>
            </a:r>
            <a:r>
              <a:rPr sz="2400" spc="40" dirty="0">
                <a:latin typeface="Book Antiqua"/>
                <a:cs typeface="Book Antiqua"/>
              </a:rPr>
              <a:t>s,</a:t>
            </a:r>
            <a:r>
              <a:rPr sz="2400" spc="145" dirty="0">
                <a:latin typeface="Book Antiqua"/>
                <a:cs typeface="Book Antiqua"/>
              </a:rPr>
              <a:t> t</a:t>
            </a:r>
            <a:endParaRPr sz="24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Book Antiqua"/>
                <a:cs typeface="Book Antiqua"/>
              </a:rPr>
              <a:t>Names </a:t>
            </a:r>
            <a:r>
              <a:rPr sz="2400" spc="50" dirty="0">
                <a:latin typeface="Book Antiqua"/>
                <a:cs typeface="Book Antiqua"/>
              </a:rPr>
              <a:t>of parameters </a:t>
            </a:r>
            <a:r>
              <a:rPr sz="2400" spc="95" dirty="0">
                <a:latin typeface="Book Antiqua"/>
                <a:cs typeface="Book Antiqua"/>
              </a:rPr>
              <a:t>can </a:t>
            </a:r>
            <a:r>
              <a:rPr sz="2400" spc="110" dirty="0">
                <a:latin typeface="Book Antiqua"/>
                <a:cs typeface="Book Antiqua"/>
              </a:rPr>
              <a:t>be </a:t>
            </a:r>
            <a:r>
              <a:rPr sz="2400" spc="55" dirty="0">
                <a:latin typeface="Book Antiqua"/>
                <a:cs typeface="Book Antiqua"/>
              </a:rPr>
              <a:t>different </a:t>
            </a:r>
            <a:r>
              <a:rPr sz="2400" spc="105" dirty="0">
                <a:latin typeface="Book Antiqua"/>
                <a:cs typeface="Book Antiqua"/>
              </a:rPr>
              <a:t>to </a:t>
            </a:r>
            <a:r>
              <a:rPr sz="2400" spc="70" dirty="0">
                <a:latin typeface="Book Antiqua"/>
                <a:cs typeface="Book Antiqua"/>
              </a:rPr>
              <a:t>match</a:t>
            </a:r>
            <a:r>
              <a:rPr sz="2400" spc="295" dirty="0">
                <a:latin typeface="Book Antiqua"/>
                <a:cs typeface="Book Antiqua"/>
              </a:rPr>
              <a:t> </a:t>
            </a:r>
            <a:r>
              <a:rPr sz="2400" spc="45" dirty="0">
                <a:latin typeface="Book Antiqua"/>
                <a:cs typeface="Book Antiqua"/>
              </a:rPr>
              <a:t>intuition: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0" dirty="0"/>
              <a:t>SHAPES: </a:t>
            </a:r>
            <a:r>
              <a:rPr spc="605" dirty="0"/>
              <a:t>PARAMETRIC</a:t>
            </a:r>
            <a:r>
              <a:rPr spc="-465" dirty="0"/>
              <a:t> </a:t>
            </a:r>
            <a:r>
              <a:rPr spc="605" dirty="0"/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4531" y="4775273"/>
            <a:ext cx="16192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1680" dirty="0">
                <a:latin typeface="Symbol"/>
                <a:cs typeface="Symbol"/>
              </a:rPr>
              <a:t>⎟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4531" y="5002049"/>
            <a:ext cx="16192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1680" dirty="0">
                <a:latin typeface="Symbol"/>
                <a:cs typeface="Symbol"/>
              </a:rPr>
              <a:t>⎠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586" y="4775273"/>
            <a:ext cx="16192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1680" dirty="0">
                <a:latin typeface="Symbol"/>
                <a:cs typeface="Symbol"/>
              </a:rPr>
              <a:t>⎜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8586" y="4096805"/>
            <a:ext cx="2227580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8355" algn="l"/>
              </a:tabLst>
            </a:pPr>
            <a:r>
              <a:rPr sz="2750" spc="-1680" dirty="0">
                <a:latin typeface="Symbol"/>
                <a:cs typeface="Symbol"/>
              </a:rPr>
              <a:t>⎜</a:t>
            </a:r>
            <a:r>
              <a:rPr sz="2750" spc="-1680" dirty="0">
                <a:latin typeface="Times New Roman"/>
                <a:cs typeface="Times New Roman"/>
              </a:rPr>
              <a:t>	</a:t>
            </a:r>
            <a:r>
              <a:rPr sz="2750" spc="-1680" dirty="0">
                <a:latin typeface="Symbol"/>
                <a:cs typeface="Symbol"/>
              </a:rPr>
              <a:t>⎟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8586" y="5002049"/>
            <a:ext cx="16192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1680" dirty="0">
                <a:latin typeface="Symbol"/>
                <a:cs typeface="Symbol"/>
              </a:rPr>
              <a:t>⎝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8765" y="4887118"/>
            <a:ext cx="885825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40" dirty="0">
                <a:latin typeface="Times New Roman"/>
                <a:cs typeface="Times New Roman"/>
              </a:rPr>
              <a:t>sin(</a:t>
            </a:r>
            <a:r>
              <a:rPr sz="2900" i="1" spc="-40" dirty="0">
                <a:latin typeface="Symbol"/>
                <a:cs typeface="Symbol"/>
              </a:rPr>
              <a:t></a:t>
            </a:r>
            <a:r>
              <a:rPr sz="2900" i="1" spc="-43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8586" y="3825193"/>
            <a:ext cx="222758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25" spc="-2520" baseline="-4040" dirty="0">
                <a:latin typeface="Symbol"/>
                <a:cs typeface="Symbol"/>
              </a:rPr>
              <a:t>⎛</a:t>
            </a:r>
            <a:r>
              <a:rPr sz="4125" spc="-637" baseline="-4040" dirty="0">
                <a:latin typeface="Times New Roman"/>
                <a:cs typeface="Times New Roman"/>
              </a:rPr>
              <a:t> </a:t>
            </a:r>
            <a:r>
              <a:rPr sz="2750" spc="-35" dirty="0">
                <a:latin typeface="Times New Roman"/>
                <a:cs typeface="Times New Roman"/>
              </a:rPr>
              <a:t>cos(</a:t>
            </a:r>
            <a:r>
              <a:rPr sz="2900" i="1" spc="-35" dirty="0">
                <a:latin typeface="Symbol"/>
                <a:cs typeface="Symbol"/>
              </a:rPr>
              <a:t></a:t>
            </a:r>
            <a:r>
              <a:rPr sz="2900" i="1" spc="-49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)</a:t>
            </a:r>
            <a:r>
              <a:rPr sz="2750" spc="-37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cos(</a:t>
            </a:r>
            <a:r>
              <a:rPr sz="2900" i="1" spc="-40" dirty="0">
                <a:latin typeface="Symbol"/>
                <a:cs typeface="Symbol"/>
              </a:rPr>
              <a:t></a:t>
            </a:r>
            <a:r>
              <a:rPr sz="2900" i="1" spc="-36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)</a:t>
            </a:r>
            <a:r>
              <a:rPr sz="2750" spc="-450" dirty="0">
                <a:latin typeface="Times New Roman"/>
                <a:cs typeface="Times New Roman"/>
              </a:rPr>
              <a:t> </a:t>
            </a:r>
            <a:r>
              <a:rPr sz="4125" spc="-2520" baseline="-4040" dirty="0">
                <a:latin typeface="Symbol"/>
                <a:cs typeface="Symbol"/>
              </a:rPr>
              <a:t>⎞</a:t>
            </a:r>
            <a:endParaRPr sz="4125" baseline="-404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8364" y="4356156"/>
            <a:ext cx="3618229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20" dirty="0">
                <a:latin typeface="Times New Roman"/>
                <a:cs typeface="Times New Roman"/>
              </a:rPr>
              <a:t>S</a:t>
            </a:r>
            <a:r>
              <a:rPr sz="2750" i="1" spc="-434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(</a:t>
            </a:r>
            <a:r>
              <a:rPr sz="2900" i="1" spc="10" dirty="0">
                <a:latin typeface="Symbol"/>
                <a:cs typeface="Symbol"/>
              </a:rPr>
              <a:t></a:t>
            </a:r>
            <a:r>
              <a:rPr sz="2750" spc="10" dirty="0">
                <a:latin typeface="Times New Roman"/>
                <a:cs typeface="Times New Roman"/>
              </a:rPr>
              <a:t>,</a:t>
            </a:r>
            <a:r>
              <a:rPr sz="2900" i="1" spc="10" dirty="0">
                <a:latin typeface="Symbol"/>
                <a:cs typeface="Symbol"/>
              </a:rPr>
              <a:t></a:t>
            </a:r>
            <a:r>
              <a:rPr sz="2900" i="1" spc="-275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Symbol"/>
                <a:cs typeface="Symbol"/>
              </a:rPr>
              <a:t></a:t>
            </a:r>
            <a:r>
              <a:rPr sz="2750" spc="-280" dirty="0">
                <a:latin typeface="Times New Roman"/>
                <a:cs typeface="Times New Roman"/>
              </a:rPr>
              <a:t> </a:t>
            </a:r>
            <a:r>
              <a:rPr sz="2750" spc="15" dirty="0">
                <a:latin typeface="Symbol"/>
                <a:cs typeface="Symbol"/>
              </a:rPr>
              <a:t></a:t>
            </a:r>
            <a:r>
              <a:rPr sz="2750" spc="-215" dirty="0">
                <a:latin typeface="Times New Roman"/>
                <a:cs typeface="Times New Roman"/>
              </a:rPr>
              <a:t> </a:t>
            </a:r>
            <a:r>
              <a:rPr sz="4125" spc="-2520" baseline="-10101" dirty="0">
                <a:latin typeface="Symbol"/>
                <a:cs typeface="Symbol"/>
              </a:rPr>
              <a:t>⎜</a:t>
            </a:r>
            <a:r>
              <a:rPr sz="4125" spc="-337" baseline="-10101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sin(</a:t>
            </a:r>
            <a:r>
              <a:rPr sz="2900" i="1" spc="-30" dirty="0">
                <a:latin typeface="Symbol"/>
                <a:cs typeface="Symbol"/>
              </a:rPr>
              <a:t></a:t>
            </a:r>
            <a:r>
              <a:rPr sz="2900" i="1" spc="-484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)</a:t>
            </a:r>
            <a:r>
              <a:rPr sz="2750" spc="-360" dirty="0">
                <a:latin typeface="Times New Roman"/>
                <a:cs typeface="Times New Roman"/>
              </a:rPr>
              <a:t> </a:t>
            </a:r>
            <a:r>
              <a:rPr sz="2750" spc="-40" dirty="0">
                <a:latin typeface="Times New Roman"/>
                <a:cs typeface="Times New Roman"/>
              </a:rPr>
              <a:t>cos(</a:t>
            </a:r>
            <a:r>
              <a:rPr sz="2900" i="1" spc="-40" dirty="0">
                <a:latin typeface="Symbol"/>
                <a:cs typeface="Symbol"/>
              </a:rPr>
              <a:t></a:t>
            </a:r>
            <a:r>
              <a:rPr sz="2900" i="1" spc="-36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Times New Roman"/>
                <a:cs typeface="Times New Roman"/>
              </a:rPr>
              <a:t>)</a:t>
            </a:r>
            <a:r>
              <a:rPr sz="2750" spc="-210" dirty="0">
                <a:latin typeface="Times New Roman"/>
                <a:cs typeface="Times New Roman"/>
              </a:rPr>
              <a:t> </a:t>
            </a:r>
            <a:r>
              <a:rPr sz="4125" spc="-2520" baseline="-10101" dirty="0">
                <a:latin typeface="Symbol"/>
                <a:cs typeface="Symbol"/>
              </a:rPr>
              <a:t>⎟</a:t>
            </a:r>
            <a:endParaRPr sz="4125" baseline="-10101">
              <a:latin typeface="Symbol"/>
              <a:cs typeface="Symbo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47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0" dirty="0"/>
              <a:t>SHAPES:</a:t>
            </a:r>
            <a:r>
              <a:rPr spc="-20" dirty="0"/>
              <a:t> </a:t>
            </a:r>
            <a:r>
              <a:rPr spc="459" dirty="0"/>
              <a:t>IMPLICIT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58645"/>
            <a:ext cx="939165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85" dirty="0">
                <a:latin typeface="Book Antiqua"/>
                <a:cs typeface="Book Antiqua"/>
              </a:rPr>
              <a:t>Surface </a:t>
            </a:r>
            <a:r>
              <a:rPr sz="2800" spc="-25" dirty="0">
                <a:latin typeface="Book Antiqua"/>
                <a:cs typeface="Book Antiqua"/>
              </a:rPr>
              <a:t>(3D) </a:t>
            </a:r>
            <a:r>
              <a:rPr sz="2800" spc="85" dirty="0">
                <a:latin typeface="Book Antiqua"/>
                <a:cs typeface="Book Antiqua"/>
              </a:rPr>
              <a:t>or </a:t>
            </a:r>
            <a:r>
              <a:rPr sz="2800" spc="20" dirty="0">
                <a:latin typeface="Book Antiqua"/>
                <a:cs typeface="Book Antiqua"/>
              </a:rPr>
              <a:t>Curve </a:t>
            </a:r>
            <a:r>
              <a:rPr sz="2800" spc="-50" dirty="0">
                <a:latin typeface="Book Antiqua"/>
                <a:cs typeface="Book Antiqua"/>
              </a:rPr>
              <a:t>(2D) </a:t>
            </a:r>
            <a:r>
              <a:rPr sz="2800" spc="50" dirty="0">
                <a:latin typeface="Book Antiqua"/>
                <a:cs typeface="Book Antiqua"/>
              </a:rPr>
              <a:t>defined </a:t>
            </a:r>
            <a:r>
              <a:rPr sz="2800" spc="-15" dirty="0">
                <a:latin typeface="Book Antiqua"/>
                <a:cs typeface="Book Antiqua"/>
              </a:rPr>
              <a:t>by </a:t>
            </a:r>
            <a:r>
              <a:rPr sz="2800" spc="85" dirty="0">
                <a:latin typeface="Book Antiqua"/>
                <a:cs typeface="Book Antiqua"/>
              </a:rPr>
              <a:t>zero </a:t>
            </a:r>
            <a:r>
              <a:rPr sz="2800" spc="145" dirty="0">
                <a:latin typeface="Book Antiqua"/>
                <a:cs typeface="Book Antiqua"/>
              </a:rPr>
              <a:t>set </a:t>
            </a:r>
            <a:r>
              <a:rPr sz="2800" spc="25" dirty="0">
                <a:latin typeface="Book Antiqua"/>
                <a:cs typeface="Book Antiqua"/>
              </a:rPr>
              <a:t>(roots) </a:t>
            </a:r>
            <a:r>
              <a:rPr sz="2800" spc="40" dirty="0">
                <a:latin typeface="Book Antiqua"/>
                <a:cs typeface="Book Antiqua"/>
              </a:rPr>
              <a:t>of  </a:t>
            </a:r>
            <a:r>
              <a:rPr sz="2800" spc="70" dirty="0">
                <a:latin typeface="Book Antiqua"/>
                <a:cs typeface="Book Antiqua"/>
              </a:rPr>
              <a:t>function</a:t>
            </a:r>
            <a:endParaRPr sz="2800">
              <a:latin typeface="Book Antiqua"/>
              <a:cs typeface="Book Antiqua"/>
            </a:endParaRPr>
          </a:p>
          <a:p>
            <a:pPr marL="698500" lvl="1" indent="-22860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Book Antiqua"/>
                <a:cs typeface="Book Antiqua"/>
              </a:rPr>
              <a:t>E.g:</a:t>
            </a:r>
            <a:endParaRPr sz="2400">
              <a:latin typeface="Book Antiqua"/>
              <a:cs typeface="Book Antiqua"/>
            </a:endParaRPr>
          </a:p>
          <a:p>
            <a:pPr marL="2524760">
              <a:lnSpc>
                <a:spcPct val="100000"/>
              </a:lnSpc>
              <a:spcBef>
                <a:spcPts val="670"/>
              </a:spcBef>
              <a:tabLst>
                <a:tab pos="5448300" algn="l"/>
                <a:tab pos="6541770" algn="l"/>
                <a:tab pos="7585075" algn="l"/>
              </a:tabLst>
            </a:pPr>
            <a:r>
              <a:rPr sz="4350" i="1" spc="140" dirty="0">
                <a:latin typeface="Times New Roman"/>
                <a:cs typeface="Times New Roman"/>
              </a:rPr>
              <a:t>S</a:t>
            </a:r>
            <a:r>
              <a:rPr sz="4350" spc="140" dirty="0">
                <a:latin typeface="Times New Roman"/>
                <a:cs typeface="Times New Roman"/>
              </a:rPr>
              <a:t>(</a:t>
            </a:r>
            <a:r>
              <a:rPr sz="4350" i="1" spc="140" dirty="0">
                <a:latin typeface="Times New Roman"/>
                <a:cs typeface="Times New Roman"/>
              </a:rPr>
              <a:t>x</a:t>
            </a:r>
            <a:r>
              <a:rPr sz="4350" spc="140" dirty="0">
                <a:latin typeface="Times New Roman"/>
                <a:cs typeface="Times New Roman"/>
              </a:rPr>
              <a:t>,</a:t>
            </a:r>
            <a:r>
              <a:rPr sz="4350" spc="-180" dirty="0">
                <a:latin typeface="Times New Roman"/>
                <a:cs typeface="Times New Roman"/>
              </a:rPr>
              <a:t> </a:t>
            </a:r>
            <a:r>
              <a:rPr sz="4350" i="1" spc="20" dirty="0">
                <a:latin typeface="Times New Roman"/>
                <a:cs typeface="Times New Roman"/>
              </a:rPr>
              <a:t>y</a:t>
            </a:r>
            <a:r>
              <a:rPr sz="4350" spc="20" dirty="0">
                <a:latin typeface="Times New Roman"/>
                <a:cs typeface="Times New Roman"/>
              </a:rPr>
              <a:t>,</a:t>
            </a:r>
            <a:r>
              <a:rPr sz="4350" spc="-385" dirty="0">
                <a:latin typeface="Times New Roman"/>
                <a:cs typeface="Times New Roman"/>
              </a:rPr>
              <a:t> </a:t>
            </a:r>
            <a:r>
              <a:rPr sz="4350" i="1" spc="70" dirty="0">
                <a:latin typeface="Times New Roman"/>
                <a:cs typeface="Times New Roman"/>
              </a:rPr>
              <a:t>z</a:t>
            </a:r>
            <a:r>
              <a:rPr sz="4350" spc="70" dirty="0">
                <a:latin typeface="Times New Roman"/>
                <a:cs typeface="Times New Roman"/>
              </a:rPr>
              <a:t>)</a:t>
            </a:r>
            <a:r>
              <a:rPr sz="4350" spc="-350" dirty="0">
                <a:latin typeface="Times New Roman"/>
                <a:cs typeface="Times New Roman"/>
              </a:rPr>
              <a:t> </a:t>
            </a:r>
            <a:r>
              <a:rPr sz="4350" dirty="0">
                <a:latin typeface="Times New Roman"/>
                <a:cs typeface="Times New Roman"/>
              </a:rPr>
              <a:t>:</a:t>
            </a:r>
            <a:r>
              <a:rPr sz="4350" spc="-110" dirty="0">
                <a:latin typeface="Times New Roman"/>
                <a:cs typeface="Times New Roman"/>
              </a:rPr>
              <a:t> </a:t>
            </a:r>
            <a:r>
              <a:rPr sz="4350" i="1" spc="165" dirty="0">
                <a:latin typeface="Times New Roman"/>
                <a:cs typeface="Times New Roman"/>
              </a:rPr>
              <a:t>x</a:t>
            </a:r>
            <a:r>
              <a:rPr sz="3825" spc="247" baseline="42483" dirty="0">
                <a:latin typeface="Times New Roman"/>
                <a:cs typeface="Times New Roman"/>
              </a:rPr>
              <a:t>2	</a:t>
            </a:r>
            <a:r>
              <a:rPr sz="4350" spc="5" dirty="0">
                <a:latin typeface="Symbol"/>
                <a:cs typeface="Symbol"/>
              </a:rPr>
              <a:t></a:t>
            </a:r>
            <a:r>
              <a:rPr sz="4350" spc="150" dirty="0">
                <a:latin typeface="Times New Roman"/>
                <a:cs typeface="Times New Roman"/>
              </a:rPr>
              <a:t> </a:t>
            </a:r>
            <a:r>
              <a:rPr sz="4350" i="1" spc="5" dirty="0">
                <a:latin typeface="Times New Roman"/>
                <a:cs typeface="Times New Roman"/>
              </a:rPr>
              <a:t>y</a:t>
            </a:r>
            <a:r>
              <a:rPr sz="4350" i="1" spc="-685" dirty="0">
                <a:latin typeface="Times New Roman"/>
                <a:cs typeface="Times New Roman"/>
              </a:rPr>
              <a:t> </a:t>
            </a:r>
            <a:r>
              <a:rPr sz="3825" spc="-7" baseline="42483" dirty="0">
                <a:latin typeface="Times New Roman"/>
                <a:cs typeface="Times New Roman"/>
              </a:rPr>
              <a:t>2	</a:t>
            </a:r>
            <a:r>
              <a:rPr sz="4350" spc="5" dirty="0">
                <a:latin typeface="Symbol"/>
                <a:cs typeface="Symbol"/>
              </a:rPr>
              <a:t></a:t>
            </a:r>
            <a:r>
              <a:rPr sz="4350" spc="-50" dirty="0">
                <a:latin typeface="Times New Roman"/>
                <a:cs typeface="Times New Roman"/>
              </a:rPr>
              <a:t> </a:t>
            </a:r>
            <a:r>
              <a:rPr sz="4350" i="1" dirty="0">
                <a:latin typeface="Times New Roman"/>
                <a:cs typeface="Times New Roman"/>
              </a:rPr>
              <a:t>z</a:t>
            </a:r>
            <a:r>
              <a:rPr sz="4350" i="1" spc="-635" dirty="0">
                <a:latin typeface="Times New Roman"/>
                <a:cs typeface="Times New Roman"/>
              </a:rPr>
              <a:t> </a:t>
            </a:r>
            <a:r>
              <a:rPr sz="3825" spc="-7" baseline="42483" dirty="0">
                <a:latin typeface="Times New Roman"/>
                <a:cs typeface="Times New Roman"/>
              </a:rPr>
              <a:t>2	</a:t>
            </a:r>
            <a:r>
              <a:rPr sz="4350" spc="160" dirty="0">
                <a:latin typeface="Symbol"/>
                <a:cs typeface="Symbol"/>
              </a:rPr>
              <a:t></a:t>
            </a:r>
            <a:r>
              <a:rPr sz="4350" spc="160" dirty="0">
                <a:latin typeface="Times New Roman"/>
                <a:cs typeface="Times New Roman"/>
              </a:rPr>
              <a:t>1</a:t>
            </a:r>
            <a:r>
              <a:rPr sz="4350" spc="-640" dirty="0">
                <a:latin typeface="Times New Roman"/>
                <a:cs typeface="Times New Roman"/>
              </a:rPr>
              <a:t> </a:t>
            </a:r>
            <a:r>
              <a:rPr sz="4350" spc="5" dirty="0">
                <a:latin typeface="Symbol"/>
                <a:cs typeface="Symbol"/>
              </a:rPr>
              <a:t></a:t>
            </a:r>
            <a:r>
              <a:rPr sz="4350" spc="5" dirty="0">
                <a:latin typeface="Times New Roman"/>
                <a:cs typeface="Times New Roman"/>
              </a:rPr>
              <a:t> 0</a:t>
            </a:r>
            <a:endParaRPr sz="435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1847</Words>
  <Application>Microsoft Office PowerPoint</Application>
  <PresentationFormat>Widescreen</PresentationFormat>
  <Paragraphs>441</Paragraphs>
  <Slides>66</Slides>
  <Notes>0</Notes>
  <HiddenSlides>21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Arial</vt:lpstr>
      <vt:lpstr>Book Antiqua</vt:lpstr>
      <vt:lpstr>Calibri</vt:lpstr>
      <vt:lpstr>Cambria Math</vt:lpstr>
      <vt:lpstr>Consolas</vt:lpstr>
      <vt:lpstr>Courier New</vt:lpstr>
      <vt:lpstr>Myriad Pro</vt:lpstr>
      <vt:lpstr>Palatino Linotype</vt:lpstr>
      <vt:lpstr>Symbol</vt:lpstr>
      <vt:lpstr>Tahoma</vt:lpstr>
      <vt:lpstr>Times New Roman</vt:lpstr>
      <vt:lpstr>Office Theme</vt:lpstr>
      <vt:lpstr>CPSC 314 TEXTURE MAPPING</vt:lpstr>
      <vt:lpstr>PROBLEMS ON ILLUMINATION</vt:lpstr>
      <vt:lpstr>CODING A3 &amp; THEORY A3</vt:lpstr>
      <vt:lpstr>SOME HINTS ON  THEORY A3</vt:lpstr>
      <vt:lpstr>SHAPES - CURVES/SURFACES</vt:lpstr>
      <vt:lpstr>SHAPES: EXPLICIT FUNCTIONS</vt:lpstr>
      <vt:lpstr>SHAPES: PARAMETRIC FUNCTIONS</vt:lpstr>
      <vt:lpstr>SHAPES: PARAMETRIC FUNCTIONS</vt:lpstr>
      <vt:lpstr>SHAPES: IMPLICIT</vt:lpstr>
      <vt:lpstr>HOW TO INTERSECT ?</vt:lpstr>
      <vt:lpstr>FACE-TO-FACE GRADING</vt:lpstr>
      <vt:lpstr>WHY IS TEXTURE IMPORTANT?</vt:lpstr>
      <vt:lpstr>TEXTURE MAPPING</vt:lpstr>
      <vt:lpstr>TEXTURE MAPPING</vt:lpstr>
      <vt:lpstr>COLOR TEXTURE MAPPING</vt:lpstr>
      <vt:lpstr>TEXTURE MAPPING</vt:lpstr>
      <vt:lpstr>TEXTURE MAPPING – Questions?</vt:lpstr>
      <vt:lpstr>SURFACE TEXTURE</vt:lpstr>
      <vt:lpstr>TEXTURE MAPPING EXAMPLE</vt:lpstr>
      <vt:lpstr>TEXTURE MAPPING EXAMPLE</vt:lpstr>
      <vt:lpstr>TEXTURE MAPPING EXAMPLE</vt:lpstr>
      <vt:lpstr>FRACTIONAL TEXTURE COORDINATES</vt:lpstr>
      <vt:lpstr>THREE.JS</vt:lpstr>
      <vt:lpstr>HOW TO USE COLOR TEXTURES</vt:lpstr>
      <vt:lpstr>TEXTURE LOOKUP:  TILING AND CLAMPING</vt:lpstr>
      <vt:lpstr>IN THREE.JS</vt:lpstr>
      <vt:lpstr>TILED TEXTURE MAP</vt:lpstr>
      <vt:lpstr>RECONSTRUCTION</vt:lpstr>
      <vt:lpstr>RECONSTRUCTION</vt:lpstr>
      <vt:lpstr>MIPMAPPING</vt:lpstr>
      <vt:lpstr>MIPMAPS</vt:lpstr>
      <vt:lpstr>MIPMAP STORAGE</vt:lpstr>
      <vt:lpstr>HOW TO INTERPOLATE S,T?</vt:lpstr>
      <vt:lpstr>TEXTURE MAPPING</vt:lpstr>
      <vt:lpstr>INTERPOLATION: SCREEN VS. WORLD SPACE</vt:lpstr>
      <vt:lpstr>INTERPOLATION: SCREEN VS. WORLD SPACE</vt:lpstr>
      <vt:lpstr>PERSPECTIVE - REMINDER</vt:lpstr>
      <vt:lpstr>TEXTURE COORDINATE INTERPOLATION</vt:lpstr>
      <vt:lpstr>OTHER USES FOR TEXTURES</vt:lpstr>
      <vt:lpstr>OTHER USES FOR TEXTURES</vt:lpstr>
      <vt:lpstr>BUMP MAPPING: NORMALS AS TEXTURE</vt:lpstr>
      <vt:lpstr>BUMP MAPPING</vt:lpstr>
      <vt:lpstr>BUMP MAPPING</vt:lpstr>
      <vt:lpstr>EMBOSSING</vt:lpstr>
      <vt:lpstr>BUMP MAPPING: LIMITATION</vt:lpstr>
      <vt:lpstr>BUMP MAPPING: LIMITATION Why don’t we modify geometry instead of modifying normals?</vt:lpstr>
      <vt:lpstr>DISPLACEMENT MAPPING</vt:lpstr>
      <vt:lpstr>ENVIRONMENT MAPPING</vt:lpstr>
      <vt:lpstr>ENVIRONMENT MAPPING</vt:lpstr>
      <vt:lpstr>SPHERE MAPPING</vt:lpstr>
      <vt:lpstr>CUBE MAPPING</vt:lpstr>
      <vt:lpstr>CUBE MAPPING F</vt:lpstr>
      <vt:lpstr>CUBE MAPPING</vt:lpstr>
      <vt:lpstr>CUBE MAPPING</vt:lpstr>
      <vt:lpstr>ENVIRONMENT MAPS (EM)</vt:lpstr>
      <vt:lpstr>VOLUMETRIC TEXTURE</vt:lpstr>
      <vt:lpstr>PROCEDURAL TEXTURE EFFECTS:  BOMBING</vt:lpstr>
      <vt:lpstr>PERLIN NOISE: PROCEDURAL  TEXTURES</vt:lpstr>
      <vt:lpstr>PERLIN NOISE: TURBULENCE</vt:lpstr>
      <vt:lpstr>PERLIN NOISE: TURBULENCE</vt:lpstr>
      <vt:lpstr>THE RENDERING PIPELINE</vt:lpstr>
      <vt:lpstr>SHADOWS</vt:lpstr>
      <vt:lpstr>SHADOWS</vt:lpstr>
      <vt:lpstr>SHADOWS</vt:lpstr>
      <vt:lpstr>SHADOWS (IDEA)</vt:lpstr>
      <vt:lpstr>SHADOWS (IDEA)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314 19 – TEXTURE MAPPING</dc:title>
  <cp:lastModifiedBy>Glen S</cp:lastModifiedBy>
  <cp:revision>8</cp:revision>
  <dcterms:created xsi:type="dcterms:W3CDTF">2016-03-02T21:48:47Z</dcterms:created>
  <dcterms:modified xsi:type="dcterms:W3CDTF">2016-03-03T06:45:03Z</dcterms:modified>
</cp:coreProperties>
</file>