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Microsoft_Equation1.bin" ContentType="application/vnd.openxmlformats-officedocument.oleObject"/>
  <Override PartName="/ppt/embeddings/oleObject8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oleObject11.bin" ContentType="application/vnd.openxmlformats-officedocument.oleObject"/>
  <Override PartName="/ppt/embeddings/Microsoft_Equation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463" r:id="rId3"/>
    <p:sldId id="464" r:id="rId4"/>
    <p:sldId id="501" r:id="rId5"/>
    <p:sldId id="502" r:id="rId6"/>
    <p:sldId id="466" r:id="rId7"/>
    <p:sldId id="467" r:id="rId8"/>
    <p:sldId id="468" r:id="rId9"/>
    <p:sldId id="469" r:id="rId10"/>
    <p:sldId id="470" r:id="rId11"/>
    <p:sldId id="471" r:id="rId12"/>
    <p:sldId id="540" r:id="rId13"/>
    <p:sldId id="541" r:id="rId14"/>
    <p:sldId id="542" r:id="rId15"/>
    <p:sldId id="543" r:id="rId16"/>
    <p:sldId id="472" r:id="rId17"/>
    <p:sldId id="473" r:id="rId18"/>
    <p:sldId id="474" r:id="rId19"/>
    <p:sldId id="537" r:id="rId20"/>
    <p:sldId id="544" r:id="rId21"/>
    <p:sldId id="475" r:id="rId22"/>
    <p:sldId id="505" r:id="rId23"/>
    <p:sldId id="545" r:id="rId24"/>
    <p:sldId id="476" r:id="rId25"/>
    <p:sldId id="477" r:id="rId26"/>
    <p:sldId id="478" r:id="rId27"/>
    <p:sldId id="479" r:id="rId28"/>
    <p:sldId id="480" r:id="rId29"/>
    <p:sldId id="481" r:id="rId30"/>
    <p:sldId id="482" r:id="rId31"/>
    <p:sldId id="539" r:id="rId32"/>
    <p:sldId id="506" r:id="rId33"/>
    <p:sldId id="486" r:id="rId34"/>
    <p:sldId id="487" r:id="rId35"/>
    <p:sldId id="547" r:id="rId36"/>
    <p:sldId id="546" r:id="rId37"/>
    <p:sldId id="535" r:id="rId38"/>
    <p:sldId id="536" r:id="rId39"/>
    <p:sldId id="538" r:id="rId40"/>
    <p:sldId id="503" r:id="rId41"/>
    <p:sldId id="484" r:id="rId42"/>
    <p:sldId id="485" r:id="rId43"/>
    <p:sldId id="488" r:id="rId44"/>
    <p:sldId id="548" r:id="rId45"/>
    <p:sldId id="549" r:id="rId46"/>
    <p:sldId id="550" r:id="rId47"/>
    <p:sldId id="551" r:id="rId48"/>
    <p:sldId id="552" r:id="rId49"/>
    <p:sldId id="553" r:id="rId50"/>
    <p:sldId id="554" r:id="rId51"/>
    <p:sldId id="555" r:id="rId52"/>
    <p:sldId id="556" r:id="rId53"/>
    <p:sldId id="557" r:id="rId54"/>
    <p:sldId id="558" r:id="rId55"/>
    <p:sldId id="559" r:id="rId56"/>
    <p:sldId id="560" r:id="rId57"/>
    <p:sldId id="561" r:id="rId58"/>
    <p:sldId id="562" r:id="rId59"/>
    <p:sldId id="563" r:id="rId60"/>
    <p:sldId id="564" r:id="rId61"/>
    <p:sldId id="565" r:id="rId62"/>
    <p:sldId id="566" r:id="rId63"/>
    <p:sldId id="567" r:id="rId64"/>
    <p:sldId id="568" r:id="rId65"/>
    <p:sldId id="569" r:id="rId66"/>
    <p:sldId id="570" r:id="rId67"/>
    <p:sldId id="571" r:id="rId68"/>
    <p:sldId id="57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718FF"/>
    <a:srgbClr val="FFFFF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2"/>
    <p:restoredTop sz="50000"/>
  </p:normalViewPr>
  <p:slideViewPr>
    <p:cSldViewPr snapToGrid="0" snapToObjects="1">
      <p:cViewPr>
        <p:scale>
          <a:sx n="99" d="100"/>
          <a:sy n="99" d="100"/>
        </p:scale>
        <p:origin x="-104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76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1.xml"/><Relationship Id="rId2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02D0B-81F4-D84F-8195-47174587AC32}" type="datetimeFigureOut">
              <a:rPr lang="en-US" smtClean="0"/>
              <a:t>2016-02-28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4165C-D5C6-DE4D-964A-B166F2A73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758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930FC-611B-F04D-9D76-CF06316EA4E0}" type="datetimeFigureOut">
              <a:rPr lang="en-US" smtClean="0"/>
              <a:t>2016-02-12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8EB79-CCFC-1741-93F6-09B01D40F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6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8EB79-CCFC-1741-93F6-09B01D40F7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13A4ABF8-9041-654B-AB49-F4E766371955}" type="slidenum">
              <a:rPr lang="en-US" altLang="en-US" sz="1000">
                <a:latin typeface="Times New Roman" charset="0"/>
              </a:rPr>
              <a:pPr/>
              <a:t>6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838200"/>
            <a:ext cx="5989638" cy="3370263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87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6F963024-5751-744E-9E08-BD48B11578A2}" type="slidenum">
              <a:rPr lang="en-US" altLang="en-US" sz="1000">
                <a:latin typeface="Times New Roman" charset="0"/>
              </a:rPr>
              <a:pPr/>
              <a:t>11</a:t>
            </a:fld>
            <a:endParaRPr lang="en-US" altLang="en-US" sz="1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51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E4D814-7B97-9647-932B-2F74610E732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4" y="4343085"/>
            <a:ext cx="5028994" cy="411416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Average local facet normal can be used to approximate local surface normal.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99844B5C-469F-4F4F-8EFE-9BBE60291831}" type="slidenum">
              <a:rPr lang="en-US" altLang="en-US" sz="1000">
                <a:latin typeface="Times New Roman" charset="0"/>
              </a:rPr>
              <a:pPr/>
              <a:t>30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838200"/>
            <a:ext cx="5989638" cy="3370263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69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D69A4778-64E7-3745-B652-B70D0BEA7ACD}" type="slidenum">
              <a:rPr lang="en-US" altLang="en-US" sz="1000">
                <a:latin typeface="Times New Roman" charset="0"/>
              </a:rPr>
              <a:pPr/>
              <a:t>37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95176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D69A4778-64E7-3745-B652-B70D0BEA7ACD}" type="slidenum">
              <a:rPr lang="en-US" altLang="en-US" sz="1000">
                <a:latin typeface="Times New Roman" charset="0"/>
              </a:rPr>
              <a:pPr/>
              <a:t>38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265426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A6AD3AEB-B7AA-864C-AD7E-E1F124D33C8C}" type="slidenum">
              <a:rPr lang="en-US" altLang="en-US" sz="1000">
                <a:latin typeface="Times New Roman" charset="0"/>
              </a:rPr>
              <a:pPr/>
              <a:t>42</a:t>
            </a:fld>
            <a:endParaRPr lang="en-US" altLang="en-US" sz="10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838200"/>
            <a:ext cx="5989638" cy="3370263"/>
          </a:xfrm>
          <a:ln cap="flat"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0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all" baseline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ora" charset="0"/>
                <a:ea typeface="Lora" charset="0"/>
                <a:cs typeface="Lor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94D4-2CF9-9745-8DD5-D7B2231C9132}" type="datetime1">
              <a:rPr lang="en-CA" smtClean="0"/>
              <a:t>2016-02-28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ora" charset="0"/>
                <a:ea typeface="Lora" charset="0"/>
                <a:cs typeface="Lora" charset="0"/>
              </a:defRPr>
            </a:lvl1pPr>
            <a:lvl2pPr>
              <a:defRPr>
                <a:latin typeface="Lora" charset="0"/>
                <a:ea typeface="Lora" charset="0"/>
                <a:cs typeface="Lora" charset="0"/>
              </a:defRPr>
            </a:lvl2pPr>
            <a:lvl3pPr>
              <a:defRPr>
                <a:latin typeface="Lora" charset="0"/>
                <a:ea typeface="Lora" charset="0"/>
                <a:cs typeface="Lora" charset="0"/>
              </a:defRPr>
            </a:lvl3pPr>
            <a:lvl4pPr>
              <a:defRPr>
                <a:latin typeface="Lora" charset="0"/>
                <a:ea typeface="Lora" charset="0"/>
                <a:cs typeface="Lora" charset="0"/>
              </a:defRPr>
            </a:lvl4pPr>
            <a:lvl5pPr>
              <a:defRPr>
                <a:latin typeface="Lora" charset="0"/>
                <a:ea typeface="Lora" charset="0"/>
                <a:cs typeface="Lora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BB9E-A5A3-1C40-972A-75AB553FE543}" type="datetime1">
              <a:rPr lang="en-CA" smtClean="0"/>
              <a:t>2016-02-28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AE1F-1729-594E-AFE2-9B3D5144AE78}" type="datetime1">
              <a:rPr lang="en-CA" smtClean="0"/>
              <a:t>2016-02-28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4B5-BCE9-FD4A-8F1F-65BBCB7892BE}" type="datetime1">
              <a:rPr lang="en-CA" smtClean="0"/>
              <a:t>2016-02-28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3D1B-BEA7-2140-8AB9-9ECA2C0B1683}" type="datetime1">
              <a:rPr lang="en-CA" smtClean="0"/>
              <a:t>2016-02-28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220EA-740C-2840-AB7A-09692021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33.emf"/><Relationship Id="rId10" Type="http://schemas.openxmlformats.org/officeDocument/2006/relationships/image" Target="../media/image3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41.emf"/><Relationship Id="rId8" Type="http://schemas.openxmlformats.org/officeDocument/2006/relationships/image" Target="../media/image34.png"/><Relationship Id="rId9" Type="http://schemas.openxmlformats.org/officeDocument/2006/relationships/image" Target="../media/image16.png"/><Relationship Id="rId10" Type="http://schemas.openxmlformats.org/officeDocument/2006/relationships/image" Target="../media/image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4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oleObject" Target="../embeddings/Microsoft_Equation3.bin"/><Relationship Id="rId7" Type="http://schemas.openxmlformats.org/officeDocument/2006/relationships/image" Target="../media/image5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56.emf"/><Relationship Id="rId5" Type="http://schemas.openxmlformats.org/officeDocument/2006/relationships/image" Target="../media/image53.jpeg"/><Relationship Id="rId6" Type="http://schemas.openxmlformats.org/officeDocument/2006/relationships/image" Target="../media/image54.jpeg"/><Relationship Id="rId7" Type="http://schemas.openxmlformats.org/officeDocument/2006/relationships/image" Target="../media/image55.jpeg"/><Relationship Id="rId8" Type="http://schemas.openxmlformats.org/officeDocument/2006/relationships/oleObject" Target="../embeddings/Microsoft_Equation4.bin"/><Relationship Id="rId9" Type="http://schemas.openxmlformats.org/officeDocument/2006/relationships/image" Target="../media/image5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0"/>
            <a:ext cx="10972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409" y="0"/>
            <a:ext cx="10363200" cy="5791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CPSC 314</a:t>
            </a:r>
            <a:br>
              <a:rPr lang="en-US" sz="4000" dirty="0" smtClean="0"/>
            </a:br>
            <a:r>
              <a:rPr lang="en-CA" sz="4000" dirty="0" smtClean="0"/>
              <a:t>Lighting </a:t>
            </a:r>
            <a:r>
              <a:rPr lang="en-CA" sz="4000" dirty="0" smtClean="0"/>
              <a:t>and SHADING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200" dirty="0" err="1" smtClean="0">
                <a:solidFill>
                  <a:schemeClr val="bg1"/>
                </a:solidFill>
              </a:rPr>
              <a:t>ugrad.cs.ubc.ca</a:t>
            </a:r>
            <a:r>
              <a:rPr lang="en-US" sz="3200" dirty="0">
                <a:solidFill>
                  <a:schemeClr val="bg1"/>
                </a:solidFill>
              </a:rPr>
              <a:t>/~</a:t>
            </a:r>
            <a:r>
              <a:rPr lang="en-US" sz="3200" dirty="0" smtClean="0">
                <a:solidFill>
                  <a:schemeClr val="bg1"/>
                </a:solidFill>
              </a:rPr>
              <a:t>cs314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7409" y="6321056"/>
            <a:ext cx="103632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slide credits: Mikhail </a:t>
            </a:r>
            <a:r>
              <a:rPr lang="en-US" dirty="0" err="1" smtClean="0">
                <a:solidFill>
                  <a:schemeClr val="bg1"/>
                </a:solidFill>
              </a:rPr>
              <a:t>Bessmeltsev</a:t>
            </a:r>
            <a:r>
              <a:rPr lang="en-US" dirty="0" smtClean="0">
                <a:solidFill>
                  <a:schemeClr val="bg1"/>
                </a:solidFill>
              </a:rPr>
              <a:t> et 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idx="1"/>
          </p:nvPr>
        </p:nvSpPr>
        <p:spPr>
          <a:xfrm>
            <a:off x="1828801" y="1752600"/>
            <a:ext cx="8302625" cy="3392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700" dirty="0">
                <a:ea typeface="ＭＳ Ｐゴシック" charset="-128"/>
              </a:rPr>
              <a:t>Most surfaces exhibit complex </a:t>
            </a:r>
            <a:r>
              <a:rPr lang="en-US" altLang="en-US" sz="2700" dirty="0" err="1">
                <a:ea typeface="ＭＳ Ｐゴシック" charset="-128"/>
              </a:rPr>
              <a:t>reflectances</a:t>
            </a:r>
            <a:endParaRPr lang="en-US" altLang="en-US" sz="2300" dirty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Vary with incident and reflected directions.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Model with combination – known as BRDF</a:t>
            </a:r>
          </a:p>
          <a:p>
            <a:pPr lvl="2" indent="-285750"/>
            <a:r>
              <a:rPr lang="en-US" altLang="en-US" sz="1800" dirty="0"/>
              <a:t>BRDF: </a:t>
            </a:r>
            <a:r>
              <a:rPr lang="en-CA" altLang="en-US" sz="1800" i="1" dirty="0"/>
              <a:t>Bidirectional Reflectance Distribution Function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         +                      +                             =    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90000"/>
              </a:lnSpc>
            </a:pPr>
            <a:endParaRPr lang="en-US" altLang="en-US" sz="2300" dirty="0">
              <a:ea typeface="ＭＳ Ｐゴシック" charset="-128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Reflectance Distribution Model</a:t>
            </a: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3792539" y="3449638"/>
            <a:ext cx="1857375" cy="1122362"/>
            <a:chOff x="1672" y="2482"/>
            <a:chExt cx="721" cy="436"/>
          </a:xfrm>
        </p:grpSpPr>
        <p:sp>
          <p:nvSpPr>
            <p:cNvPr id="25639" name="Line 5"/>
            <p:cNvSpPr>
              <a:spLocks noChangeShapeType="1"/>
            </p:cNvSpPr>
            <p:nvPr/>
          </p:nvSpPr>
          <p:spPr bwMode="auto">
            <a:xfrm flipH="1">
              <a:off x="1672" y="2890"/>
              <a:ext cx="721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6"/>
            <p:cNvSpPr>
              <a:spLocks noChangeShapeType="1"/>
            </p:cNvSpPr>
            <p:nvPr/>
          </p:nvSpPr>
          <p:spPr bwMode="auto">
            <a:xfrm flipV="1">
              <a:off x="2031" y="2493"/>
              <a:ext cx="263" cy="39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7"/>
            <p:cNvSpPr>
              <a:spLocks noChangeShapeType="1"/>
            </p:cNvSpPr>
            <p:nvPr/>
          </p:nvSpPr>
          <p:spPr bwMode="auto">
            <a:xfrm flipV="1">
              <a:off x="2036" y="2606"/>
              <a:ext cx="215" cy="28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8"/>
            <p:cNvSpPr>
              <a:spLocks noChangeShapeType="1"/>
            </p:cNvSpPr>
            <p:nvPr/>
          </p:nvSpPr>
          <p:spPr bwMode="auto">
            <a:xfrm flipV="1">
              <a:off x="2034" y="2570"/>
              <a:ext cx="185" cy="32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9"/>
            <p:cNvSpPr>
              <a:spLocks noChangeShapeType="1"/>
            </p:cNvSpPr>
            <p:nvPr/>
          </p:nvSpPr>
          <p:spPr bwMode="auto">
            <a:xfrm flipV="1">
              <a:off x="2031" y="2710"/>
              <a:ext cx="182" cy="18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10"/>
            <p:cNvSpPr>
              <a:spLocks noChangeShapeType="1"/>
            </p:cNvSpPr>
            <p:nvPr/>
          </p:nvSpPr>
          <p:spPr bwMode="auto">
            <a:xfrm flipV="1">
              <a:off x="2026" y="2634"/>
              <a:ext cx="128" cy="26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11"/>
            <p:cNvSpPr>
              <a:spLocks/>
            </p:cNvSpPr>
            <p:nvPr/>
          </p:nvSpPr>
          <p:spPr bwMode="auto">
            <a:xfrm flipH="1">
              <a:off x="2018" y="2482"/>
              <a:ext cx="297" cy="436"/>
            </a:xfrm>
            <a:custGeom>
              <a:avLst/>
              <a:gdLst>
                <a:gd name="T0" fmla="*/ 0 w 913"/>
                <a:gd name="T1" fmla="*/ 2 h 896"/>
                <a:gd name="T2" fmla="*/ 0 w 913"/>
                <a:gd name="T3" fmla="*/ 2 h 896"/>
                <a:gd name="T4" fmla="*/ 0 w 913"/>
                <a:gd name="T5" fmla="*/ 2 h 896"/>
                <a:gd name="T6" fmla="*/ 0 w 913"/>
                <a:gd name="T7" fmla="*/ 2 h 896"/>
                <a:gd name="T8" fmla="*/ 0 w 913"/>
                <a:gd name="T9" fmla="*/ 1 h 896"/>
                <a:gd name="T10" fmla="*/ 0 w 913"/>
                <a:gd name="T11" fmla="*/ 1 h 896"/>
                <a:gd name="T12" fmla="*/ 0 w 913"/>
                <a:gd name="T13" fmla="*/ 1 h 896"/>
                <a:gd name="T14" fmla="*/ 0 w 913"/>
                <a:gd name="T15" fmla="*/ 0 h 896"/>
                <a:gd name="T16" fmla="*/ 0 w 913"/>
                <a:gd name="T17" fmla="*/ 0 h 896"/>
                <a:gd name="T18" fmla="*/ 0 w 913"/>
                <a:gd name="T19" fmla="*/ 0 h 896"/>
                <a:gd name="T20" fmla="*/ 0 w 913"/>
                <a:gd name="T21" fmla="*/ 0 h 896"/>
                <a:gd name="T22" fmla="*/ 0 w 913"/>
                <a:gd name="T23" fmla="*/ 0 h 896"/>
                <a:gd name="T24" fmla="*/ 0 w 913"/>
                <a:gd name="T25" fmla="*/ 0 h 896"/>
                <a:gd name="T26" fmla="*/ 0 w 913"/>
                <a:gd name="T27" fmla="*/ 0 h 896"/>
                <a:gd name="T28" fmla="*/ 0 w 913"/>
                <a:gd name="T29" fmla="*/ 0 h 896"/>
                <a:gd name="T30" fmla="*/ 0 w 913"/>
                <a:gd name="T31" fmla="*/ 0 h 896"/>
                <a:gd name="T32" fmla="*/ 0 w 913"/>
                <a:gd name="T33" fmla="*/ 0 h 896"/>
                <a:gd name="T34" fmla="*/ 0 w 913"/>
                <a:gd name="T35" fmla="*/ 0 h 896"/>
                <a:gd name="T36" fmla="*/ 0 w 913"/>
                <a:gd name="T37" fmla="*/ 1 h 896"/>
                <a:gd name="T38" fmla="*/ 0 w 913"/>
                <a:gd name="T39" fmla="*/ 1 h 896"/>
                <a:gd name="T40" fmla="*/ 0 w 913"/>
                <a:gd name="T41" fmla="*/ 1 h 896"/>
                <a:gd name="T42" fmla="*/ 0 w 913"/>
                <a:gd name="T43" fmla="*/ 1 h 896"/>
                <a:gd name="T44" fmla="*/ 0 w 913"/>
                <a:gd name="T45" fmla="*/ 2 h 896"/>
                <a:gd name="T46" fmla="*/ 0 w 913"/>
                <a:gd name="T47" fmla="*/ 3 h 8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13"/>
                <a:gd name="T73" fmla="*/ 0 h 896"/>
                <a:gd name="T74" fmla="*/ 913 w 913"/>
                <a:gd name="T75" fmla="*/ 896 h 8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13" h="896">
                  <a:moveTo>
                    <a:pt x="856" y="839"/>
                  </a:moveTo>
                  <a:cubicBezTo>
                    <a:pt x="714" y="804"/>
                    <a:pt x="596" y="761"/>
                    <a:pt x="460" y="736"/>
                  </a:cubicBezTo>
                  <a:cubicBezTo>
                    <a:pt x="407" y="702"/>
                    <a:pt x="341" y="669"/>
                    <a:pt x="280" y="650"/>
                  </a:cubicBezTo>
                  <a:cubicBezTo>
                    <a:pt x="263" y="631"/>
                    <a:pt x="231" y="610"/>
                    <a:pt x="217" y="589"/>
                  </a:cubicBezTo>
                  <a:cubicBezTo>
                    <a:pt x="181" y="535"/>
                    <a:pt x="214" y="607"/>
                    <a:pt x="164" y="526"/>
                  </a:cubicBezTo>
                  <a:cubicBezTo>
                    <a:pt x="135" y="480"/>
                    <a:pt x="66" y="395"/>
                    <a:pt x="66" y="395"/>
                  </a:cubicBezTo>
                  <a:cubicBezTo>
                    <a:pt x="56" y="367"/>
                    <a:pt x="41" y="341"/>
                    <a:pt x="33" y="312"/>
                  </a:cubicBezTo>
                  <a:cubicBezTo>
                    <a:pt x="28" y="293"/>
                    <a:pt x="18" y="277"/>
                    <a:pt x="13" y="259"/>
                  </a:cubicBezTo>
                  <a:cubicBezTo>
                    <a:pt x="10" y="247"/>
                    <a:pt x="13" y="233"/>
                    <a:pt x="8" y="222"/>
                  </a:cubicBezTo>
                  <a:cubicBezTo>
                    <a:pt x="5" y="214"/>
                    <a:pt x="0" y="188"/>
                    <a:pt x="0" y="197"/>
                  </a:cubicBezTo>
                  <a:cubicBezTo>
                    <a:pt x="0" y="211"/>
                    <a:pt x="5" y="224"/>
                    <a:pt x="8" y="238"/>
                  </a:cubicBezTo>
                  <a:cubicBezTo>
                    <a:pt x="15" y="124"/>
                    <a:pt x="0" y="90"/>
                    <a:pt x="74" y="16"/>
                  </a:cubicBezTo>
                  <a:cubicBezTo>
                    <a:pt x="90" y="0"/>
                    <a:pt x="118" y="4"/>
                    <a:pt x="140" y="0"/>
                  </a:cubicBezTo>
                  <a:cubicBezTo>
                    <a:pt x="215" y="6"/>
                    <a:pt x="272" y="16"/>
                    <a:pt x="345" y="24"/>
                  </a:cubicBezTo>
                  <a:cubicBezTo>
                    <a:pt x="377" y="34"/>
                    <a:pt x="436" y="65"/>
                    <a:pt x="436" y="65"/>
                  </a:cubicBezTo>
                  <a:cubicBezTo>
                    <a:pt x="480" y="111"/>
                    <a:pt x="391" y="48"/>
                    <a:pt x="484" y="94"/>
                  </a:cubicBezTo>
                  <a:cubicBezTo>
                    <a:pt x="493" y="98"/>
                    <a:pt x="512" y="107"/>
                    <a:pt x="518" y="115"/>
                  </a:cubicBezTo>
                  <a:cubicBezTo>
                    <a:pt x="540" y="142"/>
                    <a:pt x="570" y="162"/>
                    <a:pt x="592" y="189"/>
                  </a:cubicBezTo>
                  <a:cubicBezTo>
                    <a:pt x="616" y="218"/>
                    <a:pt x="637" y="248"/>
                    <a:pt x="658" y="279"/>
                  </a:cubicBezTo>
                  <a:cubicBezTo>
                    <a:pt x="664" y="287"/>
                    <a:pt x="675" y="304"/>
                    <a:pt x="675" y="304"/>
                  </a:cubicBezTo>
                  <a:cubicBezTo>
                    <a:pt x="697" y="374"/>
                    <a:pt x="666" y="283"/>
                    <a:pt x="699" y="353"/>
                  </a:cubicBezTo>
                  <a:cubicBezTo>
                    <a:pt x="711" y="379"/>
                    <a:pt x="748" y="463"/>
                    <a:pt x="775" y="523"/>
                  </a:cubicBezTo>
                  <a:cubicBezTo>
                    <a:pt x="796" y="590"/>
                    <a:pt x="864" y="702"/>
                    <a:pt x="864" y="773"/>
                  </a:cubicBezTo>
                  <a:cubicBezTo>
                    <a:pt x="864" y="795"/>
                    <a:pt x="859" y="817"/>
                    <a:pt x="913" y="896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12"/>
            <p:cNvSpPr>
              <a:spLocks noChangeShapeType="1"/>
            </p:cNvSpPr>
            <p:nvPr/>
          </p:nvSpPr>
          <p:spPr bwMode="auto">
            <a:xfrm>
              <a:off x="1799" y="2502"/>
              <a:ext cx="227" cy="3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4" name="Group 13"/>
          <p:cNvGrpSpPr>
            <a:grpSpLocks/>
          </p:cNvGrpSpPr>
          <p:nvPr/>
        </p:nvGrpSpPr>
        <p:grpSpPr bwMode="auto">
          <a:xfrm>
            <a:off x="5932488" y="3429001"/>
            <a:ext cx="2051050" cy="1089025"/>
            <a:chOff x="2478" y="2490"/>
            <a:chExt cx="742" cy="394"/>
          </a:xfrm>
        </p:grpSpPr>
        <p:sp>
          <p:nvSpPr>
            <p:cNvPr id="25629" name="Arc 14"/>
            <p:cNvSpPr>
              <a:spLocks/>
            </p:cNvSpPr>
            <p:nvPr/>
          </p:nvSpPr>
          <p:spPr bwMode="auto">
            <a:xfrm>
              <a:off x="2608" y="2602"/>
              <a:ext cx="480" cy="282"/>
            </a:xfrm>
            <a:custGeom>
              <a:avLst/>
              <a:gdLst>
                <a:gd name="T0" fmla="*/ 0 w 43200"/>
                <a:gd name="T1" fmla="*/ 0 h 22456"/>
                <a:gd name="T2" fmla="*/ 0 w 43200"/>
                <a:gd name="T3" fmla="*/ 0 h 22456"/>
                <a:gd name="T4" fmla="*/ 0 w 43200"/>
                <a:gd name="T5" fmla="*/ 0 h 22456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456"/>
                <a:gd name="T11" fmla="*/ 43200 w 43200"/>
                <a:gd name="T12" fmla="*/ 22456 h 22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456" fill="none" extrusionOk="0">
                  <a:moveTo>
                    <a:pt x="11" y="22296"/>
                  </a:moveTo>
                  <a:cubicBezTo>
                    <a:pt x="3" y="22064"/>
                    <a:pt x="0" y="218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1885"/>
                    <a:pt x="43194" y="22170"/>
                    <a:pt x="43183" y="22456"/>
                  </a:cubicBezTo>
                </a:path>
                <a:path w="43200" h="22456" stroke="0" extrusionOk="0">
                  <a:moveTo>
                    <a:pt x="11" y="22296"/>
                  </a:moveTo>
                  <a:cubicBezTo>
                    <a:pt x="3" y="22064"/>
                    <a:pt x="0" y="218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1885"/>
                    <a:pt x="43194" y="22170"/>
                    <a:pt x="43183" y="22456"/>
                  </a:cubicBezTo>
                  <a:lnTo>
                    <a:pt x="21600" y="21600"/>
                  </a:lnTo>
                  <a:lnTo>
                    <a:pt x="11" y="22296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Line 15"/>
            <p:cNvSpPr>
              <a:spLocks noChangeShapeType="1"/>
            </p:cNvSpPr>
            <p:nvPr/>
          </p:nvSpPr>
          <p:spPr bwMode="auto">
            <a:xfrm flipH="1">
              <a:off x="2478" y="2882"/>
              <a:ext cx="74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16"/>
            <p:cNvSpPr>
              <a:spLocks noChangeShapeType="1"/>
            </p:cNvSpPr>
            <p:nvPr/>
          </p:nvSpPr>
          <p:spPr bwMode="auto">
            <a:xfrm flipH="1" flipV="1">
              <a:off x="2616" y="2652"/>
              <a:ext cx="229" cy="22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Line 17"/>
            <p:cNvSpPr>
              <a:spLocks noChangeShapeType="1"/>
            </p:cNvSpPr>
            <p:nvPr/>
          </p:nvSpPr>
          <p:spPr bwMode="auto">
            <a:xfrm flipH="1" flipV="1">
              <a:off x="2575" y="2757"/>
              <a:ext cx="270" cy="12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18"/>
            <p:cNvSpPr>
              <a:spLocks noChangeShapeType="1"/>
            </p:cNvSpPr>
            <p:nvPr/>
          </p:nvSpPr>
          <p:spPr bwMode="auto">
            <a:xfrm flipH="1" flipV="1">
              <a:off x="2713" y="2605"/>
              <a:ext cx="132" cy="27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19"/>
            <p:cNvSpPr>
              <a:spLocks noChangeShapeType="1"/>
            </p:cNvSpPr>
            <p:nvPr/>
          </p:nvSpPr>
          <p:spPr bwMode="auto">
            <a:xfrm flipH="1" flipV="1">
              <a:off x="2848" y="2567"/>
              <a:ext cx="0" cy="31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20"/>
            <p:cNvSpPr>
              <a:spLocks noChangeShapeType="1"/>
            </p:cNvSpPr>
            <p:nvPr/>
          </p:nvSpPr>
          <p:spPr bwMode="auto">
            <a:xfrm flipV="1">
              <a:off x="2848" y="2616"/>
              <a:ext cx="124" cy="26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21"/>
            <p:cNvSpPr>
              <a:spLocks noChangeShapeType="1"/>
            </p:cNvSpPr>
            <p:nvPr/>
          </p:nvSpPr>
          <p:spPr bwMode="auto">
            <a:xfrm flipV="1">
              <a:off x="2848" y="2708"/>
              <a:ext cx="220" cy="17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22"/>
            <p:cNvSpPr>
              <a:spLocks noChangeShapeType="1"/>
            </p:cNvSpPr>
            <p:nvPr/>
          </p:nvSpPr>
          <p:spPr bwMode="auto">
            <a:xfrm flipV="1">
              <a:off x="2848" y="2787"/>
              <a:ext cx="262" cy="9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23"/>
            <p:cNvSpPr>
              <a:spLocks noChangeShapeType="1"/>
            </p:cNvSpPr>
            <p:nvPr/>
          </p:nvSpPr>
          <p:spPr bwMode="auto">
            <a:xfrm>
              <a:off x="2616" y="2490"/>
              <a:ext cx="227" cy="3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5" name="Group 24"/>
          <p:cNvGrpSpPr>
            <a:grpSpLocks/>
          </p:cNvGrpSpPr>
          <p:nvPr/>
        </p:nvGrpSpPr>
        <p:grpSpPr bwMode="auto">
          <a:xfrm>
            <a:off x="1600201" y="3484564"/>
            <a:ext cx="1833563" cy="1036637"/>
            <a:chOff x="841" y="2490"/>
            <a:chExt cx="701" cy="396"/>
          </a:xfrm>
        </p:grpSpPr>
        <p:sp>
          <p:nvSpPr>
            <p:cNvPr id="25625" name="Line 25"/>
            <p:cNvSpPr>
              <a:spLocks noChangeShapeType="1"/>
            </p:cNvSpPr>
            <p:nvPr/>
          </p:nvSpPr>
          <p:spPr bwMode="auto">
            <a:xfrm flipH="1">
              <a:off x="841" y="2886"/>
              <a:ext cx="701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 flipV="1">
              <a:off x="1190" y="2595"/>
              <a:ext cx="0" cy="2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>
              <a:off x="958" y="2490"/>
              <a:ext cx="227" cy="3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 flipV="1">
              <a:off x="1192" y="2495"/>
              <a:ext cx="315" cy="377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6" name="Group 29"/>
          <p:cNvGrpSpPr>
            <a:grpSpLocks/>
          </p:cNvGrpSpPr>
          <p:nvPr/>
        </p:nvGrpSpPr>
        <p:grpSpPr bwMode="auto">
          <a:xfrm>
            <a:off x="8272463" y="3446464"/>
            <a:ext cx="1890712" cy="1095375"/>
            <a:chOff x="3473" y="2445"/>
            <a:chExt cx="752" cy="436"/>
          </a:xfrm>
        </p:grpSpPr>
        <p:sp>
          <p:nvSpPr>
            <p:cNvPr id="25607" name="Arc 30"/>
            <p:cNvSpPr>
              <a:spLocks/>
            </p:cNvSpPr>
            <p:nvPr/>
          </p:nvSpPr>
          <p:spPr bwMode="auto">
            <a:xfrm>
              <a:off x="3603" y="2593"/>
              <a:ext cx="480" cy="282"/>
            </a:xfrm>
            <a:custGeom>
              <a:avLst/>
              <a:gdLst>
                <a:gd name="T0" fmla="*/ 0 w 43200"/>
                <a:gd name="T1" fmla="*/ 0 h 22456"/>
                <a:gd name="T2" fmla="*/ 0 w 43200"/>
                <a:gd name="T3" fmla="*/ 0 h 22456"/>
                <a:gd name="T4" fmla="*/ 0 w 43200"/>
                <a:gd name="T5" fmla="*/ 0 h 22456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456"/>
                <a:gd name="T11" fmla="*/ 43200 w 43200"/>
                <a:gd name="T12" fmla="*/ 22456 h 22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456" fill="none" extrusionOk="0">
                  <a:moveTo>
                    <a:pt x="11" y="22296"/>
                  </a:moveTo>
                  <a:cubicBezTo>
                    <a:pt x="3" y="22064"/>
                    <a:pt x="0" y="218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1885"/>
                    <a:pt x="43194" y="22170"/>
                    <a:pt x="43183" y="22456"/>
                  </a:cubicBezTo>
                </a:path>
                <a:path w="43200" h="22456" stroke="0" extrusionOk="0">
                  <a:moveTo>
                    <a:pt x="11" y="22296"/>
                  </a:moveTo>
                  <a:cubicBezTo>
                    <a:pt x="3" y="22064"/>
                    <a:pt x="0" y="218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1885"/>
                    <a:pt x="43194" y="22170"/>
                    <a:pt x="43183" y="22456"/>
                  </a:cubicBezTo>
                  <a:lnTo>
                    <a:pt x="21600" y="21600"/>
                  </a:lnTo>
                  <a:lnTo>
                    <a:pt x="11" y="22296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Line 31"/>
            <p:cNvSpPr>
              <a:spLocks noChangeShapeType="1"/>
            </p:cNvSpPr>
            <p:nvPr/>
          </p:nvSpPr>
          <p:spPr bwMode="auto">
            <a:xfrm flipH="1">
              <a:off x="3473" y="2873"/>
              <a:ext cx="74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32"/>
            <p:cNvSpPr>
              <a:spLocks noChangeShapeType="1"/>
            </p:cNvSpPr>
            <p:nvPr/>
          </p:nvSpPr>
          <p:spPr bwMode="auto">
            <a:xfrm flipH="1" flipV="1">
              <a:off x="3625" y="2650"/>
              <a:ext cx="215" cy="22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33"/>
            <p:cNvSpPr>
              <a:spLocks noChangeShapeType="1"/>
            </p:cNvSpPr>
            <p:nvPr/>
          </p:nvSpPr>
          <p:spPr bwMode="auto">
            <a:xfrm flipH="1" flipV="1">
              <a:off x="3584" y="2755"/>
              <a:ext cx="256" cy="11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34"/>
            <p:cNvSpPr>
              <a:spLocks noChangeShapeType="1"/>
            </p:cNvSpPr>
            <p:nvPr/>
          </p:nvSpPr>
          <p:spPr bwMode="auto">
            <a:xfrm flipH="1" flipV="1">
              <a:off x="3708" y="2596"/>
              <a:ext cx="132" cy="27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35"/>
            <p:cNvSpPr>
              <a:spLocks noChangeShapeType="1"/>
            </p:cNvSpPr>
            <p:nvPr/>
          </p:nvSpPr>
          <p:spPr bwMode="auto">
            <a:xfrm flipH="1" flipV="1">
              <a:off x="3843" y="2558"/>
              <a:ext cx="0" cy="31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36"/>
            <p:cNvSpPr>
              <a:spLocks noChangeShapeType="1"/>
            </p:cNvSpPr>
            <p:nvPr/>
          </p:nvSpPr>
          <p:spPr bwMode="auto">
            <a:xfrm flipV="1">
              <a:off x="3843" y="2607"/>
              <a:ext cx="124" cy="26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37"/>
            <p:cNvSpPr>
              <a:spLocks noChangeShapeType="1"/>
            </p:cNvSpPr>
            <p:nvPr/>
          </p:nvSpPr>
          <p:spPr bwMode="auto">
            <a:xfrm flipV="1">
              <a:off x="3843" y="2699"/>
              <a:ext cx="220" cy="17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38"/>
            <p:cNvSpPr>
              <a:spLocks noChangeShapeType="1"/>
            </p:cNvSpPr>
            <p:nvPr/>
          </p:nvSpPr>
          <p:spPr bwMode="auto">
            <a:xfrm flipV="1">
              <a:off x="3843" y="2778"/>
              <a:ext cx="262" cy="9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16" name="Group 39"/>
            <p:cNvGrpSpPr>
              <a:grpSpLocks/>
            </p:cNvGrpSpPr>
            <p:nvPr/>
          </p:nvGrpSpPr>
          <p:grpSpPr bwMode="auto">
            <a:xfrm>
              <a:off x="3842" y="2445"/>
              <a:ext cx="297" cy="436"/>
              <a:chOff x="4756" y="2677"/>
              <a:chExt cx="297" cy="436"/>
            </a:xfrm>
          </p:grpSpPr>
          <p:sp>
            <p:nvSpPr>
              <p:cNvPr id="25620" name="Line 40"/>
              <p:cNvSpPr>
                <a:spLocks noChangeShapeType="1"/>
              </p:cNvSpPr>
              <p:nvPr/>
            </p:nvSpPr>
            <p:spPr bwMode="auto">
              <a:xfrm flipV="1">
                <a:off x="4769" y="2688"/>
                <a:ext cx="263" cy="39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Line 41"/>
              <p:cNvSpPr>
                <a:spLocks noChangeShapeType="1"/>
              </p:cNvSpPr>
              <p:nvPr/>
            </p:nvSpPr>
            <p:spPr bwMode="auto">
              <a:xfrm flipV="1">
                <a:off x="4774" y="2801"/>
                <a:ext cx="215" cy="28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2" name="Line 42"/>
              <p:cNvSpPr>
                <a:spLocks noChangeShapeType="1"/>
              </p:cNvSpPr>
              <p:nvPr/>
            </p:nvSpPr>
            <p:spPr bwMode="auto">
              <a:xfrm flipV="1">
                <a:off x="4769" y="2905"/>
                <a:ext cx="182" cy="18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Line 43"/>
              <p:cNvSpPr>
                <a:spLocks noChangeShapeType="1"/>
              </p:cNvSpPr>
              <p:nvPr/>
            </p:nvSpPr>
            <p:spPr bwMode="auto">
              <a:xfrm flipV="1">
                <a:off x="4764" y="2829"/>
                <a:ext cx="128" cy="26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4" name="Freeform 44"/>
              <p:cNvSpPr>
                <a:spLocks/>
              </p:cNvSpPr>
              <p:nvPr/>
            </p:nvSpPr>
            <p:spPr bwMode="auto">
              <a:xfrm flipH="1">
                <a:off x="4756" y="2677"/>
                <a:ext cx="297" cy="436"/>
              </a:xfrm>
              <a:custGeom>
                <a:avLst/>
                <a:gdLst>
                  <a:gd name="T0" fmla="*/ 0 w 913"/>
                  <a:gd name="T1" fmla="*/ 2 h 896"/>
                  <a:gd name="T2" fmla="*/ 0 w 913"/>
                  <a:gd name="T3" fmla="*/ 2 h 896"/>
                  <a:gd name="T4" fmla="*/ 0 w 913"/>
                  <a:gd name="T5" fmla="*/ 2 h 896"/>
                  <a:gd name="T6" fmla="*/ 0 w 913"/>
                  <a:gd name="T7" fmla="*/ 2 h 896"/>
                  <a:gd name="T8" fmla="*/ 0 w 913"/>
                  <a:gd name="T9" fmla="*/ 1 h 896"/>
                  <a:gd name="T10" fmla="*/ 0 w 913"/>
                  <a:gd name="T11" fmla="*/ 1 h 896"/>
                  <a:gd name="T12" fmla="*/ 0 w 913"/>
                  <a:gd name="T13" fmla="*/ 1 h 896"/>
                  <a:gd name="T14" fmla="*/ 0 w 913"/>
                  <a:gd name="T15" fmla="*/ 0 h 896"/>
                  <a:gd name="T16" fmla="*/ 0 w 913"/>
                  <a:gd name="T17" fmla="*/ 0 h 896"/>
                  <a:gd name="T18" fmla="*/ 0 w 913"/>
                  <a:gd name="T19" fmla="*/ 0 h 896"/>
                  <a:gd name="T20" fmla="*/ 0 w 913"/>
                  <a:gd name="T21" fmla="*/ 0 h 896"/>
                  <a:gd name="T22" fmla="*/ 0 w 913"/>
                  <a:gd name="T23" fmla="*/ 0 h 896"/>
                  <a:gd name="T24" fmla="*/ 0 w 913"/>
                  <a:gd name="T25" fmla="*/ 0 h 896"/>
                  <a:gd name="T26" fmla="*/ 0 w 913"/>
                  <a:gd name="T27" fmla="*/ 0 h 896"/>
                  <a:gd name="T28" fmla="*/ 0 w 913"/>
                  <a:gd name="T29" fmla="*/ 0 h 896"/>
                  <a:gd name="T30" fmla="*/ 0 w 913"/>
                  <a:gd name="T31" fmla="*/ 0 h 896"/>
                  <a:gd name="T32" fmla="*/ 0 w 913"/>
                  <a:gd name="T33" fmla="*/ 0 h 896"/>
                  <a:gd name="T34" fmla="*/ 0 w 913"/>
                  <a:gd name="T35" fmla="*/ 0 h 896"/>
                  <a:gd name="T36" fmla="*/ 0 w 913"/>
                  <a:gd name="T37" fmla="*/ 1 h 896"/>
                  <a:gd name="T38" fmla="*/ 0 w 913"/>
                  <a:gd name="T39" fmla="*/ 1 h 896"/>
                  <a:gd name="T40" fmla="*/ 0 w 913"/>
                  <a:gd name="T41" fmla="*/ 1 h 896"/>
                  <a:gd name="T42" fmla="*/ 0 w 913"/>
                  <a:gd name="T43" fmla="*/ 1 h 896"/>
                  <a:gd name="T44" fmla="*/ 0 w 913"/>
                  <a:gd name="T45" fmla="*/ 2 h 896"/>
                  <a:gd name="T46" fmla="*/ 0 w 913"/>
                  <a:gd name="T47" fmla="*/ 3 h 89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13"/>
                  <a:gd name="T73" fmla="*/ 0 h 896"/>
                  <a:gd name="T74" fmla="*/ 913 w 913"/>
                  <a:gd name="T75" fmla="*/ 896 h 89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13" h="896">
                    <a:moveTo>
                      <a:pt x="856" y="839"/>
                    </a:moveTo>
                    <a:cubicBezTo>
                      <a:pt x="714" y="804"/>
                      <a:pt x="596" y="761"/>
                      <a:pt x="460" y="736"/>
                    </a:cubicBezTo>
                    <a:cubicBezTo>
                      <a:pt x="407" y="702"/>
                      <a:pt x="341" y="669"/>
                      <a:pt x="280" y="650"/>
                    </a:cubicBezTo>
                    <a:cubicBezTo>
                      <a:pt x="263" y="631"/>
                      <a:pt x="231" y="610"/>
                      <a:pt x="217" y="589"/>
                    </a:cubicBezTo>
                    <a:cubicBezTo>
                      <a:pt x="181" y="535"/>
                      <a:pt x="214" y="607"/>
                      <a:pt x="164" y="526"/>
                    </a:cubicBezTo>
                    <a:cubicBezTo>
                      <a:pt x="135" y="480"/>
                      <a:pt x="66" y="395"/>
                      <a:pt x="66" y="395"/>
                    </a:cubicBezTo>
                    <a:cubicBezTo>
                      <a:pt x="56" y="367"/>
                      <a:pt x="41" y="341"/>
                      <a:pt x="33" y="312"/>
                    </a:cubicBezTo>
                    <a:cubicBezTo>
                      <a:pt x="28" y="293"/>
                      <a:pt x="18" y="277"/>
                      <a:pt x="13" y="259"/>
                    </a:cubicBezTo>
                    <a:cubicBezTo>
                      <a:pt x="10" y="247"/>
                      <a:pt x="13" y="233"/>
                      <a:pt x="8" y="222"/>
                    </a:cubicBezTo>
                    <a:cubicBezTo>
                      <a:pt x="5" y="214"/>
                      <a:pt x="0" y="188"/>
                      <a:pt x="0" y="197"/>
                    </a:cubicBezTo>
                    <a:cubicBezTo>
                      <a:pt x="0" y="211"/>
                      <a:pt x="5" y="224"/>
                      <a:pt x="8" y="238"/>
                    </a:cubicBezTo>
                    <a:cubicBezTo>
                      <a:pt x="15" y="124"/>
                      <a:pt x="0" y="90"/>
                      <a:pt x="74" y="16"/>
                    </a:cubicBezTo>
                    <a:cubicBezTo>
                      <a:pt x="90" y="0"/>
                      <a:pt x="118" y="4"/>
                      <a:pt x="140" y="0"/>
                    </a:cubicBezTo>
                    <a:cubicBezTo>
                      <a:pt x="215" y="6"/>
                      <a:pt x="272" y="16"/>
                      <a:pt x="345" y="24"/>
                    </a:cubicBezTo>
                    <a:cubicBezTo>
                      <a:pt x="377" y="34"/>
                      <a:pt x="436" y="65"/>
                      <a:pt x="436" y="65"/>
                    </a:cubicBezTo>
                    <a:cubicBezTo>
                      <a:pt x="480" y="111"/>
                      <a:pt x="391" y="48"/>
                      <a:pt x="484" y="94"/>
                    </a:cubicBezTo>
                    <a:cubicBezTo>
                      <a:pt x="493" y="98"/>
                      <a:pt x="512" y="107"/>
                      <a:pt x="518" y="115"/>
                    </a:cubicBezTo>
                    <a:cubicBezTo>
                      <a:pt x="540" y="142"/>
                      <a:pt x="570" y="162"/>
                      <a:pt x="592" y="189"/>
                    </a:cubicBezTo>
                    <a:cubicBezTo>
                      <a:pt x="616" y="218"/>
                      <a:pt x="637" y="248"/>
                      <a:pt x="658" y="279"/>
                    </a:cubicBezTo>
                    <a:cubicBezTo>
                      <a:pt x="664" y="287"/>
                      <a:pt x="675" y="304"/>
                      <a:pt x="675" y="304"/>
                    </a:cubicBezTo>
                    <a:cubicBezTo>
                      <a:pt x="697" y="374"/>
                      <a:pt x="666" y="283"/>
                      <a:pt x="699" y="353"/>
                    </a:cubicBezTo>
                    <a:cubicBezTo>
                      <a:pt x="711" y="379"/>
                      <a:pt x="748" y="463"/>
                      <a:pt x="775" y="523"/>
                    </a:cubicBezTo>
                    <a:cubicBezTo>
                      <a:pt x="796" y="590"/>
                      <a:pt x="864" y="702"/>
                      <a:pt x="864" y="773"/>
                    </a:cubicBezTo>
                    <a:cubicBezTo>
                      <a:pt x="864" y="795"/>
                      <a:pt x="859" y="817"/>
                      <a:pt x="913" y="896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7" name="Line 45"/>
            <p:cNvSpPr>
              <a:spLocks noChangeShapeType="1"/>
            </p:cNvSpPr>
            <p:nvPr/>
          </p:nvSpPr>
          <p:spPr bwMode="auto">
            <a:xfrm>
              <a:off x="3613" y="2490"/>
              <a:ext cx="227" cy="3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46"/>
            <p:cNvSpPr>
              <a:spLocks noChangeShapeType="1"/>
            </p:cNvSpPr>
            <p:nvPr/>
          </p:nvSpPr>
          <p:spPr bwMode="auto">
            <a:xfrm flipV="1">
              <a:off x="3857" y="2447"/>
              <a:ext cx="364" cy="42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47"/>
            <p:cNvSpPr>
              <a:spLocks/>
            </p:cNvSpPr>
            <p:nvPr/>
          </p:nvSpPr>
          <p:spPr bwMode="auto">
            <a:xfrm>
              <a:off x="3604" y="2445"/>
              <a:ext cx="621" cy="435"/>
            </a:xfrm>
            <a:custGeom>
              <a:avLst/>
              <a:gdLst>
                <a:gd name="T0" fmla="*/ 0 w 621"/>
                <a:gd name="T1" fmla="*/ 421 h 435"/>
                <a:gd name="T2" fmla="*/ 28 w 621"/>
                <a:gd name="T3" fmla="*/ 302 h 435"/>
                <a:gd name="T4" fmla="*/ 42 w 621"/>
                <a:gd name="T5" fmla="*/ 287 h 435"/>
                <a:gd name="T6" fmla="*/ 168 w 621"/>
                <a:gd name="T7" fmla="*/ 161 h 435"/>
                <a:gd name="T8" fmla="*/ 273 w 621"/>
                <a:gd name="T9" fmla="*/ 140 h 435"/>
                <a:gd name="T10" fmla="*/ 337 w 621"/>
                <a:gd name="T11" fmla="*/ 105 h 435"/>
                <a:gd name="T12" fmla="*/ 351 w 621"/>
                <a:gd name="T13" fmla="*/ 84 h 435"/>
                <a:gd name="T14" fmla="*/ 372 w 621"/>
                <a:gd name="T15" fmla="*/ 77 h 435"/>
                <a:gd name="T16" fmla="*/ 400 w 621"/>
                <a:gd name="T17" fmla="*/ 35 h 435"/>
                <a:gd name="T18" fmla="*/ 442 w 621"/>
                <a:gd name="T19" fmla="*/ 21 h 435"/>
                <a:gd name="T20" fmla="*/ 463 w 621"/>
                <a:gd name="T21" fmla="*/ 7 h 435"/>
                <a:gd name="T22" fmla="*/ 533 w 621"/>
                <a:gd name="T23" fmla="*/ 14 h 435"/>
                <a:gd name="T24" fmla="*/ 611 w 621"/>
                <a:gd name="T25" fmla="*/ 21 h 435"/>
                <a:gd name="T26" fmla="*/ 590 w 621"/>
                <a:gd name="T27" fmla="*/ 133 h 435"/>
                <a:gd name="T28" fmla="*/ 547 w 621"/>
                <a:gd name="T29" fmla="*/ 161 h 435"/>
                <a:gd name="T30" fmla="*/ 540 w 621"/>
                <a:gd name="T31" fmla="*/ 182 h 435"/>
                <a:gd name="T32" fmla="*/ 519 w 621"/>
                <a:gd name="T33" fmla="*/ 189 h 435"/>
                <a:gd name="T34" fmla="*/ 505 w 621"/>
                <a:gd name="T35" fmla="*/ 231 h 435"/>
                <a:gd name="T36" fmla="*/ 491 w 621"/>
                <a:gd name="T37" fmla="*/ 273 h 435"/>
                <a:gd name="T38" fmla="*/ 477 w 621"/>
                <a:gd name="T39" fmla="*/ 435 h 4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1"/>
                <a:gd name="T61" fmla="*/ 0 h 435"/>
                <a:gd name="T62" fmla="*/ 621 w 621"/>
                <a:gd name="T63" fmla="*/ 435 h 4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1" h="435">
                  <a:moveTo>
                    <a:pt x="0" y="421"/>
                  </a:moveTo>
                  <a:cubicBezTo>
                    <a:pt x="7" y="379"/>
                    <a:pt x="15" y="342"/>
                    <a:pt x="28" y="302"/>
                  </a:cubicBezTo>
                  <a:cubicBezTo>
                    <a:pt x="30" y="296"/>
                    <a:pt x="38" y="293"/>
                    <a:pt x="42" y="287"/>
                  </a:cubicBezTo>
                  <a:cubicBezTo>
                    <a:pt x="90" y="222"/>
                    <a:pt x="96" y="209"/>
                    <a:pt x="168" y="161"/>
                  </a:cubicBezTo>
                  <a:cubicBezTo>
                    <a:pt x="193" y="144"/>
                    <a:pt x="249" y="143"/>
                    <a:pt x="273" y="140"/>
                  </a:cubicBezTo>
                  <a:cubicBezTo>
                    <a:pt x="296" y="133"/>
                    <a:pt x="337" y="105"/>
                    <a:pt x="337" y="105"/>
                  </a:cubicBezTo>
                  <a:cubicBezTo>
                    <a:pt x="342" y="98"/>
                    <a:pt x="344" y="89"/>
                    <a:pt x="351" y="84"/>
                  </a:cubicBezTo>
                  <a:cubicBezTo>
                    <a:pt x="357" y="79"/>
                    <a:pt x="367" y="82"/>
                    <a:pt x="372" y="77"/>
                  </a:cubicBezTo>
                  <a:cubicBezTo>
                    <a:pt x="384" y="65"/>
                    <a:pt x="391" y="49"/>
                    <a:pt x="400" y="35"/>
                  </a:cubicBezTo>
                  <a:cubicBezTo>
                    <a:pt x="408" y="23"/>
                    <a:pt x="428" y="26"/>
                    <a:pt x="442" y="21"/>
                  </a:cubicBezTo>
                  <a:cubicBezTo>
                    <a:pt x="450" y="18"/>
                    <a:pt x="456" y="12"/>
                    <a:pt x="463" y="7"/>
                  </a:cubicBezTo>
                  <a:cubicBezTo>
                    <a:pt x="486" y="9"/>
                    <a:pt x="510" y="12"/>
                    <a:pt x="533" y="14"/>
                  </a:cubicBezTo>
                  <a:cubicBezTo>
                    <a:pt x="559" y="16"/>
                    <a:pt x="596" y="0"/>
                    <a:pt x="611" y="21"/>
                  </a:cubicBezTo>
                  <a:cubicBezTo>
                    <a:pt x="621" y="34"/>
                    <a:pt x="616" y="111"/>
                    <a:pt x="590" y="133"/>
                  </a:cubicBezTo>
                  <a:cubicBezTo>
                    <a:pt x="577" y="144"/>
                    <a:pt x="547" y="161"/>
                    <a:pt x="547" y="161"/>
                  </a:cubicBezTo>
                  <a:cubicBezTo>
                    <a:pt x="545" y="168"/>
                    <a:pt x="545" y="177"/>
                    <a:pt x="540" y="182"/>
                  </a:cubicBezTo>
                  <a:cubicBezTo>
                    <a:pt x="535" y="187"/>
                    <a:pt x="523" y="183"/>
                    <a:pt x="519" y="189"/>
                  </a:cubicBezTo>
                  <a:cubicBezTo>
                    <a:pt x="510" y="201"/>
                    <a:pt x="510" y="217"/>
                    <a:pt x="505" y="231"/>
                  </a:cubicBezTo>
                  <a:cubicBezTo>
                    <a:pt x="500" y="245"/>
                    <a:pt x="491" y="273"/>
                    <a:pt x="491" y="273"/>
                  </a:cubicBezTo>
                  <a:cubicBezTo>
                    <a:pt x="484" y="426"/>
                    <a:pt x="506" y="377"/>
                    <a:pt x="477" y="435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8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all" dirty="0">
                <a:latin typeface="Montserrat" charset="0"/>
                <a:ea typeface="Montserrat" charset="0"/>
                <a:cs typeface="Montserrat" charset="0"/>
              </a:rPr>
              <a:t>BRDF measurements/plots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706688" y="1371601"/>
            <a:ext cx="3810000" cy="491331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Lora" charset="0"/>
                <a:ea typeface="Lora" charset="0"/>
                <a:cs typeface="Lora" charset="0"/>
              </a:rPr>
              <a:t>2D </a:t>
            </a:r>
            <a:r>
              <a:rPr lang="en-US" altLang="en-US" dirty="0">
                <a:latin typeface="Lora" charset="0"/>
                <a:ea typeface="Lora" charset="0"/>
                <a:cs typeface="Lora" charset="0"/>
              </a:rPr>
              <a:t>slice</a:t>
            </a:r>
          </a:p>
        </p:txBody>
      </p:sp>
      <p:pic>
        <p:nvPicPr>
          <p:cNvPr id="26627" name="Picture 5" descr="lobeplot_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381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gonio-over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1"/>
            <a:ext cx="39624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tea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4800"/>
            <a:ext cx="44402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0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04977-0616-AB42-BEC0-EC1462C66DF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Surface Roughness</a:t>
            </a:r>
          </a:p>
        </p:txBody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434" y="1208089"/>
            <a:ext cx="7327900" cy="45354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at a microscopic scale, all real surfaces are rough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cast shadows on themselves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mask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 reflected light: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7965017" y="2703514"/>
            <a:ext cx="3716867" cy="1814513"/>
            <a:chOff x="2146" y="2507"/>
            <a:chExt cx="1756" cy="1143"/>
          </a:xfrm>
        </p:grpSpPr>
        <p:grpSp>
          <p:nvGrpSpPr>
            <p:cNvPr id="38945" name="Group 5"/>
            <p:cNvGrpSpPr>
              <a:grpSpLocks/>
            </p:cNvGrpSpPr>
            <p:nvPr/>
          </p:nvGrpSpPr>
          <p:grpSpPr bwMode="auto">
            <a:xfrm>
              <a:off x="2146" y="3060"/>
              <a:ext cx="1496" cy="246"/>
              <a:chOff x="3653" y="2030"/>
              <a:chExt cx="1496" cy="246"/>
            </a:xfrm>
          </p:grpSpPr>
          <p:sp>
            <p:nvSpPr>
              <p:cNvPr id="1375238" name="Line 6"/>
              <p:cNvSpPr>
                <a:spLocks noChangeShapeType="1"/>
              </p:cNvSpPr>
              <p:nvPr/>
            </p:nvSpPr>
            <p:spPr bwMode="auto">
              <a:xfrm flipV="1">
                <a:off x="3653" y="2164"/>
                <a:ext cx="133" cy="11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5239" name="Line 7"/>
              <p:cNvSpPr>
                <a:spLocks noChangeShapeType="1"/>
              </p:cNvSpPr>
              <p:nvPr/>
            </p:nvSpPr>
            <p:spPr bwMode="auto">
              <a:xfrm>
                <a:off x="3786" y="2164"/>
                <a:ext cx="253" cy="11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5240" name="Line 8"/>
              <p:cNvSpPr>
                <a:spLocks noChangeShapeType="1"/>
              </p:cNvSpPr>
              <p:nvPr/>
            </p:nvSpPr>
            <p:spPr bwMode="auto">
              <a:xfrm flipV="1">
                <a:off x="4039" y="2030"/>
                <a:ext cx="183" cy="24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5241" name="Line 9"/>
              <p:cNvSpPr>
                <a:spLocks noChangeShapeType="1"/>
              </p:cNvSpPr>
              <p:nvPr/>
            </p:nvSpPr>
            <p:spPr bwMode="auto">
              <a:xfrm>
                <a:off x="4222" y="2030"/>
                <a:ext cx="323" cy="134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5242" name="Line 10"/>
              <p:cNvSpPr>
                <a:spLocks noChangeShapeType="1"/>
              </p:cNvSpPr>
              <p:nvPr/>
            </p:nvSpPr>
            <p:spPr bwMode="auto">
              <a:xfrm flipV="1">
                <a:off x="4545" y="2164"/>
                <a:ext cx="21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5243" name="Line 11"/>
              <p:cNvSpPr>
                <a:spLocks noChangeShapeType="1"/>
              </p:cNvSpPr>
              <p:nvPr/>
            </p:nvSpPr>
            <p:spPr bwMode="auto">
              <a:xfrm>
                <a:off x="4763" y="2164"/>
                <a:ext cx="105" cy="11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5244" name="Line 12"/>
              <p:cNvSpPr>
                <a:spLocks noChangeShapeType="1"/>
              </p:cNvSpPr>
              <p:nvPr/>
            </p:nvSpPr>
            <p:spPr bwMode="auto">
              <a:xfrm flipV="1">
                <a:off x="4868" y="2030"/>
                <a:ext cx="119" cy="24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5245" name="Line 13"/>
              <p:cNvSpPr>
                <a:spLocks noChangeShapeType="1"/>
              </p:cNvSpPr>
              <p:nvPr/>
            </p:nvSpPr>
            <p:spPr bwMode="auto">
              <a:xfrm>
                <a:off x="4987" y="2030"/>
                <a:ext cx="162" cy="24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375246" name="Line 14"/>
            <p:cNvSpPr>
              <a:spLocks noChangeShapeType="1"/>
            </p:cNvSpPr>
            <p:nvPr/>
          </p:nvSpPr>
          <p:spPr bwMode="auto">
            <a:xfrm flipH="1">
              <a:off x="3494" y="2917"/>
              <a:ext cx="230" cy="13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47" name="Line 15"/>
            <p:cNvSpPr>
              <a:spLocks noChangeShapeType="1"/>
            </p:cNvSpPr>
            <p:nvPr/>
          </p:nvSpPr>
          <p:spPr bwMode="auto">
            <a:xfrm flipH="1">
              <a:off x="3520" y="2964"/>
              <a:ext cx="237" cy="1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48" name="Line 16"/>
            <p:cNvSpPr>
              <a:spLocks noChangeShapeType="1"/>
            </p:cNvSpPr>
            <p:nvPr/>
          </p:nvSpPr>
          <p:spPr bwMode="auto">
            <a:xfrm flipH="1">
              <a:off x="3562" y="3020"/>
              <a:ext cx="223" cy="1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49" name="Line 17"/>
            <p:cNvSpPr>
              <a:spLocks noChangeShapeType="1"/>
            </p:cNvSpPr>
            <p:nvPr/>
          </p:nvSpPr>
          <p:spPr bwMode="auto">
            <a:xfrm flipH="1">
              <a:off x="3588" y="3053"/>
              <a:ext cx="244" cy="16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50" name="Line 18"/>
            <p:cNvSpPr>
              <a:spLocks noChangeShapeType="1"/>
            </p:cNvSpPr>
            <p:nvPr/>
          </p:nvSpPr>
          <p:spPr bwMode="auto">
            <a:xfrm flipH="1">
              <a:off x="3625" y="3105"/>
              <a:ext cx="243" cy="15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51" name="Line 19"/>
            <p:cNvSpPr>
              <a:spLocks noChangeShapeType="1"/>
            </p:cNvSpPr>
            <p:nvPr/>
          </p:nvSpPr>
          <p:spPr bwMode="auto">
            <a:xfrm flipH="1">
              <a:off x="3651" y="3152"/>
              <a:ext cx="251" cy="1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52" name="Line 20"/>
            <p:cNvSpPr>
              <a:spLocks noChangeShapeType="1"/>
            </p:cNvSpPr>
            <p:nvPr/>
          </p:nvSpPr>
          <p:spPr bwMode="auto">
            <a:xfrm flipH="1">
              <a:off x="3049" y="2817"/>
              <a:ext cx="595" cy="35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53" name="Line 21"/>
            <p:cNvSpPr>
              <a:spLocks noChangeShapeType="1"/>
            </p:cNvSpPr>
            <p:nvPr/>
          </p:nvSpPr>
          <p:spPr bwMode="auto">
            <a:xfrm flipH="1">
              <a:off x="3159" y="2864"/>
              <a:ext cx="532" cy="3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54" name="Line 22"/>
            <p:cNvSpPr>
              <a:spLocks noChangeShapeType="1"/>
            </p:cNvSpPr>
            <p:nvPr/>
          </p:nvSpPr>
          <p:spPr bwMode="auto">
            <a:xfrm flipH="1">
              <a:off x="2885" y="2716"/>
              <a:ext cx="700" cy="4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55" name="Line 23"/>
            <p:cNvSpPr>
              <a:spLocks noChangeShapeType="1"/>
            </p:cNvSpPr>
            <p:nvPr/>
          </p:nvSpPr>
          <p:spPr bwMode="auto">
            <a:xfrm flipH="1">
              <a:off x="2973" y="2770"/>
              <a:ext cx="638" cy="37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56" name="Line 24"/>
            <p:cNvSpPr>
              <a:spLocks noChangeShapeType="1"/>
            </p:cNvSpPr>
            <p:nvPr/>
          </p:nvSpPr>
          <p:spPr bwMode="auto">
            <a:xfrm flipH="1">
              <a:off x="2742" y="2615"/>
              <a:ext cx="756" cy="44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57" name="Line 25"/>
            <p:cNvSpPr>
              <a:spLocks noChangeShapeType="1"/>
            </p:cNvSpPr>
            <p:nvPr/>
          </p:nvSpPr>
          <p:spPr bwMode="auto">
            <a:xfrm flipH="1">
              <a:off x="2830" y="2669"/>
              <a:ext cx="701" cy="41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58" name="Line 26"/>
            <p:cNvSpPr>
              <a:spLocks noChangeShapeType="1"/>
            </p:cNvSpPr>
            <p:nvPr/>
          </p:nvSpPr>
          <p:spPr bwMode="auto">
            <a:xfrm flipH="1">
              <a:off x="2269" y="2507"/>
              <a:ext cx="1142" cy="68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59" name="Line 27"/>
            <p:cNvSpPr>
              <a:spLocks noChangeShapeType="1"/>
            </p:cNvSpPr>
            <p:nvPr/>
          </p:nvSpPr>
          <p:spPr bwMode="auto">
            <a:xfrm flipH="1">
              <a:off x="2364" y="2555"/>
              <a:ext cx="1108" cy="6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60" name="Line 28"/>
            <p:cNvSpPr>
              <a:spLocks noChangeShapeType="1"/>
            </p:cNvSpPr>
            <p:nvPr/>
          </p:nvSpPr>
          <p:spPr bwMode="auto">
            <a:xfrm>
              <a:off x="2364" y="3256"/>
              <a:ext cx="0" cy="1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61" name="Line 29"/>
            <p:cNvSpPr>
              <a:spLocks noChangeShapeType="1"/>
            </p:cNvSpPr>
            <p:nvPr/>
          </p:nvSpPr>
          <p:spPr bwMode="auto">
            <a:xfrm>
              <a:off x="2742" y="3097"/>
              <a:ext cx="0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62" name="Line 30"/>
            <p:cNvSpPr>
              <a:spLocks noChangeShapeType="1"/>
            </p:cNvSpPr>
            <p:nvPr/>
          </p:nvSpPr>
          <p:spPr bwMode="auto">
            <a:xfrm>
              <a:off x="3159" y="3218"/>
              <a:ext cx="0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63" name="Line 31"/>
            <p:cNvSpPr>
              <a:spLocks noChangeShapeType="1"/>
            </p:cNvSpPr>
            <p:nvPr/>
          </p:nvSpPr>
          <p:spPr bwMode="auto">
            <a:xfrm>
              <a:off x="3480" y="3105"/>
              <a:ext cx="0" cy="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64" name="Line 32"/>
            <p:cNvSpPr>
              <a:spLocks noChangeShapeType="1"/>
            </p:cNvSpPr>
            <p:nvPr/>
          </p:nvSpPr>
          <p:spPr bwMode="auto">
            <a:xfrm>
              <a:off x="2364" y="3443"/>
              <a:ext cx="351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65" name="Line 33"/>
            <p:cNvSpPr>
              <a:spLocks noChangeShapeType="1"/>
            </p:cNvSpPr>
            <p:nvPr/>
          </p:nvSpPr>
          <p:spPr bwMode="auto">
            <a:xfrm>
              <a:off x="3159" y="3443"/>
              <a:ext cx="335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66" name="Text Box 34"/>
            <p:cNvSpPr txBox="1">
              <a:spLocks noChangeArrowheads="1"/>
            </p:cNvSpPr>
            <p:nvPr/>
          </p:nvSpPr>
          <p:spPr bwMode="auto">
            <a:xfrm>
              <a:off x="2258" y="3417"/>
              <a:ext cx="4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defRPr/>
              </a:pPr>
              <a:r>
                <a:rPr lang="en-US">
                  <a:latin typeface="Times New Roman" charset="0"/>
                  <a:cs typeface="Arial" charset="0"/>
                </a:rPr>
                <a:t>shadow</a:t>
              </a:r>
            </a:p>
          </p:txBody>
        </p:sp>
        <p:sp>
          <p:nvSpPr>
            <p:cNvPr id="1375267" name="Text Box 35"/>
            <p:cNvSpPr txBox="1">
              <a:spLocks noChangeArrowheads="1"/>
            </p:cNvSpPr>
            <p:nvPr/>
          </p:nvSpPr>
          <p:spPr bwMode="auto">
            <a:xfrm>
              <a:off x="3021" y="3410"/>
              <a:ext cx="4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defRPr/>
              </a:pPr>
              <a:r>
                <a:rPr lang="en-US">
                  <a:latin typeface="Times New Roman" charset="0"/>
                  <a:cs typeface="Arial" charset="0"/>
                </a:rPr>
                <a:t>shadow</a:t>
              </a:r>
            </a:p>
          </p:txBody>
        </p:sp>
      </p:grpSp>
      <p:grpSp>
        <p:nvGrpSpPr>
          <p:cNvPr id="38917" name="Group 36"/>
          <p:cNvGrpSpPr>
            <a:grpSpLocks/>
          </p:cNvGrpSpPr>
          <p:nvPr/>
        </p:nvGrpSpPr>
        <p:grpSpPr bwMode="auto">
          <a:xfrm>
            <a:off x="7973485" y="4811712"/>
            <a:ext cx="3797300" cy="1399140"/>
            <a:chOff x="2115" y="3171"/>
            <a:chExt cx="1510" cy="741"/>
          </a:xfrm>
        </p:grpSpPr>
        <p:grpSp>
          <p:nvGrpSpPr>
            <p:cNvPr id="38927" name="Group 37"/>
            <p:cNvGrpSpPr>
              <a:grpSpLocks/>
            </p:cNvGrpSpPr>
            <p:nvPr/>
          </p:nvGrpSpPr>
          <p:grpSpPr bwMode="auto">
            <a:xfrm>
              <a:off x="2129" y="3443"/>
              <a:ext cx="1496" cy="246"/>
              <a:chOff x="3653" y="2030"/>
              <a:chExt cx="1496" cy="246"/>
            </a:xfrm>
          </p:grpSpPr>
          <p:sp>
            <p:nvSpPr>
              <p:cNvPr id="1375270" name="Line 38"/>
              <p:cNvSpPr>
                <a:spLocks noChangeShapeType="1"/>
              </p:cNvSpPr>
              <p:nvPr/>
            </p:nvSpPr>
            <p:spPr bwMode="auto">
              <a:xfrm flipV="1">
                <a:off x="3653" y="2164"/>
                <a:ext cx="133" cy="11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5271" name="Line 39"/>
              <p:cNvSpPr>
                <a:spLocks noChangeShapeType="1"/>
              </p:cNvSpPr>
              <p:nvPr/>
            </p:nvSpPr>
            <p:spPr bwMode="auto">
              <a:xfrm>
                <a:off x="3786" y="2164"/>
                <a:ext cx="253" cy="11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5272" name="Line 40"/>
              <p:cNvSpPr>
                <a:spLocks noChangeShapeType="1"/>
              </p:cNvSpPr>
              <p:nvPr/>
            </p:nvSpPr>
            <p:spPr bwMode="auto">
              <a:xfrm flipV="1">
                <a:off x="4040" y="2030"/>
                <a:ext cx="183" cy="24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5273" name="Line 41"/>
              <p:cNvSpPr>
                <a:spLocks noChangeShapeType="1"/>
              </p:cNvSpPr>
              <p:nvPr/>
            </p:nvSpPr>
            <p:spPr bwMode="auto">
              <a:xfrm>
                <a:off x="4222" y="2030"/>
                <a:ext cx="323" cy="134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5274" name="Line 42"/>
              <p:cNvSpPr>
                <a:spLocks noChangeShapeType="1"/>
              </p:cNvSpPr>
              <p:nvPr/>
            </p:nvSpPr>
            <p:spPr bwMode="auto">
              <a:xfrm flipV="1">
                <a:off x="4546" y="2164"/>
                <a:ext cx="216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5275" name="Line 43"/>
              <p:cNvSpPr>
                <a:spLocks noChangeShapeType="1"/>
              </p:cNvSpPr>
              <p:nvPr/>
            </p:nvSpPr>
            <p:spPr bwMode="auto">
              <a:xfrm>
                <a:off x="4763" y="2164"/>
                <a:ext cx="105" cy="11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5276" name="Line 44"/>
              <p:cNvSpPr>
                <a:spLocks noChangeShapeType="1"/>
              </p:cNvSpPr>
              <p:nvPr/>
            </p:nvSpPr>
            <p:spPr bwMode="auto">
              <a:xfrm flipV="1">
                <a:off x="4868" y="2030"/>
                <a:ext cx="120" cy="24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5277" name="Line 45"/>
              <p:cNvSpPr>
                <a:spLocks noChangeShapeType="1"/>
              </p:cNvSpPr>
              <p:nvPr/>
            </p:nvSpPr>
            <p:spPr bwMode="auto">
              <a:xfrm>
                <a:off x="4987" y="2030"/>
                <a:ext cx="162" cy="24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375278" name="Line 46"/>
            <p:cNvSpPr>
              <a:spLocks noChangeShapeType="1"/>
            </p:cNvSpPr>
            <p:nvPr/>
          </p:nvSpPr>
          <p:spPr bwMode="auto">
            <a:xfrm flipV="1">
              <a:off x="2395" y="3461"/>
              <a:ext cx="269" cy="1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79" name="Line 47"/>
            <p:cNvSpPr>
              <a:spLocks noChangeShapeType="1"/>
            </p:cNvSpPr>
            <p:nvPr/>
          </p:nvSpPr>
          <p:spPr bwMode="auto">
            <a:xfrm flipV="1">
              <a:off x="2303" y="3171"/>
              <a:ext cx="829" cy="41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80" name="Line 48"/>
            <p:cNvSpPr>
              <a:spLocks noChangeShapeType="1"/>
            </p:cNvSpPr>
            <p:nvPr/>
          </p:nvSpPr>
          <p:spPr bwMode="auto">
            <a:xfrm>
              <a:off x="2244" y="3209"/>
              <a:ext cx="227" cy="43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81" name="Line 49"/>
            <p:cNvSpPr>
              <a:spLocks noChangeShapeType="1"/>
            </p:cNvSpPr>
            <p:nvPr/>
          </p:nvSpPr>
          <p:spPr bwMode="auto">
            <a:xfrm flipV="1">
              <a:off x="2482" y="3590"/>
              <a:ext cx="92" cy="6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82" name="Line 50"/>
            <p:cNvSpPr>
              <a:spLocks noChangeShapeType="1"/>
            </p:cNvSpPr>
            <p:nvPr/>
          </p:nvSpPr>
          <p:spPr bwMode="auto">
            <a:xfrm>
              <a:off x="2115" y="3256"/>
              <a:ext cx="183" cy="31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83" name="Line 51"/>
            <p:cNvSpPr>
              <a:spLocks noChangeShapeType="1"/>
            </p:cNvSpPr>
            <p:nvPr/>
          </p:nvSpPr>
          <p:spPr bwMode="auto">
            <a:xfrm>
              <a:off x="2191" y="3247"/>
              <a:ext cx="199" cy="3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84" name="Line 52"/>
            <p:cNvSpPr>
              <a:spLocks noChangeShapeType="1"/>
            </p:cNvSpPr>
            <p:nvPr/>
          </p:nvSpPr>
          <p:spPr bwMode="auto">
            <a:xfrm flipH="1" flipV="1">
              <a:off x="2605" y="3604"/>
              <a:ext cx="163" cy="28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85" name="Oval 53"/>
            <p:cNvSpPr>
              <a:spLocks noChangeArrowheads="1"/>
            </p:cNvSpPr>
            <p:nvPr/>
          </p:nvSpPr>
          <p:spPr bwMode="auto">
            <a:xfrm>
              <a:off x="2507" y="3484"/>
              <a:ext cx="120" cy="169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86" name="Text Box 54"/>
            <p:cNvSpPr txBox="1">
              <a:spLocks noChangeArrowheads="1"/>
            </p:cNvSpPr>
            <p:nvPr/>
          </p:nvSpPr>
          <p:spPr bwMode="auto">
            <a:xfrm>
              <a:off x="2718" y="3716"/>
              <a:ext cx="58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defRPr/>
              </a:pPr>
              <a:r>
                <a:rPr lang="en-US">
                  <a:latin typeface="Times New Roman" charset="0"/>
                  <a:cs typeface="Arial" charset="0"/>
                </a:rPr>
                <a:t>Masked Light</a:t>
              </a:r>
            </a:p>
          </p:txBody>
        </p:sp>
      </p:grpSp>
      <p:grpSp>
        <p:nvGrpSpPr>
          <p:cNvPr id="38918" name="Group 55"/>
          <p:cNvGrpSpPr>
            <a:grpSpLocks/>
          </p:cNvGrpSpPr>
          <p:nvPr/>
        </p:nvGrpSpPr>
        <p:grpSpPr bwMode="auto">
          <a:xfrm>
            <a:off x="8371418" y="1809751"/>
            <a:ext cx="3166533" cy="390525"/>
            <a:chOff x="3653" y="2030"/>
            <a:chExt cx="1496" cy="246"/>
          </a:xfrm>
        </p:grpSpPr>
        <p:sp>
          <p:nvSpPr>
            <p:cNvPr id="1375288" name="Line 56"/>
            <p:cNvSpPr>
              <a:spLocks noChangeShapeType="1"/>
            </p:cNvSpPr>
            <p:nvPr/>
          </p:nvSpPr>
          <p:spPr bwMode="auto">
            <a:xfrm flipV="1">
              <a:off x="3653" y="2164"/>
              <a:ext cx="133" cy="11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89" name="Line 57"/>
            <p:cNvSpPr>
              <a:spLocks noChangeShapeType="1"/>
            </p:cNvSpPr>
            <p:nvPr/>
          </p:nvSpPr>
          <p:spPr bwMode="auto">
            <a:xfrm>
              <a:off x="3786" y="2164"/>
              <a:ext cx="253" cy="11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90" name="Line 58"/>
            <p:cNvSpPr>
              <a:spLocks noChangeShapeType="1"/>
            </p:cNvSpPr>
            <p:nvPr/>
          </p:nvSpPr>
          <p:spPr bwMode="auto">
            <a:xfrm flipV="1">
              <a:off x="4039" y="2030"/>
              <a:ext cx="183" cy="24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91" name="Line 59"/>
            <p:cNvSpPr>
              <a:spLocks noChangeShapeType="1"/>
            </p:cNvSpPr>
            <p:nvPr/>
          </p:nvSpPr>
          <p:spPr bwMode="auto">
            <a:xfrm>
              <a:off x="4222" y="2030"/>
              <a:ext cx="323" cy="13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92" name="Line 60"/>
            <p:cNvSpPr>
              <a:spLocks noChangeShapeType="1"/>
            </p:cNvSpPr>
            <p:nvPr/>
          </p:nvSpPr>
          <p:spPr bwMode="auto">
            <a:xfrm flipV="1">
              <a:off x="4545" y="2164"/>
              <a:ext cx="21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93" name="Line 61"/>
            <p:cNvSpPr>
              <a:spLocks noChangeShapeType="1"/>
            </p:cNvSpPr>
            <p:nvPr/>
          </p:nvSpPr>
          <p:spPr bwMode="auto">
            <a:xfrm>
              <a:off x="4763" y="2164"/>
              <a:ext cx="105" cy="11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94" name="Line 62"/>
            <p:cNvSpPr>
              <a:spLocks noChangeShapeType="1"/>
            </p:cNvSpPr>
            <p:nvPr/>
          </p:nvSpPr>
          <p:spPr bwMode="auto">
            <a:xfrm flipV="1">
              <a:off x="4868" y="2030"/>
              <a:ext cx="119" cy="24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5295" name="Line 63"/>
            <p:cNvSpPr>
              <a:spLocks noChangeShapeType="1"/>
            </p:cNvSpPr>
            <p:nvPr/>
          </p:nvSpPr>
          <p:spPr bwMode="auto">
            <a:xfrm>
              <a:off x="4987" y="2030"/>
              <a:ext cx="162" cy="24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54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D4A8D-BA87-3F43-8AE2-60837A6DB65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37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Surface Roughness</a:t>
            </a:r>
          </a:p>
        </p:txBody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16163"/>
            <a:ext cx="115824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notice another effect of roughness:</a:t>
            </a:r>
          </a:p>
          <a:p>
            <a:pPr lvl="1" eaLnBrk="1" hangingPunct="1">
              <a:defRPr/>
            </a:pPr>
            <a:r>
              <a:rPr lang="en-US" sz="2600" smtClean="0"/>
              <a:t>each </a:t>
            </a:r>
            <a:r>
              <a:rPr lang="ja-JP" altLang="en-US" sz="2600" smtClean="0">
                <a:latin typeface="Arial"/>
              </a:rPr>
              <a:t>“</a:t>
            </a:r>
            <a:r>
              <a:rPr lang="en-US" sz="2600" smtClean="0"/>
              <a:t>microfacet</a:t>
            </a:r>
            <a:r>
              <a:rPr lang="ja-JP" altLang="en-US" sz="2600" smtClean="0">
                <a:latin typeface="Arial"/>
              </a:rPr>
              <a:t>”</a:t>
            </a:r>
            <a:r>
              <a:rPr lang="en-US" sz="2600" smtClean="0"/>
              <a:t> is treated as a perfect mirror.</a:t>
            </a:r>
          </a:p>
          <a:p>
            <a:pPr lvl="1" eaLnBrk="1" hangingPunct="1">
              <a:defRPr/>
            </a:pPr>
            <a:r>
              <a:rPr lang="en-US" sz="2600" smtClean="0"/>
              <a:t>incident light reflected in different directions by different facets.</a:t>
            </a:r>
          </a:p>
          <a:p>
            <a:pPr lvl="1" eaLnBrk="1" hangingPunct="1">
              <a:defRPr/>
            </a:pPr>
            <a:r>
              <a:rPr lang="en-US" sz="2600" smtClean="0"/>
              <a:t>end result is mixed reflectance.  </a:t>
            </a:r>
          </a:p>
          <a:p>
            <a:pPr lvl="2" eaLnBrk="1" hangingPunct="1">
              <a:defRPr/>
            </a:pPr>
            <a:r>
              <a:rPr lang="en-US" sz="2400" smtClean="0"/>
              <a:t>smoother surfaces are more specular or glossy.</a:t>
            </a:r>
          </a:p>
          <a:p>
            <a:pPr lvl="2" eaLnBrk="1" hangingPunct="1">
              <a:defRPr/>
            </a:pPr>
            <a:r>
              <a:rPr lang="en-US" sz="2400" smtClean="0"/>
              <a:t>random distribution of facet normals results in diffuse reflectance.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4502151" y="1250950"/>
            <a:ext cx="3776133" cy="1055688"/>
            <a:chOff x="3359" y="1733"/>
            <a:chExt cx="1784" cy="665"/>
          </a:xfrm>
        </p:grpSpPr>
        <p:sp>
          <p:nvSpPr>
            <p:cNvPr id="1376261" name="Line 5"/>
            <p:cNvSpPr>
              <a:spLocks noChangeShapeType="1"/>
            </p:cNvSpPr>
            <p:nvPr/>
          </p:nvSpPr>
          <p:spPr bwMode="auto">
            <a:xfrm flipV="1">
              <a:off x="3529" y="2171"/>
              <a:ext cx="133" cy="11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62" name="Line 6"/>
            <p:cNvSpPr>
              <a:spLocks noChangeShapeType="1"/>
            </p:cNvSpPr>
            <p:nvPr/>
          </p:nvSpPr>
          <p:spPr bwMode="auto">
            <a:xfrm>
              <a:off x="3662" y="2171"/>
              <a:ext cx="253" cy="11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63" name="Line 7"/>
            <p:cNvSpPr>
              <a:spLocks noChangeShapeType="1"/>
            </p:cNvSpPr>
            <p:nvPr/>
          </p:nvSpPr>
          <p:spPr bwMode="auto">
            <a:xfrm flipV="1">
              <a:off x="3915" y="2037"/>
              <a:ext cx="183" cy="24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64" name="Line 8"/>
            <p:cNvSpPr>
              <a:spLocks noChangeShapeType="1"/>
            </p:cNvSpPr>
            <p:nvPr/>
          </p:nvSpPr>
          <p:spPr bwMode="auto">
            <a:xfrm>
              <a:off x="4098" y="2037"/>
              <a:ext cx="323" cy="49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65" name="Line 9"/>
            <p:cNvSpPr>
              <a:spLocks noChangeShapeType="1"/>
            </p:cNvSpPr>
            <p:nvPr/>
          </p:nvSpPr>
          <p:spPr bwMode="auto">
            <a:xfrm>
              <a:off x="4407" y="2086"/>
              <a:ext cx="232" cy="8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66" name="Line 10"/>
            <p:cNvSpPr>
              <a:spLocks noChangeShapeType="1"/>
            </p:cNvSpPr>
            <p:nvPr/>
          </p:nvSpPr>
          <p:spPr bwMode="auto">
            <a:xfrm>
              <a:off x="4639" y="2171"/>
              <a:ext cx="105" cy="11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67" name="Line 11"/>
            <p:cNvSpPr>
              <a:spLocks noChangeShapeType="1"/>
            </p:cNvSpPr>
            <p:nvPr/>
          </p:nvSpPr>
          <p:spPr bwMode="auto">
            <a:xfrm flipV="1">
              <a:off x="4744" y="2037"/>
              <a:ext cx="119" cy="24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68" name="Line 12"/>
            <p:cNvSpPr>
              <a:spLocks noChangeShapeType="1"/>
            </p:cNvSpPr>
            <p:nvPr/>
          </p:nvSpPr>
          <p:spPr bwMode="auto">
            <a:xfrm>
              <a:off x="4863" y="2037"/>
              <a:ext cx="162" cy="24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69" name="Line 13"/>
            <p:cNvSpPr>
              <a:spLocks noChangeShapeType="1"/>
            </p:cNvSpPr>
            <p:nvPr/>
          </p:nvSpPr>
          <p:spPr bwMode="auto">
            <a:xfrm flipV="1">
              <a:off x="3703" y="2046"/>
              <a:ext cx="337" cy="12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70" name="Line 14"/>
            <p:cNvSpPr>
              <a:spLocks noChangeShapeType="1"/>
            </p:cNvSpPr>
            <p:nvPr/>
          </p:nvSpPr>
          <p:spPr bwMode="auto">
            <a:xfrm>
              <a:off x="3515" y="1850"/>
              <a:ext cx="183" cy="31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71" name="Line 15"/>
            <p:cNvSpPr>
              <a:spLocks noChangeShapeType="1"/>
            </p:cNvSpPr>
            <p:nvPr/>
          </p:nvSpPr>
          <p:spPr bwMode="auto">
            <a:xfrm>
              <a:off x="4060" y="1735"/>
              <a:ext cx="183" cy="31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72" name="Line 16"/>
            <p:cNvSpPr>
              <a:spLocks noChangeShapeType="1"/>
            </p:cNvSpPr>
            <p:nvPr/>
          </p:nvSpPr>
          <p:spPr bwMode="auto">
            <a:xfrm flipV="1">
              <a:off x="4243" y="1733"/>
              <a:ext cx="354" cy="31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73" name="Line 17"/>
            <p:cNvSpPr>
              <a:spLocks noChangeShapeType="1"/>
            </p:cNvSpPr>
            <p:nvPr/>
          </p:nvSpPr>
          <p:spPr bwMode="auto">
            <a:xfrm>
              <a:off x="4310" y="1796"/>
              <a:ext cx="190" cy="31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74" name="Line 18"/>
            <p:cNvSpPr>
              <a:spLocks noChangeShapeType="1"/>
            </p:cNvSpPr>
            <p:nvPr/>
          </p:nvSpPr>
          <p:spPr bwMode="auto">
            <a:xfrm flipV="1">
              <a:off x="4500" y="1942"/>
              <a:ext cx="347" cy="17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75" name="Line 19"/>
            <p:cNvSpPr>
              <a:spLocks noChangeShapeType="1"/>
            </p:cNvSpPr>
            <p:nvPr/>
          </p:nvSpPr>
          <p:spPr bwMode="auto">
            <a:xfrm>
              <a:off x="4514" y="1902"/>
              <a:ext cx="183" cy="31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76" name="Line 20"/>
            <p:cNvSpPr>
              <a:spLocks noChangeShapeType="1"/>
            </p:cNvSpPr>
            <p:nvPr/>
          </p:nvSpPr>
          <p:spPr bwMode="auto">
            <a:xfrm>
              <a:off x="4697" y="2219"/>
              <a:ext cx="73" cy="2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77" name="Line 21"/>
            <p:cNvSpPr>
              <a:spLocks noChangeShapeType="1"/>
            </p:cNvSpPr>
            <p:nvPr/>
          </p:nvSpPr>
          <p:spPr bwMode="auto">
            <a:xfrm>
              <a:off x="4781" y="1859"/>
              <a:ext cx="183" cy="31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78" name="Line 22"/>
            <p:cNvSpPr>
              <a:spLocks noChangeShapeType="1"/>
            </p:cNvSpPr>
            <p:nvPr/>
          </p:nvSpPr>
          <p:spPr bwMode="auto">
            <a:xfrm>
              <a:off x="4964" y="2176"/>
              <a:ext cx="179" cy="2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79" name="Line 23"/>
            <p:cNvSpPr>
              <a:spLocks noChangeShapeType="1"/>
            </p:cNvSpPr>
            <p:nvPr/>
          </p:nvSpPr>
          <p:spPr bwMode="auto">
            <a:xfrm>
              <a:off x="3405" y="1887"/>
              <a:ext cx="183" cy="31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6280" name="Line 24"/>
            <p:cNvSpPr>
              <a:spLocks noChangeShapeType="1"/>
            </p:cNvSpPr>
            <p:nvPr/>
          </p:nvSpPr>
          <p:spPr bwMode="auto">
            <a:xfrm flipH="1" flipV="1">
              <a:off x="3359" y="1935"/>
              <a:ext cx="229" cy="26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47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5B6C5-6BA1-F143-A00D-60FD4B1842F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378306" name="Rectangle 2"/>
          <p:cNvSpPr>
            <a:spLocks noChangeArrowheads="1"/>
          </p:cNvSpPr>
          <p:nvPr/>
        </p:nvSpPr>
        <p:spPr bwMode="auto">
          <a:xfrm>
            <a:off x="1320800" y="4191000"/>
            <a:ext cx="95504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78307" name="Line 3"/>
          <p:cNvSpPr>
            <a:spLocks noChangeShapeType="1"/>
          </p:cNvSpPr>
          <p:nvPr/>
        </p:nvSpPr>
        <p:spPr bwMode="auto">
          <a:xfrm flipV="1">
            <a:off x="2032000" y="6400800"/>
            <a:ext cx="3048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scene3d>
            <a:camera prst="legacyPerspectiveTopRight"/>
            <a:lightRig rig="legacyFlat3" dir="r"/>
          </a:scene3d>
          <a:sp3d extrusionH="36306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2690285" y="5410200"/>
            <a:ext cx="1881716" cy="762000"/>
            <a:chOff x="2519" y="2976"/>
            <a:chExt cx="745" cy="384"/>
          </a:xfrm>
        </p:grpSpPr>
        <p:sp>
          <p:nvSpPr>
            <p:cNvPr id="1378309" name="Line 5"/>
            <p:cNvSpPr>
              <a:spLocks noChangeShapeType="1"/>
            </p:cNvSpPr>
            <p:nvPr/>
          </p:nvSpPr>
          <p:spPr bwMode="auto">
            <a:xfrm flipH="1">
              <a:off x="2519" y="3360"/>
              <a:ext cx="361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8310" name="Line 6"/>
            <p:cNvSpPr>
              <a:spLocks noChangeShapeType="1"/>
            </p:cNvSpPr>
            <p:nvPr/>
          </p:nvSpPr>
          <p:spPr bwMode="auto">
            <a:xfrm flipH="1" flipV="1">
              <a:off x="2527" y="3250"/>
              <a:ext cx="353" cy="11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8311" name="Line 7"/>
            <p:cNvSpPr>
              <a:spLocks noChangeShapeType="1"/>
            </p:cNvSpPr>
            <p:nvPr/>
          </p:nvSpPr>
          <p:spPr bwMode="auto">
            <a:xfrm flipH="1" flipV="1">
              <a:off x="2582" y="3148"/>
              <a:ext cx="298" cy="21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8312" name="Line 8"/>
            <p:cNvSpPr>
              <a:spLocks noChangeShapeType="1"/>
            </p:cNvSpPr>
            <p:nvPr/>
          </p:nvSpPr>
          <p:spPr bwMode="auto">
            <a:xfrm flipH="1" flipV="1">
              <a:off x="2774" y="3013"/>
              <a:ext cx="106" cy="34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8313" name="Line 9"/>
            <p:cNvSpPr>
              <a:spLocks noChangeShapeType="1"/>
            </p:cNvSpPr>
            <p:nvPr/>
          </p:nvSpPr>
          <p:spPr bwMode="auto">
            <a:xfrm flipV="1">
              <a:off x="2880" y="2976"/>
              <a:ext cx="0" cy="3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8314" name="Line 10"/>
            <p:cNvSpPr>
              <a:spLocks noChangeShapeType="1"/>
            </p:cNvSpPr>
            <p:nvPr/>
          </p:nvSpPr>
          <p:spPr bwMode="auto">
            <a:xfrm flipH="1" flipV="1">
              <a:off x="2673" y="3055"/>
              <a:ext cx="207" cy="30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42013" name="Group 11"/>
            <p:cNvGrpSpPr>
              <a:grpSpLocks/>
            </p:cNvGrpSpPr>
            <p:nvPr/>
          </p:nvGrpSpPr>
          <p:grpSpPr bwMode="auto">
            <a:xfrm flipH="1">
              <a:off x="2903" y="3013"/>
              <a:ext cx="361" cy="347"/>
              <a:chOff x="2519" y="3013"/>
              <a:chExt cx="361" cy="347"/>
            </a:xfrm>
          </p:grpSpPr>
          <p:sp>
            <p:nvSpPr>
              <p:cNvPr id="1378316" name="Line 12"/>
              <p:cNvSpPr>
                <a:spLocks noChangeShapeType="1"/>
              </p:cNvSpPr>
              <p:nvPr/>
            </p:nvSpPr>
            <p:spPr bwMode="auto">
              <a:xfrm flipH="1">
                <a:off x="2519" y="3360"/>
                <a:ext cx="361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8317" name="Line 13"/>
              <p:cNvSpPr>
                <a:spLocks noChangeShapeType="1"/>
              </p:cNvSpPr>
              <p:nvPr/>
            </p:nvSpPr>
            <p:spPr bwMode="auto">
              <a:xfrm flipH="1" flipV="1">
                <a:off x="2527" y="3250"/>
                <a:ext cx="353" cy="11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8318" name="Line 14"/>
              <p:cNvSpPr>
                <a:spLocks noChangeShapeType="1"/>
              </p:cNvSpPr>
              <p:nvPr/>
            </p:nvSpPr>
            <p:spPr bwMode="auto">
              <a:xfrm flipH="1" flipV="1">
                <a:off x="2582" y="3148"/>
                <a:ext cx="298" cy="212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8319" name="Line 15"/>
              <p:cNvSpPr>
                <a:spLocks noChangeShapeType="1"/>
              </p:cNvSpPr>
              <p:nvPr/>
            </p:nvSpPr>
            <p:spPr bwMode="auto">
              <a:xfrm flipH="1" flipV="1">
                <a:off x="2774" y="3013"/>
                <a:ext cx="106" cy="347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8320" name="Line 16"/>
              <p:cNvSpPr>
                <a:spLocks noChangeShapeType="1"/>
              </p:cNvSpPr>
              <p:nvPr/>
            </p:nvSpPr>
            <p:spPr bwMode="auto">
              <a:xfrm flipH="1" flipV="1">
                <a:off x="2673" y="3055"/>
                <a:ext cx="207" cy="305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378321" name="Line 17"/>
          <p:cNvSpPr>
            <a:spLocks noChangeShapeType="1"/>
          </p:cNvSpPr>
          <p:nvPr/>
        </p:nvSpPr>
        <p:spPr bwMode="auto">
          <a:xfrm flipV="1">
            <a:off x="6908800" y="6400800"/>
            <a:ext cx="3048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scene3d>
            <a:camera prst="legacyPerspectiveTopLeft"/>
            <a:lightRig rig="legacyFlat3" dir="r"/>
          </a:scene3d>
          <a:sp3d extrusionH="36306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41990" name="Group 18"/>
          <p:cNvGrpSpPr>
            <a:grpSpLocks/>
          </p:cNvGrpSpPr>
          <p:nvPr/>
        </p:nvGrpSpPr>
        <p:grpSpPr bwMode="auto">
          <a:xfrm>
            <a:off x="7721600" y="5715000"/>
            <a:ext cx="1422400" cy="457200"/>
            <a:chOff x="2519" y="2976"/>
            <a:chExt cx="745" cy="384"/>
          </a:xfrm>
        </p:grpSpPr>
        <p:sp>
          <p:nvSpPr>
            <p:cNvPr id="1378323" name="Line 19"/>
            <p:cNvSpPr>
              <a:spLocks noChangeShapeType="1"/>
            </p:cNvSpPr>
            <p:nvPr/>
          </p:nvSpPr>
          <p:spPr bwMode="auto">
            <a:xfrm flipH="1">
              <a:off x="2519" y="3360"/>
              <a:ext cx="3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8324" name="Line 20"/>
            <p:cNvSpPr>
              <a:spLocks noChangeShapeType="1"/>
            </p:cNvSpPr>
            <p:nvPr/>
          </p:nvSpPr>
          <p:spPr bwMode="auto">
            <a:xfrm flipH="1" flipV="1">
              <a:off x="2527" y="3251"/>
              <a:ext cx="355" cy="1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8325" name="Line 21"/>
            <p:cNvSpPr>
              <a:spLocks noChangeShapeType="1"/>
            </p:cNvSpPr>
            <p:nvPr/>
          </p:nvSpPr>
          <p:spPr bwMode="auto">
            <a:xfrm flipH="1" flipV="1">
              <a:off x="2582" y="3148"/>
              <a:ext cx="298" cy="2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8326" name="Line 22"/>
            <p:cNvSpPr>
              <a:spLocks noChangeShapeType="1"/>
            </p:cNvSpPr>
            <p:nvPr/>
          </p:nvSpPr>
          <p:spPr bwMode="auto">
            <a:xfrm flipH="1" flipV="1">
              <a:off x="2774" y="3013"/>
              <a:ext cx="106" cy="3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8327" name="Line 23"/>
            <p:cNvSpPr>
              <a:spLocks noChangeShapeType="1"/>
            </p:cNvSpPr>
            <p:nvPr/>
          </p:nvSpPr>
          <p:spPr bwMode="auto">
            <a:xfrm flipV="1">
              <a:off x="2880" y="297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78328" name="Line 24"/>
            <p:cNvSpPr>
              <a:spLocks noChangeShapeType="1"/>
            </p:cNvSpPr>
            <p:nvPr/>
          </p:nvSpPr>
          <p:spPr bwMode="auto">
            <a:xfrm flipH="1" flipV="1">
              <a:off x="2673" y="3055"/>
              <a:ext cx="207" cy="3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42001" name="Group 25"/>
            <p:cNvGrpSpPr>
              <a:grpSpLocks/>
            </p:cNvGrpSpPr>
            <p:nvPr/>
          </p:nvGrpSpPr>
          <p:grpSpPr bwMode="auto">
            <a:xfrm flipH="1">
              <a:off x="2903" y="3013"/>
              <a:ext cx="361" cy="347"/>
              <a:chOff x="2519" y="3013"/>
              <a:chExt cx="361" cy="347"/>
            </a:xfrm>
          </p:grpSpPr>
          <p:sp>
            <p:nvSpPr>
              <p:cNvPr id="1378330" name="Line 26"/>
              <p:cNvSpPr>
                <a:spLocks noChangeShapeType="1"/>
              </p:cNvSpPr>
              <p:nvPr/>
            </p:nvSpPr>
            <p:spPr bwMode="auto">
              <a:xfrm flipH="1">
                <a:off x="2519" y="3360"/>
                <a:ext cx="3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8331" name="Line 27"/>
              <p:cNvSpPr>
                <a:spLocks noChangeShapeType="1"/>
              </p:cNvSpPr>
              <p:nvPr/>
            </p:nvSpPr>
            <p:spPr bwMode="auto">
              <a:xfrm flipH="1" flipV="1">
                <a:off x="2527" y="3251"/>
                <a:ext cx="355" cy="10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8332" name="Line 28"/>
              <p:cNvSpPr>
                <a:spLocks noChangeShapeType="1"/>
              </p:cNvSpPr>
              <p:nvPr/>
            </p:nvSpPr>
            <p:spPr bwMode="auto">
              <a:xfrm flipH="1" flipV="1">
                <a:off x="2582" y="3148"/>
                <a:ext cx="298" cy="2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8333" name="Line 29"/>
              <p:cNvSpPr>
                <a:spLocks noChangeShapeType="1"/>
              </p:cNvSpPr>
              <p:nvPr/>
            </p:nvSpPr>
            <p:spPr bwMode="auto">
              <a:xfrm flipH="1" flipV="1">
                <a:off x="2774" y="3013"/>
                <a:ext cx="106" cy="3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8334" name="Line 30"/>
              <p:cNvSpPr>
                <a:spLocks noChangeShapeType="1"/>
              </p:cNvSpPr>
              <p:nvPr/>
            </p:nvSpPr>
            <p:spPr bwMode="auto">
              <a:xfrm flipH="1" flipV="1">
                <a:off x="2673" y="3055"/>
                <a:ext cx="207" cy="3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378335" name="Line 31"/>
          <p:cNvSpPr>
            <a:spLocks noChangeShapeType="1"/>
          </p:cNvSpPr>
          <p:nvPr/>
        </p:nvSpPr>
        <p:spPr bwMode="auto">
          <a:xfrm>
            <a:off x="3048000" y="5029200"/>
            <a:ext cx="609600" cy="1143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78336" name="Line 32"/>
          <p:cNvSpPr>
            <a:spLocks noChangeShapeType="1"/>
          </p:cNvSpPr>
          <p:nvPr/>
        </p:nvSpPr>
        <p:spPr bwMode="auto">
          <a:xfrm flipH="1">
            <a:off x="8331200" y="5791200"/>
            <a:ext cx="23368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78337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Physics of Diffuse Reflection</a:t>
            </a:r>
          </a:p>
        </p:txBody>
      </p:sp>
      <p:sp>
        <p:nvSpPr>
          <p:cNvPr id="1378338" name="Rectangle 3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ideal diffuse reflection</a:t>
            </a:r>
          </a:p>
          <a:p>
            <a:pPr lvl="1" eaLnBrk="1" hangingPunct="1">
              <a:defRPr/>
            </a:pPr>
            <a:r>
              <a:rPr lang="en-US" smtClean="0"/>
              <a:t>very rough surface at the microscopic level</a:t>
            </a:r>
          </a:p>
          <a:p>
            <a:pPr lvl="2" eaLnBrk="1" hangingPunct="1">
              <a:defRPr/>
            </a:pPr>
            <a:r>
              <a:rPr lang="en-US" smtClean="0"/>
              <a:t>real-world example: chalk </a:t>
            </a:r>
          </a:p>
          <a:p>
            <a:pPr lvl="1" eaLnBrk="1" hangingPunct="1">
              <a:defRPr/>
            </a:pPr>
            <a:r>
              <a:rPr lang="en-US" smtClean="0"/>
              <a:t>microscopic variations mean incoming ray of light equally likely to be reflected in any direction over the hemisphere</a:t>
            </a:r>
          </a:p>
          <a:p>
            <a:pPr lvl="1" eaLnBrk="1" hangingPunct="1">
              <a:defRPr/>
            </a:pPr>
            <a:r>
              <a:rPr lang="en-US" smtClean="0"/>
              <a:t>what does the reflected intensity depend on? </a:t>
            </a:r>
          </a:p>
        </p:txBody>
      </p:sp>
    </p:spTree>
    <p:extLst>
      <p:ext uri="{BB962C8B-B14F-4D97-AF65-F5344CB8AC3E}">
        <p14:creationId xmlns:p14="http://schemas.microsoft.com/office/powerpoint/2010/main" val="243013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5E52A-F448-9941-9B33-0D758F41451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" y="152400"/>
            <a:ext cx="1218988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Lambert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Cosine Law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73201"/>
            <a:ext cx="11582400" cy="452596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/>
              <a:t> ideal diffuse surface reflection</a:t>
            </a:r>
            <a:endParaRPr lang="en-US" sz="2800" smtClean="0">
              <a:solidFill>
                <a:schemeClr val="folHlink"/>
              </a:solidFill>
            </a:endParaRPr>
          </a:p>
          <a:p>
            <a:pPr marL="457200" lvl="1" indent="-342900" eaLnBrk="1" hangingPunct="1">
              <a:buFontTx/>
              <a:buNone/>
              <a:defRPr/>
            </a:pPr>
            <a:r>
              <a:rPr lang="en-US" sz="2600" smtClean="0"/>
              <a:t>	</a:t>
            </a:r>
            <a:r>
              <a:rPr lang="en-US" sz="2000" smtClean="0"/>
              <a:t>the energy reflected by a small portion of a surface from a light source in a given direction is proportional to the cosine of the angle between that direction and the surface normal</a:t>
            </a:r>
            <a:endParaRPr lang="en-US" sz="2600" smtClean="0"/>
          </a:p>
          <a:p>
            <a:pPr marL="0" indent="0" eaLnBrk="1" hangingPunct="1">
              <a:defRPr/>
            </a:pPr>
            <a:r>
              <a:rPr lang="en-US" sz="2800" smtClean="0">
                <a:solidFill>
                  <a:schemeClr val="tx2"/>
                </a:solidFill>
              </a:rPr>
              <a:t> </a:t>
            </a:r>
            <a:r>
              <a:rPr lang="en-US" sz="2800" smtClean="0">
                <a:solidFill>
                  <a:schemeClr val="hlink"/>
                </a:solidFill>
              </a:rPr>
              <a:t>reflected</a:t>
            </a:r>
            <a:r>
              <a:rPr lang="en-US" sz="2800" smtClean="0"/>
              <a:t> intensity</a:t>
            </a:r>
          </a:p>
          <a:p>
            <a:pPr marL="457200" lvl="1" indent="-342900" eaLnBrk="1" hangingPunct="1">
              <a:defRPr/>
            </a:pPr>
            <a:r>
              <a:rPr lang="en-US" sz="2600" smtClean="0"/>
              <a:t>independent of </a:t>
            </a:r>
            <a:r>
              <a:rPr lang="en-US" sz="2800" smtClean="0">
                <a:solidFill>
                  <a:schemeClr val="hlink"/>
                </a:solidFill>
              </a:rPr>
              <a:t>viewing</a:t>
            </a:r>
            <a:r>
              <a:rPr lang="en-US" sz="2600" smtClean="0"/>
              <a:t> direction</a:t>
            </a:r>
          </a:p>
          <a:p>
            <a:pPr marL="457200" lvl="1" indent="-342900" eaLnBrk="1" hangingPunct="1">
              <a:defRPr/>
            </a:pPr>
            <a:r>
              <a:rPr lang="en-US" sz="2600" smtClean="0"/>
              <a:t> depends on surface orientation wrt light</a:t>
            </a:r>
          </a:p>
          <a:p>
            <a:pPr marL="0" indent="0" eaLnBrk="1" hangingPunct="1">
              <a:defRPr/>
            </a:pPr>
            <a:r>
              <a:rPr lang="en-US" sz="2800" smtClean="0"/>
              <a:t> often called </a:t>
            </a:r>
            <a:r>
              <a:rPr lang="en-US" sz="2800" smtClean="0">
                <a:solidFill>
                  <a:schemeClr val="hlink"/>
                </a:solidFill>
              </a:rPr>
              <a:t>Lambertian surfaces</a:t>
            </a:r>
            <a:endParaRPr lang="en-US" sz="280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6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6805" y="322265"/>
            <a:ext cx="70104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charset="-128"/>
              </a:rPr>
              <a:t>DIFFUSE (Lambert)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01" y="1367633"/>
            <a:ext cx="7788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cosine_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6" y="3678239"/>
            <a:ext cx="2663825" cy="28225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2206626" y="4146551"/>
            <a:ext cx="52990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00" dirty="0">
                <a:latin typeface="Lora" charset="0"/>
                <a:ea typeface="Lora" charset="0"/>
                <a:cs typeface="Lora" charset="0"/>
              </a:rPr>
              <a:t>Intuitively: cross-sectional area of </a:t>
            </a:r>
            <a:br>
              <a:rPr lang="en-US" altLang="en-US" sz="2200" dirty="0">
                <a:latin typeface="Lora" charset="0"/>
                <a:ea typeface="Lora" charset="0"/>
                <a:cs typeface="Lora" charset="0"/>
              </a:rPr>
            </a:br>
            <a:r>
              <a:rPr lang="en-US" altLang="en-US" sz="2200" dirty="0">
                <a:latin typeface="Lora" charset="0"/>
                <a:ea typeface="Lora" charset="0"/>
                <a:cs typeface="Lora" charset="0"/>
              </a:rPr>
              <a:t>the “beam” intersecting an element</a:t>
            </a:r>
            <a:br>
              <a:rPr lang="en-US" altLang="en-US" sz="2200" dirty="0">
                <a:latin typeface="Lora" charset="0"/>
                <a:ea typeface="Lora" charset="0"/>
                <a:cs typeface="Lora" charset="0"/>
              </a:rPr>
            </a:br>
            <a:r>
              <a:rPr lang="en-US" altLang="en-US" sz="2200" dirty="0">
                <a:latin typeface="Lora" charset="0"/>
                <a:ea typeface="Lora" charset="0"/>
                <a:cs typeface="Lora" charset="0"/>
              </a:rPr>
              <a:t>of surface area is smaller for greater </a:t>
            </a:r>
            <a:br>
              <a:rPr lang="en-US" altLang="en-US" sz="2200" dirty="0">
                <a:latin typeface="Lora" charset="0"/>
                <a:ea typeface="Lora" charset="0"/>
                <a:cs typeface="Lora" charset="0"/>
              </a:rPr>
            </a:br>
            <a:r>
              <a:rPr lang="en-US" altLang="en-US" sz="2200" dirty="0">
                <a:latin typeface="Lora" charset="0"/>
                <a:ea typeface="Lora" charset="0"/>
                <a:cs typeface="Lora" charset="0"/>
              </a:rPr>
              <a:t>angles with the normal.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9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idx="1"/>
          </p:nvPr>
        </p:nvSpPr>
        <p:spPr>
          <a:xfrm>
            <a:off x="688932" y="1114816"/>
            <a:ext cx="7970881" cy="5743184"/>
          </a:xfrm>
        </p:spPr>
        <p:txBody>
          <a:bodyPr/>
          <a:lstStyle/>
          <a:p>
            <a:pPr marL="114300" lvl="1" indent="0">
              <a:buNone/>
            </a:pPr>
            <a:r>
              <a:rPr lang="en-US" altLang="en-US" sz="2200" dirty="0"/>
              <a:t>Depends on </a:t>
            </a:r>
            <a:r>
              <a:rPr lang="en-US" altLang="en-US" sz="2200" dirty="0">
                <a:solidFill>
                  <a:schemeClr val="hlink"/>
                </a:solidFill>
              </a:rPr>
              <a:t>angle of incidence</a:t>
            </a:r>
            <a:r>
              <a:rPr lang="en-US" altLang="en-US" sz="2200" dirty="0"/>
              <a:t>: angle between surface normal and incoming light</a:t>
            </a:r>
          </a:p>
          <a:p>
            <a:pPr marL="571500" lvl="2" indent="0" algn="ctr">
              <a:buNone/>
            </a:pPr>
            <a:r>
              <a:rPr lang="en-US" altLang="en-US" sz="2200" dirty="0" err="1">
                <a:latin typeface="Times New Roman" charset="0"/>
              </a:rPr>
              <a:t>I</a:t>
            </a:r>
            <a:r>
              <a:rPr lang="en-US" altLang="en-US" sz="2200" baseline="-25000" dirty="0" err="1">
                <a:latin typeface="Times New Roman" charset="0"/>
              </a:rPr>
              <a:t>diffuse</a:t>
            </a:r>
            <a:r>
              <a:rPr lang="en-US" altLang="en-US" sz="2200" dirty="0">
                <a:latin typeface="Times New Roman" charset="0"/>
              </a:rPr>
              <a:t> = </a:t>
            </a:r>
            <a:r>
              <a:rPr lang="en-US" altLang="en-US" sz="2200" dirty="0" err="1">
                <a:latin typeface="Times New Roman" charset="0"/>
              </a:rPr>
              <a:t>k</a:t>
            </a:r>
            <a:r>
              <a:rPr lang="en-US" altLang="en-US" sz="2200" baseline="-25000" dirty="0" err="1">
                <a:latin typeface="Times New Roman" charset="0"/>
              </a:rPr>
              <a:t>d</a:t>
            </a:r>
            <a:r>
              <a:rPr lang="en-US" altLang="en-US" sz="2200" dirty="0">
                <a:latin typeface="Times New Roman" charset="0"/>
              </a:rPr>
              <a:t> </a:t>
            </a:r>
            <a:r>
              <a:rPr lang="en-US" altLang="en-US" sz="2200" dirty="0" err="1">
                <a:latin typeface="Times New Roman" charset="0"/>
              </a:rPr>
              <a:t>I</a:t>
            </a:r>
            <a:r>
              <a:rPr lang="en-US" altLang="en-US" sz="2200" baseline="-25000" dirty="0" err="1">
                <a:latin typeface="Times New Roman" charset="0"/>
              </a:rPr>
              <a:t>light</a:t>
            </a:r>
            <a:r>
              <a:rPr lang="en-US" altLang="en-US" sz="2200" dirty="0">
                <a:latin typeface="Times New Roman" charset="0"/>
              </a:rPr>
              <a:t> </a:t>
            </a:r>
            <a:r>
              <a:rPr lang="en-US" altLang="en-US" sz="2200" b="1" dirty="0">
                <a:latin typeface="Times New Roman" charset="0"/>
              </a:rPr>
              <a:t>cos </a:t>
            </a:r>
            <a:r>
              <a:rPr lang="en-US" altLang="en-US" sz="2200" dirty="0">
                <a:latin typeface="Times New Roman" charset="0"/>
                <a:sym typeface="Symbol" charset="2"/>
              </a:rPr>
              <a:t></a:t>
            </a:r>
            <a:endParaRPr lang="en-US" altLang="en-US" sz="2200" dirty="0"/>
          </a:p>
          <a:p>
            <a:pPr marL="114300" lvl="1" indent="0">
              <a:buNone/>
            </a:pPr>
            <a:r>
              <a:rPr lang="en-US" altLang="en-US" sz="2200" dirty="0"/>
              <a:t> In practice use vector arithmetic</a:t>
            </a:r>
          </a:p>
          <a:p>
            <a:pPr marL="571500" lvl="2" indent="0" algn="ctr">
              <a:buNone/>
            </a:pPr>
            <a:r>
              <a:rPr lang="en-US" altLang="en-US" sz="2200" dirty="0" err="1">
                <a:latin typeface="Times New Roman" charset="0"/>
              </a:rPr>
              <a:t>I</a:t>
            </a:r>
            <a:r>
              <a:rPr lang="en-US" altLang="en-US" sz="2200" baseline="-25000" dirty="0" err="1">
                <a:latin typeface="Times New Roman" charset="0"/>
              </a:rPr>
              <a:t>diffuse</a:t>
            </a:r>
            <a:r>
              <a:rPr lang="en-US" altLang="en-US" sz="2200" dirty="0">
                <a:latin typeface="Times New Roman" charset="0"/>
              </a:rPr>
              <a:t> = </a:t>
            </a:r>
            <a:r>
              <a:rPr lang="en-US" altLang="en-US" sz="2200" dirty="0" err="1">
                <a:latin typeface="Times New Roman" charset="0"/>
              </a:rPr>
              <a:t>k</a:t>
            </a:r>
            <a:r>
              <a:rPr lang="en-US" altLang="en-US" sz="2200" baseline="-25000" dirty="0" err="1">
                <a:latin typeface="Times New Roman" charset="0"/>
              </a:rPr>
              <a:t>d</a:t>
            </a:r>
            <a:r>
              <a:rPr lang="en-US" altLang="en-US" sz="2200" dirty="0">
                <a:latin typeface="Times New Roman" charset="0"/>
              </a:rPr>
              <a:t> </a:t>
            </a:r>
            <a:r>
              <a:rPr lang="en-US" altLang="en-US" sz="2200" dirty="0" err="1">
                <a:latin typeface="Times New Roman" charset="0"/>
              </a:rPr>
              <a:t>I</a:t>
            </a:r>
            <a:r>
              <a:rPr lang="en-US" altLang="en-US" sz="2200" baseline="-25000" dirty="0" err="1">
                <a:latin typeface="Times New Roman" charset="0"/>
              </a:rPr>
              <a:t>light</a:t>
            </a:r>
            <a:r>
              <a:rPr lang="en-US" altLang="en-US" sz="2200" dirty="0">
                <a:latin typeface="Times New Roman" charset="0"/>
              </a:rPr>
              <a:t> </a:t>
            </a:r>
            <a:r>
              <a:rPr lang="en-US" altLang="en-US" sz="2200" b="1" dirty="0">
                <a:latin typeface="Times New Roman" charset="0"/>
              </a:rPr>
              <a:t>(n • l)</a:t>
            </a:r>
          </a:p>
          <a:p>
            <a:pPr marL="114300" lvl="1" indent="0">
              <a:buNone/>
            </a:pPr>
            <a:endParaRPr lang="en-US" altLang="en-US" sz="2200" dirty="0" smtClean="0"/>
          </a:p>
          <a:p>
            <a:pPr marL="114300" lvl="1" indent="0">
              <a:buNone/>
            </a:pPr>
            <a:r>
              <a:rPr lang="en-US" altLang="en-US" sz="2200" dirty="0"/>
              <a:t>Scalar (B/W intensity) or 3-tuple (color)</a:t>
            </a:r>
          </a:p>
          <a:p>
            <a:pPr marL="857250" lvl="2" indent="-285750"/>
            <a:r>
              <a:rPr lang="en-US" altLang="en-US" sz="2200" dirty="0" err="1"/>
              <a:t>k</a:t>
            </a:r>
            <a:r>
              <a:rPr lang="en-US" altLang="en-US" sz="2200" baseline="-25000" dirty="0" err="1"/>
              <a:t>d</a:t>
            </a:r>
            <a:r>
              <a:rPr lang="en-US" altLang="en-US" sz="2200" dirty="0"/>
              <a:t>: diffuse coefficient, surface color</a:t>
            </a:r>
          </a:p>
          <a:p>
            <a:pPr marL="857250" lvl="2" indent="-285750"/>
            <a:r>
              <a:rPr lang="en-US" altLang="en-US" sz="2200" dirty="0" err="1"/>
              <a:t>I</a:t>
            </a:r>
            <a:r>
              <a:rPr lang="en-US" altLang="en-US" sz="2200" baseline="-25000" dirty="0" err="1"/>
              <a:t>light</a:t>
            </a:r>
            <a:r>
              <a:rPr lang="en-US" altLang="en-US" sz="2200" dirty="0"/>
              <a:t>: incoming light intensity</a:t>
            </a:r>
          </a:p>
          <a:p>
            <a:pPr marL="857250" lvl="2" indent="-285750"/>
            <a:r>
              <a:rPr lang="en-US" altLang="en-US" sz="2200" dirty="0" err="1"/>
              <a:t>I</a:t>
            </a:r>
            <a:r>
              <a:rPr lang="en-US" altLang="en-US" sz="2200" baseline="-25000" dirty="0" err="1"/>
              <a:t>diffuse</a:t>
            </a:r>
            <a:r>
              <a:rPr lang="en-US" altLang="en-US" sz="2200" dirty="0"/>
              <a:t>: outgoing light intensity (</a:t>
            </a:r>
            <a:r>
              <a:rPr lang="en-US" altLang="en-US" sz="2200" dirty="0" smtClean="0"/>
              <a:t>for diffuse </a:t>
            </a:r>
            <a:r>
              <a:rPr lang="en-US" altLang="en-US" sz="2200" dirty="0"/>
              <a:t>reflection)</a:t>
            </a:r>
          </a:p>
          <a:p>
            <a:pPr marL="114300" lvl="1" indent="0">
              <a:buNone/>
            </a:pPr>
            <a:endParaRPr lang="en-US" altLang="en-US" sz="2200" dirty="0" smtClean="0"/>
          </a:p>
          <a:p>
            <a:pPr marL="114300" lvl="1" indent="0">
              <a:buNone/>
            </a:pPr>
            <a:endParaRPr lang="en-US" altLang="en-US" sz="2200" dirty="0"/>
          </a:p>
          <a:p>
            <a:pPr marL="114300" lvl="1" indent="0">
              <a:buNone/>
            </a:pPr>
            <a:r>
              <a:rPr lang="en-US" altLang="en-US" sz="2200" dirty="0" smtClean="0"/>
              <a:t>NB: </a:t>
            </a:r>
            <a:r>
              <a:rPr lang="en-US" altLang="en-US" sz="2200" b="1" dirty="0" smtClean="0"/>
              <a:t>Always </a:t>
            </a:r>
            <a:r>
              <a:rPr lang="en-US" altLang="en-US" sz="2200" b="1" dirty="0"/>
              <a:t>normalize vectors used in </a:t>
            </a:r>
            <a:r>
              <a:rPr lang="en-US" altLang="en-US" sz="2200" b="1" dirty="0" smtClean="0"/>
              <a:t>lighting!!</a:t>
            </a:r>
            <a:endParaRPr lang="en-US" altLang="en-US" sz="2200" b="1" dirty="0"/>
          </a:p>
          <a:p>
            <a:pPr marL="857250" lvl="2" indent="-285750"/>
            <a:r>
              <a:rPr lang="en-US" altLang="en-US" sz="2200" b="1" dirty="0">
                <a:latin typeface="Times New Roman" charset="0"/>
              </a:rPr>
              <a:t>n,  l</a:t>
            </a:r>
            <a:r>
              <a:rPr lang="en-US" altLang="en-US" sz="2200" dirty="0"/>
              <a:t> should be unit </a:t>
            </a:r>
            <a:r>
              <a:rPr lang="en-US" altLang="en-US" sz="2200" dirty="0" smtClean="0"/>
              <a:t>vectors</a:t>
            </a:r>
            <a:endParaRPr lang="en-US" altLang="en-US" sz="2200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991600" cy="685800"/>
          </a:xfrm>
        </p:spPr>
        <p:txBody>
          <a:bodyPr>
            <a:normAutofit/>
          </a:bodyPr>
          <a:lstStyle/>
          <a:p>
            <a:r>
              <a:rPr lang="en-US" altLang="en-US" sz="3600">
                <a:ea typeface="ＭＳ Ｐゴシック" charset="-128"/>
              </a:rPr>
              <a:t>Computing Diffuse Reflection</a:t>
            </a:r>
          </a:p>
        </p:txBody>
      </p:sp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7615238" y="1436927"/>
            <a:ext cx="2895600" cy="1784350"/>
            <a:chOff x="1968" y="1276"/>
            <a:chExt cx="1824" cy="1124"/>
          </a:xfrm>
        </p:grpSpPr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 flipV="1">
              <a:off x="2352" y="2400"/>
              <a:ext cx="144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scene3d>
              <a:camera prst="legacyPerspectiveTopLeft"/>
              <a:lightRig rig="legacyFlat3" dir="r"/>
            </a:scene3d>
            <a:sp3d extrusionH="3630600" contourW="127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9702" name="Line 6"/>
            <p:cNvSpPr>
              <a:spLocks noChangeShapeType="1"/>
            </p:cNvSpPr>
            <p:nvPr/>
          </p:nvSpPr>
          <p:spPr bwMode="auto">
            <a:xfrm flipV="1">
              <a:off x="2880" y="1344"/>
              <a:ext cx="0" cy="91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1968" y="1392"/>
              <a:ext cx="912" cy="86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2945" y="1276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 New Roman" charset="0"/>
                </a:rPr>
                <a:t>n</a:t>
              </a: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2139" y="1276"/>
              <a:ext cx="1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 New Roman" charset="0"/>
                </a:rPr>
                <a:t>l</a:t>
              </a:r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2688" y="1852"/>
              <a:ext cx="19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charset="0"/>
                  <a:sym typeface="Symbol" charset="2"/>
                </a:rPr>
                <a:t></a:t>
              </a:r>
              <a:endParaRPr lang="en-US" altLang="en-US" sz="1800">
                <a:latin typeface="Times New Roman" charset="0"/>
              </a:endParaRPr>
            </a:p>
          </p:txBody>
        </p:sp>
      </p:grp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00600"/>
            <a:ext cx="28908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1439" y="5002796"/>
            <a:ext cx="6811997" cy="1564978"/>
          </a:xfrm>
          <a:prstGeom prst="rect">
            <a:avLst/>
          </a:prstGeom>
          <a:noFill/>
          <a:ln w="76200"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-342900"/>
            <a:r>
              <a:rPr lang="en-US" altLang="en-US"/>
              <a:t> Lambertian sphere from several lighting angles:</a:t>
            </a:r>
          </a:p>
          <a:p>
            <a:pPr marL="0" indent="0"/>
            <a:endParaRPr lang="en-US" altLang="en-US">
              <a:ea typeface="ＭＳ Ｐゴシック" charset="-128"/>
            </a:endParaRPr>
          </a:p>
          <a:p>
            <a:pPr marL="0" indent="0"/>
            <a:endParaRPr lang="en-US" altLang="en-US">
              <a:ea typeface="ＭＳ Ｐゴシック" charset="-128"/>
            </a:endParaRPr>
          </a:p>
          <a:p>
            <a:pPr marL="0" indent="0"/>
            <a:endParaRPr lang="en-US" altLang="en-US">
              <a:ea typeface="ＭＳ Ｐゴシック" charset="-128"/>
            </a:endParaRPr>
          </a:p>
          <a:p>
            <a:pPr marL="0" indent="0"/>
            <a:endParaRPr lang="en-US" altLang="en-US">
              <a:ea typeface="ＭＳ Ｐゴシック" charset="-128"/>
            </a:endParaRPr>
          </a:p>
          <a:p>
            <a:pPr marL="457200" lvl="1" indent="-342900"/>
            <a:r>
              <a:rPr lang="en-US" altLang="en-US"/>
              <a:t> need only consider angles from 0° to 90°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1535" y="228600"/>
            <a:ext cx="8744465" cy="685800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charset="-128"/>
              </a:rPr>
              <a:t>Diffuse Lighting Examples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431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2431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2431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431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2431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AB8E-875E-9140-83C0-3B9B18D3FB0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Diffuse Interreflection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9700" name="Picture 4" descr="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1338264"/>
            <a:ext cx="784436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52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26756" y="-219075"/>
            <a:ext cx="10515600" cy="1325563"/>
          </a:xfrm>
        </p:spPr>
        <p:txBody>
          <a:bodyPr/>
          <a:lstStyle/>
          <a:p>
            <a:r>
              <a:rPr lang="en-US" altLang="en-US" cap="all" dirty="0">
                <a:latin typeface="Montserrat" charset="0"/>
                <a:ea typeface="Montserrat" charset="0"/>
                <a:cs typeface="Montserrat" charset="0"/>
              </a:rPr>
              <a:t>The Rendering Pipeline</a:t>
            </a:r>
          </a:p>
        </p:txBody>
      </p:sp>
      <p:pic>
        <p:nvPicPr>
          <p:cNvPr id="2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25" y="816639"/>
            <a:ext cx="10392031" cy="59425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7E76A-CC04-3A4D-9E0F-75C17384D02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38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Specular Highlights</a:t>
            </a:r>
          </a:p>
        </p:txBody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7108" name="Picture 4" descr="v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6"/>
          <a:stretch/>
        </p:blipFill>
        <p:spPr bwMode="auto">
          <a:xfrm>
            <a:off x="2783417" y="1825625"/>
            <a:ext cx="6771216" cy="467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6501" name="Text Box 5"/>
          <p:cNvSpPr txBox="1">
            <a:spLocks noChangeArrowheads="1"/>
          </p:cNvSpPr>
          <p:nvPr/>
        </p:nvSpPr>
        <p:spPr bwMode="auto">
          <a:xfrm>
            <a:off x="4661079" y="6449984"/>
            <a:ext cx="26370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hangingPunct="0">
              <a:buClrTx/>
              <a:buSzTx/>
              <a:defRPr/>
            </a:pPr>
            <a:r>
              <a:rPr lang="en-US" sz="2000" smtClean="0">
                <a:latin typeface="Arial" charset="0"/>
                <a:cs typeface="Arial" charset="0"/>
              </a:rPr>
              <a:t>Michiel van de Panne</a:t>
            </a:r>
          </a:p>
        </p:txBody>
      </p:sp>
    </p:spTree>
    <p:extLst>
      <p:ext uri="{BB962C8B-B14F-4D97-AF65-F5344CB8AC3E}">
        <p14:creationId xmlns:p14="http://schemas.microsoft.com/office/powerpoint/2010/main" val="383808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Geometry of specular (perfect mirror) reflection</a:t>
            </a:r>
          </a:p>
          <a:p>
            <a:pPr lvl="1"/>
            <a:r>
              <a:rPr lang="en-US" altLang="en-US" dirty="0"/>
              <a:t>Snell’s law </a:t>
            </a:r>
            <a:r>
              <a:rPr lang="en-US" altLang="en-US" dirty="0">
                <a:solidFill>
                  <a:srgbClr val="008000"/>
                </a:solidFill>
              </a:rPr>
              <a:t>special case: Law of Reflection</a:t>
            </a:r>
            <a:endParaRPr lang="ru-RU" altLang="en-US" dirty="0">
              <a:solidFill>
                <a:srgbClr val="008000"/>
              </a:solidFill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ea typeface="ＭＳ Ｐゴシック" charset="-128"/>
              </a:rPr>
              <a:t>Physics of Specular Reflection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235451" y="5079386"/>
            <a:ext cx="3325813" cy="37147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cxnSp>
        <p:nvCxnSpPr>
          <p:cNvPr id="31748" name="Straight Arrow Connector 8"/>
          <p:cNvCxnSpPr>
            <a:cxnSpLocks noChangeShapeType="1"/>
          </p:cNvCxnSpPr>
          <p:nvPr/>
        </p:nvCxnSpPr>
        <p:spPr bwMode="auto">
          <a:xfrm rot="16200000" flipV="1">
            <a:off x="4595814" y="3777636"/>
            <a:ext cx="1398587" cy="1204913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9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4842669" y="3997504"/>
            <a:ext cx="2159000" cy="1746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TextBox 14"/>
          <p:cNvSpPr txBox="1">
            <a:spLocks noChangeArrowheads="1"/>
          </p:cNvSpPr>
          <p:nvPr/>
        </p:nvSpPr>
        <p:spPr bwMode="auto">
          <a:xfrm>
            <a:off x="6005513" y="2692169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n</a:t>
            </a:r>
          </a:p>
        </p:txBody>
      </p:sp>
      <p:cxnSp>
        <p:nvCxnSpPr>
          <p:cNvPr id="31751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5811839" y="3777636"/>
            <a:ext cx="1398587" cy="1204913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2" name="Straight Connector 12"/>
          <p:cNvCxnSpPr>
            <a:cxnSpLocks noChangeShapeType="1"/>
          </p:cNvCxnSpPr>
          <p:nvPr/>
        </p:nvCxnSpPr>
        <p:spPr bwMode="auto">
          <a:xfrm>
            <a:off x="4672013" y="3666510"/>
            <a:ext cx="2457450" cy="14288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3" name="TextBox 14"/>
          <p:cNvSpPr txBox="1">
            <a:spLocks noChangeArrowheads="1"/>
          </p:cNvSpPr>
          <p:nvPr/>
        </p:nvSpPr>
        <p:spPr bwMode="auto">
          <a:xfrm>
            <a:off x="4325938" y="3445848"/>
            <a:ext cx="237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l</a:t>
            </a:r>
          </a:p>
        </p:txBody>
      </p:sp>
      <p:sp>
        <p:nvSpPr>
          <p:cNvPr id="31754" name="TextBox 15"/>
          <p:cNvSpPr txBox="1">
            <a:spLocks noChangeArrowheads="1"/>
          </p:cNvSpPr>
          <p:nvPr/>
        </p:nvSpPr>
        <p:spPr bwMode="auto">
          <a:xfrm>
            <a:off x="7183438" y="3445848"/>
            <a:ext cx="2680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r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100888" y="3460135"/>
            <a:ext cx="1738407" cy="3024188"/>
            <a:chOff x="5576374" y="3202931"/>
            <a:chExt cx="1739120" cy="3024250"/>
          </a:xfrm>
        </p:grpSpPr>
        <p:sp>
          <p:nvSpPr>
            <p:cNvPr id="31765" name="TextBox 16"/>
            <p:cNvSpPr txBox="1">
              <a:spLocks noChangeArrowheads="1"/>
            </p:cNvSpPr>
            <p:nvPr/>
          </p:nvSpPr>
          <p:spPr bwMode="auto">
            <a:xfrm>
              <a:off x="5867069" y="3202931"/>
              <a:ext cx="1448425" cy="36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= -l+2(n</a:t>
              </a:r>
              <a:r>
                <a:rPr lang="en-US" altLang="en-US" sz="1800">
                  <a:latin typeface="Wingdings" charset="2"/>
                </a:rPr>
                <a:t></a:t>
              </a:r>
              <a:r>
                <a:rPr lang="en-US" altLang="en-US" sz="1800"/>
                <a:t>l)n</a:t>
              </a:r>
            </a:p>
          </p:txBody>
        </p:sp>
        <p:cxnSp>
          <p:nvCxnSpPr>
            <p:cNvPr id="31766" name="Straight Connector 18"/>
            <p:cNvCxnSpPr>
              <a:cxnSpLocks noChangeShapeType="1"/>
            </p:cNvCxnSpPr>
            <p:nvPr/>
          </p:nvCxnSpPr>
          <p:spPr bwMode="auto">
            <a:xfrm rot="5400000">
              <a:off x="4175885" y="4825105"/>
              <a:ext cx="2802565" cy="15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07090" y="5088911"/>
            <a:ext cx="1564413" cy="1544574"/>
            <a:chOff x="4383490" y="4832450"/>
            <a:chExt cx="1564765" cy="1545220"/>
          </a:xfrm>
        </p:grpSpPr>
        <p:cxnSp>
          <p:nvCxnSpPr>
            <p:cNvPr id="31763" name="Straight Arrow Connector 8"/>
            <p:cNvCxnSpPr>
              <a:cxnSpLocks noChangeShapeType="1"/>
            </p:cNvCxnSpPr>
            <p:nvPr/>
          </p:nvCxnSpPr>
          <p:spPr bwMode="auto">
            <a:xfrm rot="16200000" flipH="1">
              <a:off x="4286653" y="4929287"/>
              <a:ext cx="1398587" cy="1204913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4" name="TextBox 19"/>
            <p:cNvSpPr txBox="1">
              <a:spLocks noChangeArrowheads="1"/>
            </p:cNvSpPr>
            <p:nvPr/>
          </p:nvSpPr>
          <p:spPr bwMode="auto">
            <a:xfrm>
              <a:off x="5627261" y="6008183"/>
              <a:ext cx="320994" cy="36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-l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897566" y="3698261"/>
            <a:ext cx="809491" cy="1637685"/>
            <a:chOff x="4373563" y="3440945"/>
            <a:chExt cx="809302" cy="1638580"/>
          </a:xfrm>
        </p:grpSpPr>
        <p:cxnSp>
          <p:nvCxnSpPr>
            <p:cNvPr id="31761" name="Straight Arrow Connector 6"/>
            <p:cNvCxnSpPr>
              <a:cxnSpLocks noChangeShapeType="1"/>
              <a:stCxn id="5" idx="0"/>
            </p:cNvCxnSpPr>
            <p:nvPr/>
          </p:nvCxnSpPr>
          <p:spPr bwMode="auto">
            <a:xfrm rot="5400000" flipH="1" flipV="1">
              <a:off x="3692526" y="4390550"/>
              <a:ext cx="1370012" cy="7937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2" name="TextBox 21"/>
            <p:cNvSpPr txBox="1">
              <a:spLocks noChangeArrowheads="1"/>
            </p:cNvSpPr>
            <p:nvPr/>
          </p:nvSpPr>
          <p:spPr bwMode="auto">
            <a:xfrm>
              <a:off x="4406871" y="3440945"/>
              <a:ext cx="775994" cy="369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(n</a:t>
              </a:r>
              <a:r>
                <a:rPr lang="en-US" altLang="en-US" sz="1800">
                  <a:latin typeface="Wingdings" charset="2"/>
                </a:rPr>
                <a:t></a:t>
              </a:r>
              <a:r>
                <a:rPr lang="en-US" altLang="en-US" sz="1800"/>
                <a:t>l)n</a:t>
              </a:r>
            </a:p>
          </p:txBody>
        </p:sp>
      </p:grpSp>
      <p:sp>
        <p:nvSpPr>
          <p:cNvPr id="24" name="Arc 23"/>
          <p:cNvSpPr/>
          <p:nvPr/>
        </p:nvSpPr>
        <p:spPr bwMode="auto">
          <a:xfrm>
            <a:off x="5624513" y="4784110"/>
            <a:ext cx="538162" cy="539750"/>
          </a:xfrm>
          <a:prstGeom prst="arc">
            <a:avLst>
              <a:gd name="adj1" fmla="val 13445537"/>
              <a:gd name="adj2" fmla="val 19043774"/>
            </a:avLst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759" name="TextBox 24"/>
          <p:cNvSpPr txBox="1">
            <a:spLocks noChangeArrowheads="1"/>
          </p:cNvSpPr>
          <p:nvPr/>
        </p:nvSpPr>
        <p:spPr bwMode="auto">
          <a:xfrm>
            <a:off x="5568951" y="4357073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/>
              <a:t>α</a:t>
            </a:r>
          </a:p>
        </p:txBody>
      </p:sp>
      <p:sp>
        <p:nvSpPr>
          <p:cNvPr id="31760" name="TextBox 25"/>
          <p:cNvSpPr txBox="1">
            <a:spLocks noChangeArrowheads="1"/>
          </p:cNvSpPr>
          <p:nvPr/>
        </p:nvSpPr>
        <p:spPr bwMode="auto">
          <a:xfrm>
            <a:off x="5942014" y="4357073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/>
              <a:t>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0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Geometry of specular (perfect mirror) reflection</a:t>
            </a:r>
          </a:p>
          <a:p>
            <a:pPr lvl="1"/>
            <a:r>
              <a:rPr lang="en-US" altLang="en-US" dirty="0"/>
              <a:t>Snell’s </a:t>
            </a:r>
            <a:r>
              <a:rPr lang="en-US" altLang="en-US" dirty="0" smtClean="0"/>
              <a:t>law </a:t>
            </a:r>
            <a:r>
              <a:rPr lang="en-US" altLang="en-US" dirty="0" smtClean="0">
                <a:solidFill>
                  <a:srgbClr val="008000"/>
                </a:solidFill>
              </a:rPr>
              <a:t>special case: Law of Reflection</a:t>
            </a:r>
            <a:endParaRPr lang="ru-RU" altLang="en-US" dirty="0" smtClean="0">
              <a:solidFill>
                <a:srgbClr val="008000"/>
              </a:solidFill>
            </a:endParaRPr>
          </a:p>
          <a:p>
            <a:pPr lvl="1"/>
            <a:r>
              <a:rPr lang="en-CA" altLang="en-US" dirty="0" smtClean="0"/>
              <a:t>In GLSL: use </a:t>
            </a:r>
            <a:r>
              <a:rPr lang="en-CA" altLang="en-US" i="1" dirty="0" smtClean="0"/>
              <a:t>reflect(-</a:t>
            </a:r>
            <a:r>
              <a:rPr lang="en-CA" altLang="en-US" i="1" dirty="0" err="1" smtClean="0"/>
              <a:t>l,n</a:t>
            </a:r>
            <a:r>
              <a:rPr lang="en-CA" altLang="en-US" i="1" dirty="0" smtClean="0"/>
              <a:t>)</a:t>
            </a:r>
            <a:endParaRPr lang="en-US" altLang="en-US" i="1" dirty="0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ea typeface="ＭＳ Ｐゴシック" charset="-128"/>
              </a:rPr>
              <a:t>Physics of Specular Reflection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235451" y="5169182"/>
            <a:ext cx="3325813" cy="37147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cxnSp>
        <p:nvCxnSpPr>
          <p:cNvPr id="31748" name="Straight Arrow Connector 8"/>
          <p:cNvCxnSpPr>
            <a:cxnSpLocks noChangeShapeType="1"/>
          </p:cNvCxnSpPr>
          <p:nvPr/>
        </p:nvCxnSpPr>
        <p:spPr bwMode="auto">
          <a:xfrm rot="16200000" flipV="1">
            <a:off x="4595814" y="3867432"/>
            <a:ext cx="1398587" cy="1204913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9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4842669" y="4087300"/>
            <a:ext cx="2159000" cy="1746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TextBox 14"/>
          <p:cNvSpPr txBox="1">
            <a:spLocks noChangeArrowheads="1"/>
          </p:cNvSpPr>
          <p:nvPr/>
        </p:nvSpPr>
        <p:spPr bwMode="auto">
          <a:xfrm>
            <a:off x="6005513" y="274348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n</a:t>
            </a:r>
          </a:p>
        </p:txBody>
      </p:sp>
      <p:cxnSp>
        <p:nvCxnSpPr>
          <p:cNvPr id="31751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5811839" y="3867432"/>
            <a:ext cx="1398587" cy="1204913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2" name="Straight Connector 12"/>
          <p:cNvCxnSpPr>
            <a:cxnSpLocks noChangeShapeType="1"/>
          </p:cNvCxnSpPr>
          <p:nvPr/>
        </p:nvCxnSpPr>
        <p:spPr bwMode="auto">
          <a:xfrm>
            <a:off x="4672013" y="3756306"/>
            <a:ext cx="2457450" cy="14288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3" name="TextBox 14"/>
          <p:cNvSpPr txBox="1">
            <a:spLocks noChangeArrowheads="1"/>
          </p:cNvSpPr>
          <p:nvPr/>
        </p:nvSpPr>
        <p:spPr bwMode="auto">
          <a:xfrm>
            <a:off x="4325938" y="3535644"/>
            <a:ext cx="237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l</a:t>
            </a:r>
          </a:p>
        </p:txBody>
      </p:sp>
      <p:sp>
        <p:nvSpPr>
          <p:cNvPr id="31754" name="TextBox 15"/>
          <p:cNvSpPr txBox="1">
            <a:spLocks noChangeArrowheads="1"/>
          </p:cNvSpPr>
          <p:nvPr/>
        </p:nvSpPr>
        <p:spPr bwMode="auto">
          <a:xfrm>
            <a:off x="7183438" y="3535644"/>
            <a:ext cx="2680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r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100888" y="3549931"/>
            <a:ext cx="1738407" cy="3024188"/>
            <a:chOff x="5576374" y="3202931"/>
            <a:chExt cx="1739120" cy="3024250"/>
          </a:xfrm>
        </p:grpSpPr>
        <p:sp>
          <p:nvSpPr>
            <p:cNvPr id="31765" name="TextBox 16"/>
            <p:cNvSpPr txBox="1">
              <a:spLocks noChangeArrowheads="1"/>
            </p:cNvSpPr>
            <p:nvPr/>
          </p:nvSpPr>
          <p:spPr bwMode="auto">
            <a:xfrm>
              <a:off x="5867069" y="3202931"/>
              <a:ext cx="1448425" cy="36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= -l+2(n</a:t>
              </a:r>
              <a:r>
                <a:rPr lang="en-US" altLang="en-US" sz="1800">
                  <a:latin typeface="Wingdings" charset="2"/>
                </a:rPr>
                <a:t></a:t>
              </a:r>
              <a:r>
                <a:rPr lang="en-US" altLang="en-US" sz="1800"/>
                <a:t>l)n</a:t>
              </a:r>
            </a:p>
          </p:txBody>
        </p:sp>
        <p:cxnSp>
          <p:nvCxnSpPr>
            <p:cNvPr id="31766" name="Straight Connector 18"/>
            <p:cNvCxnSpPr>
              <a:cxnSpLocks noChangeShapeType="1"/>
            </p:cNvCxnSpPr>
            <p:nvPr/>
          </p:nvCxnSpPr>
          <p:spPr bwMode="auto">
            <a:xfrm rot="5400000">
              <a:off x="4175885" y="4825105"/>
              <a:ext cx="2802565" cy="15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07090" y="5178707"/>
            <a:ext cx="1564413" cy="1544574"/>
            <a:chOff x="4383490" y="4832450"/>
            <a:chExt cx="1564765" cy="1545220"/>
          </a:xfrm>
        </p:grpSpPr>
        <p:cxnSp>
          <p:nvCxnSpPr>
            <p:cNvPr id="31763" name="Straight Arrow Connector 8"/>
            <p:cNvCxnSpPr>
              <a:cxnSpLocks noChangeShapeType="1"/>
            </p:cNvCxnSpPr>
            <p:nvPr/>
          </p:nvCxnSpPr>
          <p:spPr bwMode="auto">
            <a:xfrm rot="16200000" flipH="1">
              <a:off x="4286653" y="4929287"/>
              <a:ext cx="1398587" cy="1204913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4" name="TextBox 19"/>
            <p:cNvSpPr txBox="1">
              <a:spLocks noChangeArrowheads="1"/>
            </p:cNvSpPr>
            <p:nvPr/>
          </p:nvSpPr>
          <p:spPr bwMode="auto">
            <a:xfrm>
              <a:off x="5627261" y="6008183"/>
              <a:ext cx="320994" cy="36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-l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897566" y="3788057"/>
            <a:ext cx="809491" cy="1727481"/>
            <a:chOff x="4373563" y="3440945"/>
            <a:chExt cx="809302" cy="1728425"/>
          </a:xfrm>
        </p:grpSpPr>
        <p:cxnSp>
          <p:nvCxnSpPr>
            <p:cNvPr id="31761" name="Straight Arrow Connector 6"/>
            <p:cNvCxnSpPr>
              <a:cxnSpLocks noChangeShapeType="1"/>
              <a:stCxn id="5" idx="0"/>
            </p:cNvCxnSpPr>
            <p:nvPr/>
          </p:nvCxnSpPr>
          <p:spPr bwMode="auto">
            <a:xfrm rot="5400000" flipH="1" flipV="1">
              <a:off x="3692526" y="4480395"/>
              <a:ext cx="1370012" cy="7937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2" name="TextBox 21"/>
            <p:cNvSpPr txBox="1">
              <a:spLocks noChangeArrowheads="1"/>
            </p:cNvSpPr>
            <p:nvPr/>
          </p:nvSpPr>
          <p:spPr bwMode="auto">
            <a:xfrm>
              <a:off x="4406871" y="3440945"/>
              <a:ext cx="775994" cy="369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(n</a:t>
              </a:r>
              <a:r>
                <a:rPr lang="en-US" altLang="en-US" sz="1800">
                  <a:latin typeface="Wingdings" charset="2"/>
                </a:rPr>
                <a:t></a:t>
              </a:r>
              <a:r>
                <a:rPr lang="en-US" altLang="en-US" sz="1800"/>
                <a:t>l)n</a:t>
              </a:r>
            </a:p>
          </p:txBody>
        </p:sp>
      </p:grpSp>
      <p:sp>
        <p:nvSpPr>
          <p:cNvPr id="24" name="Arc 23"/>
          <p:cNvSpPr/>
          <p:nvPr/>
        </p:nvSpPr>
        <p:spPr bwMode="auto">
          <a:xfrm>
            <a:off x="5624513" y="4873906"/>
            <a:ext cx="538162" cy="539750"/>
          </a:xfrm>
          <a:prstGeom prst="arc">
            <a:avLst>
              <a:gd name="adj1" fmla="val 13445537"/>
              <a:gd name="adj2" fmla="val 19043774"/>
            </a:avLst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759" name="TextBox 24"/>
          <p:cNvSpPr txBox="1">
            <a:spLocks noChangeArrowheads="1"/>
          </p:cNvSpPr>
          <p:nvPr/>
        </p:nvSpPr>
        <p:spPr bwMode="auto">
          <a:xfrm>
            <a:off x="5568951" y="4446869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/>
              <a:t>α</a:t>
            </a:r>
          </a:p>
        </p:txBody>
      </p:sp>
      <p:sp>
        <p:nvSpPr>
          <p:cNvPr id="31760" name="TextBox 25"/>
          <p:cNvSpPr txBox="1">
            <a:spLocks noChangeArrowheads="1"/>
          </p:cNvSpPr>
          <p:nvPr/>
        </p:nvSpPr>
        <p:spPr bwMode="auto">
          <a:xfrm>
            <a:off x="5942014" y="4446869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/>
              <a:t>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85CFD-BE9D-E04C-B23E-6493C9AD1FF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Calculating R</a:t>
            </a:r>
            <a:r>
              <a:rPr lang="en-US" i="1" smtClean="0">
                <a:latin typeface="Times New Roman" charset="0"/>
              </a:rPr>
              <a:t> </a:t>
            </a:r>
            <a:r>
              <a:rPr lang="en-US" smtClean="0"/>
              <a:t>Vector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en-US" b="1" smtClean="0"/>
              <a:t>P </a:t>
            </a:r>
            <a:r>
              <a:rPr lang="en-US" smtClean="0"/>
              <a:t>= </a:t>
            </a:r>
            <a:r>
              <a:rPr lang="en-US" b="1" smtClean="0"/>
              <a:t>N </a:t>
            </a:r>
            <a:r>
              <a:rPr lang="en-US" smtClean="0"/>
              <a:t>cos </a:t>
            </a:r>
            <a:r>
              <a:rPr lang="en-US" smtClean="0">
                <a:latin typeface="Symbol" charset="0"/>
              </a:rPr>
              <a:t>q</a:t>
            </a:r>
            <a:r>
              <a:rPr lang="en-US" smtClean="0"/>
              <a:t> |</a:t>
            </a:r>
            <a:r>
              <a:rPr lang="en-US" b="1" smtClean="0"/>
              <a:t>L</a:t>
            </a:r>
            <a:r>
              <a:rPr lang="en-US" smtClean="0"/>
              <a:t>| |</a:t>
            </a:r>
            <a:r>
              <a:rPr lang="en-US" b="1" smtClean="0"/>
              <a:t>N</a:t>
            </a:r>
            <a:r>
              <a:rPr lang="en-US" smtClean="0"/>
              <a:t>| 	    projection of</a:t>
            </a:r>
            <a:r>
              <a:rPr lang="en-US" b="1" smtClean="0"/>
              <a:t> L </a:t>
            </a:r>
            <a:r>
              <a:rPr lang="en-US" smtClean="0"/>
              <a:t>onto</a:t>
            </a:r>
            <a:r>
              <a:rPr lang="en-US" b="1" smtClean="0"/>
              <a:t> N</a:t>
            </a:r>
          </a:p>
          <a:p>
            <a:pPr lvl="1" eaLnBrk="1" hangingPunct="1">
              <a:buFontTx/>
              <a:buNone/>
              <a:defRPr/>
            </a:pPr>
            <a:r>
              <a:rPr lang="en-US" b="1" smtClean="0"/>
              <a:t>P </a:t>
            </a:r>
            <a:r>
              <a:rPr lang="en-US" smtClean="0"/>
              <a:t>= </a:t>
            </a:r>
            <a:r>
              <a:rPr lang="en-US" b="1" smtClean="0"/>
              <a:t>N </a:t>
            </a:r>
            <a:r>
              <a:rPr lang="en-US" smtClean="0"/>
              <a:t>cos </a:t>
            </a:r>
            <a:r>
              <a:rPr lang="en-US" smtClean="0">
                <a:latin typeface="Symbol" charset="0"/>
              </a:rPr>
              <a:t>q</a:t>
            </a:r>
            <a:r>
              <a:rPr lang="en-US" b="1" smtClean="0"/>
              <a:t>		    L, N</a:t>
            </a:r>
            <a:r>
              <a:rPr lang="en-US" smtClean="0"/>
              <a:t> are unit length</a:t>
            </a:r>
            <a:endParaRPr lang="en-US" b="1" smtClean="0"/>
          </a:p>
          <a:p>
            <a:pPr lvl="1" eaLnBrk="1" hangingPunct="1">
              <a:buFontTx/>
              <a:buNone/>
              <a:defRPr/>
            </a:pPr>
            <a:r>
              <a:rPr lang="pt-BR" b="1" smtClean="0"/>
              <a:t>P = N ( N · L ) </a:t>
            </a:r>
          </a:p>
          <a:p>
            <a:pPr lvl="1" eaLnBrk="1" hangingPunct="1">
              <a:buFontTx/>
              <a:buNone/>
              <a:defRPr/>
            </a:pPr>
            <a:endParaRPr lang="pt-BR" b="1" smtClean="0"/>
          </a:p>
          <a:p>
            <a:pPr lvl="1" eaLnBrk="1" hangingPunct="1">
              <a:buFontTx/>
              <a:buNone/>
              <a:defRPr/>
            </a:pPr>
            <a:r>
              <a:rPr lang="pt-BR" b="1" smtClean="0"/>
              <a:t>2 P = R + L</a:t>
            </a:r>
          </a:p>
          <a:p>
            <a:pPr lvl="1" eaLnBrk="1" hangingPunct="1">
              <a:buFontTx/>
              <a:buNone/>
              <a:defRPr/>
            </a:pPr>
            <a:r>
              <a:rPr lang="pt-BR" b="1" smtClean="0"/>
              <a:t>2 P – L = R</a:t>
            </a:r>
          </a:p>
          <a:p>
            <a:pPr lvl="1" eaLnBrk="1" hangingPunct="1">
              <a:buFontTx/>
              <a:buNone/>
              <a:defRPr/>
            </a:pPr>
            <a:r>
              <a:rPr lang="pt-BR" b="1" smtClean="0"/>
              <a:t>2 (N ( N · L )) - L = R</a:t>
            </a:r>
            <a:endParaRPr lang="en-US" b="1" smtClean="0"/>
          </a:p>
        </p:txBody>
      </p:sp>
      <p:sp>
        <p:nvSpPr>
          <p:cNvPr id="1399812" name="Line 4"/>
          <p:cNvSpPr>
            <a:spLocks noChangeShapeType="1"/>
          </p:cNvSpPr>
          <p:nvPr/>
        </p:nvSpPr>
        <p:spPr bwMode="auto">
          <a:xfrm flipH="1" flipV="1">
            <a:off x="8997951" y="4170364"/>
            <a:ext cx="1335616" cy="14446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99813" name="Line 5"/>
          <p:cNvSpPr>
            <a:spLocks noChangeShapeType="1"/>
          </p:cNvSpPr>
          <p:nvPr/>
        </p:nvSpPr>
        <p:spPr bwMode="auto">
          <a:xfrm flipV="1">
            <a:off x="10306051" y="4170364"/>
            <a:ext cx="1335616" cy="1444625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99814" name="Line 6"/>
          <p:cNvSpPr>
            <a:spLocks noChangeShapeType="1"/>
          </p:cNvSpPr>
          <p:nvPr/>
        </p:nvSpPr>
        <p:spPr bwMode="auto">
          <a:xfrm flipH="1" flipV="1">
            <a:off x="10306051" y="2725739"/>
            <a:ext cx="1335616" cy="14446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99815" name="Line 7"/>
          <p:cNvSpPr>
            <a:spLocks noChangeShapeType="1"/>
          </p:cNvSpPr>
          <p:nvPr/>
        </p:nvSpPr>
        <p:spPr bwMode="auto">
          <a:xfrm flipV="1">
            <a:off x="10329334" y="4170364"/>
            <a:ext cx="4233" cy="1444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99816" name="Line 8"/>
          <p:cNvSpPr>
            <a:spLocks noChangeShapeType="1"/>
          </p:cNvSpPr>
          <p:nvPr/>
        </p:nvSpPr>
        <p:spPr bwMode="auto">
          <a:xfrm flipH="1" flipV="1">
            <a:off x="10329334" y="2725739"/>
            <a:ext cx="4233" cy="1444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99817" name="Text Box 9"/>
          <p:cNvSpPr txBox="1">
            <a:spLocks noChangeArrowheads="1"/>
          </p:cNvSpPr>
          <p:nvPr/>
        </p:nvSpPr>
        <p:spPr bwMode="auto">
          <a:xfrm>
            <a:off x="8763001" y="4575176"/>
            <a:ext cx="282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defRPr/>
            </a:pPr>
            <a:r>
              <a:rPr lang="en-US" b="1">
                <a:solidFill>
                  <a:schemeClr val="folHlink"/>
                </a:solidFill>
                <a:cs typeface="Times New Roman" charset="0"/>
                <a:sym typeface="Symbol" charset="0"/>
              </a:rPr>
              <a:t>L</a:t>
            </a:r>
            <a:endParaRPr lang="en-US" b="1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1399818" name="Text Box 10"/>
          <p:cNvSpPr txBox="1">
            <a:spLocks noChangeArrowheads="1"/>
          </p:cNvSpPr>
          <p:nvPr/>
        </p:nvSpPr>
        <p:spPr bwMode="auto">
          <a:xfrm>
            <a:off x="10306051" y="4310064"/>
            <a:ext cx="3075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defRPr/>
            </a:pPr>
            <a:r>
              <a:rPr lang="en-US" b="1">
                <a:solidFill>
                  <a:schemeClr val="accent1"/>
                </a:solidFill>
                <a:cs typeface="Times New Roman" charset="0"/>
                <a:sym typeface="Symbol" charset="0"/>
              </a:rPr>
              <a:t>P</a:t>
            </a:r>
            <a:endParaRPr lang="en-US" b="1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399819" name="Text Box 11"/>
          <p:cNvSpPr txBox="1">
            <a:spLocks noChangeArrowheads="1"/>
          </p:cNvSpPr>
          <p:nvPr/>
        </p:nvSpPr>
        <p:spPr bwMode="auto">
          <a:xfrm>
            <a:off x="10306051" y="3257551"/>
            <a:ext cx="3075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defRPr/>
            </a:pPr>
            <a:r>
              <a:rPr lang="en-US" b="1">
                <a:solidFill>
                  <a:schemeClr val="accent1"/>
                </a:solidFill>
                <a:cs typeface="Times New Roman" charset="0"/>
                <a:sym typeface="Symbol" charset="0"/>
              </a:rPr>
              <a:t>P</a:t>
            </a:r>
            <a:endParaRPr lang="en-US" b="1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399820" name="Text Box 12"/>
          <p:cNvSpPr txBox="1">
            <a:spLocks noChangeArrowheads="1"/>
          </p:cNvSpPr>
          <p:nvPr/>
        </p:nvSpPr>
        <p:spPr bwMode="auto">
          <a:xfrm>
            <a:off x="11127317" y="4732339"/>
            <a:ext cx="314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defRPr/>
            </a:pPr>
            <a:r>
              <a:rPr lang="en-US" b="1">
                <a:solidFill>
                  <a:srgbClr val="00CCFF"/>
                </a:solidFill>
                <a:cs typeface="Times New Roman" charset="0"/>
                <a:sym typeface="Symbol" charset="0"/>
              </a:rPr>
              <a:t>R</a:t>
            </a:r>
            <a:endParaRPr lang="en-US" b="1">
              <a:solidFill>
                <a:srgbClr val="00CCFF"/>
              </a:solidFill>
              <a:cs typeface="Arial" charset="0"/>
            </a:endParaRPr>
          </a:p>
        </p:txBody>
      </p:sp>
      <p:sp>
        <p:nvSpPr>
          <p:cNvPr id="1399821" name="Text Box 13"/>
          <p:cNvSpPr txBox="1">
            <a:spLocks noChangeArrowheads="1"/>
          </p:cNvSpPr>
          <p:nvPr/>
        </p:nvSpPr>
        <p:spPr bwMode="auto">
          <a:xfrm>
            <a:off x="11190818" y="3059114"/>
            <a:ext cx="2822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defRPr/>
            </a:pPr>
            <a:r>
              <a:rPr lang="en-US" b="1">
                <a:solidFill>
                  <a:schemeClr val="folHlink"/>
                </a:solidFill>
                <a:cs typeface="Times New Roman" charset="0"/>
                <a:sym typeface="Symbol" charset="0"/>
              </a:rPr>
              <a:t>L</a:t>
            </a:r>
            <a:endParaRPr lang="en-US" b="1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1399822" name="Line 14"/>
          <p:cNvSpPr>
            <a:spLocks noChangeShapeType="1"/>
          </p:cNvSpPr>
          <p:nvPr/>
        </p:nvSpPr>
        <p:spPr bwMode="auto">
          <a:xfrm flipV="1">
            <a:off x="10227734" y="3860800"/>
            <a:ext cx="4233" cy="1778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99823" name="Text Box 15"/>
          <p:cNvSpPr txBox="1">
            <a:spLocks noChangeArrowheads="1"/>
          </p:cNvSpPr>
          <p:nvPr/>
        </p:nvSpPr>
        <p:spPr bwMode="auto">
          <a:xfrm>
            <a:off x="9785351" y="3748089"/>
            <a:ext cx="336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defRPr/>
            </a:pPr>
            <a:r>
              <a:rPr lang="en-US" b="1">
                <a:solidFill>
                  <a:schemeClr val="accent2"/>
                </a:solidFill>
                <a:cs typeface="Times New Roman" charset="0"/>
                <a:sym typeface="Symbol" charset="0"/>
              </a:rPr>
              <a:t>N</a:t>
            </a:r>
            <a:endParaRPr lang="en-US" b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399824" name="Rectangle 16"/>
          <p:cNvSpPr>
            <a:spLocks noChangeArrowheads="1"/>
          </p:cNvSpPr>
          <p:nvPr/>
        </p:nvSpPr>
        <p:spPr bwMode="auto">
          <a:xfrm>
            <a:off x="9785351" y="4805363"/>
            <a:ext cx="345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ClrTx/>
              <a:buSzTx/>
              <a:defRPr/>
            </a:pPr>
            <a:r>
              <a:rPr lang="en-US" sz="2400">
                <a:latin typeface="Symbol" charset="0"/>
                <a:cs typeface="Arial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08905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Snell’s law = perfect mirror-like surfaces</a:t>
            </a:r>
          </a:p>
          <a:p>
            <a:pPr lvl="1"/>
            <a:r>
              <a:rPr lang="en-US" altLang="en-US"/>
              <a:t>But .. </a:t>
            </a:r>
          </a:p>
          <a:p>
            <a:pPr lvl="2"/>
            <a:r>
              <a:rPr lang="en-US" altLang="en-US"/>
              <a:t>few surfaces exhibit perfect specularity</a:t>
            </a:r>
          </a:p>
          <a:p>
            <a:pPr lvl="2"/>
            <a:r>
              <a:rPr lang="en-US" altLang="en-US"/>
              <a:t>Gaze and reflection directions never EXACTLY coincide</a:t>
            </a:r>
          </a:p>
          <a:p>
            <a:r>
              <a:rPr lang="en-US" altLang="en-US">
                <a:ea typeface="ＭＳ Ｐゴシック" charset="-128"/>
              </a:rPr>
              <a:t>Expect </a:t>
            </a:r>
            <a:r>
              <a:rPr lang="en-US" altLang="en-US" b="1">
                <a:ea typeface="ＭＳ Ｐゴシック" charset="-128"/>
              </a:rPr>
              <a:t>most</a:t>
            </a:r>
            <a:r>
              <a:rPr lang="en-US" altLang="en-US">
                <a:ea typeface="ＭＳ Ｐゴシック" charset="-128"/>
              </a:rPr>
              <a:t> reflected light to travel in direction predicted by Snell’s Law</a:t>
            </a:r>
          </a:p>
          <a:p>
            <a:r>
              <a:rPr lang="en-US" altLang="en-US">
                <a:ea typeface="ＭＳ Ｐゴシック" charset="-128"/>
              </a:rPr>
              <a:t>But some light may be reflected in a direction slightly off the ideal reflected ray</a:t>
            </a:r>
          </a:p>
          <a:p>
            <a:r>
              <a:rPr lang="en-US" altLang="en-US">
                <a:ea typeface="ＭＳ Ｐゴシック" charset="-128"/>
              </a:rPr>
              <a:t>As angle from ideal reflected ray increases, we expect less light to be reflected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Empirical Approximation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>
                <a:ea typeface="ＭＳ Ｐゴシック" charset="-128"/>
              </a:rPr>
              <a:t> Angular falloff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pPr>
              <a:buFont typeface="Wingdings" charset="2"/>
              <a:buNone/>
            </a:pPr>
            <a:endParaRPr lang="en-US" altLang="en-US">
              <a:ea typeface="ＭＳ Ｐゴシック" charset="-128"/>
            </a:endParaRPr>
          </a:p>
          <a:p>
            <a:pPr>
              <a:buFont typeface="Wingdings" charset="2"/>
              <a:buNone/>
            </a:pPr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How to model this falloff?</a:t>
            </a:r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Empirical Approximation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/>
          <a:stretch>
            <a:fillRect/>
          </a:stretch>
        </p:blipFill>
        <p:spPr bwMode="auto">
          <a:xfrm>
            <a:off x="4191001" y="1676401"/>
            <a:ext cx="378936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idx="1"/>
          </p:nvPr>
        </p:nvSpPr>
        <p:spPr>
          <a:xfrm>
            <a:off x="691979" y="1314451"/>
            <a:ext cx="11244648" cy="11906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300" dirty="0" smtClean="0">
                <a:ea typeface="ＭＳ Ｐゴシック" charset="-128"/>
              </a:rPr>
              <a:t>Most </a:t>
            </a:r>
            <a:r>
              <a:rPr lang="en-US" altLang="en-US" sz="2300" dirty="0">
                <a:ea typeface="ＭＳ Ｐゴシック" charset="-128"/>
              </a:rPr>
              <a:t>common lighting model in computer </a:t>
            </a:r>
            <a:r>
              <a:rPr lang="en-US" altLang="en-US" sz="2300" dirty="0" smtClean="0">
                <a:ea typeface="ＭＳ Ｐゴシック" charset="-128"/>
              </a:rPr>
              <a:t>graphics </a:t>
            </a:r>
            <a:r>
              <a:rPr lang="en-US" altLang="en-US" sz="1600" dirty="0" smtClean="0"/>
              <a:t>(</a:t>
            </a:r>
            <a:r>
              <a:rPr lang="en-US" altLang="en-US" sz="1600" dirty="0" err="1" smtClean="0"/>
              <a:t>Phong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Bui-</a:t>
            </a:r>
            <a:r>
              <a:rPr lang="en-US" altLang="en-US" sz="1600" dirty="0" err="1"/>
              <a:t>Tuong</a:t>
            </a:r>
            <a:r>
              <a:rPr lang="en-US" altLang="en-US" sz="1600" dirty="0"/>
              <a:t>, 1975)</a:t>
            </a:r>
          </a:p>
          <a:p>
            <a:pPr marL="1371600" lvl="3" indent="-342900"/>
            <a:endParaRPr lang="en-US" alt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7086600" cy="762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Phong Lighting</a:t>
            </a:r>
          </a:p>
        </p:txBody>
      </p:sp>
      <p:grpSp>
        <p:nvGrpSpPr>
          <p:cNvPr id="34819" name="Group 4"/>
          <p:cNvGrpSpPr>
            <a:grpSpLocks/>
          </p:cNvGrpSpPr>
          <p:nvPr/>
        </p:nvGrpSpPr>
        <p:grpSpPr bwMode="auto">
          <a:xfrm>
            <a:off x="6858000" y="2590800"/>
            <a:ext cx="3657600" cy="3886200"/>
            <a:chOff x="3360" y="1632"/>
            <a:chExt cx="2304" cy="2448"/>
          </a:xfrm>
        </p:grpSpPr>
        <p:pic>
          <p:nvPicPr>
            <p:cNvPr id="348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6" t="28256" r="9619"/>
            <a:stretch>
              <a:fillRect/>
            </a:stretch>
          </p:blipFill>
          <p:spPr bwMode="auto">
            <a:xfrm>
              <a:off x="3360" y="1932"/>
              <a:ext cx="2304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6" name="Group 6"/>
            <p:cNvGrpSpPr>
              <a:grpSpLocks noChangeAspect="1"/>
            </p:cNvGrpSpPr>
            <p:nvPr/>
          </p:nvGrpSpPr>
          <p:grpSpPr bwMode="auto">
            <a:xfrm flipH="1">
              <a:off x="4734" y="1632"/>
              <a:ext cx="591" cy="489"/>
              <a:chOff x="1136" y="2894"/>
              <a:chExt cx="787" cy="651"/>
            </a:xfrm>
          </p:grpSpPr>
          <p:sp>
            <p:nvSpPr>
              <p:cNvPr id="34827" name="Freeform 7"/>
              <p:cNvSpPr>
                <a:spLocks noChangeAspect="1"/>
              </p:cNvSpPr>
              <p:nvPr/>
            </p:nvSpPr>
            <p:spPr bwMode="auto">
              <a:xfrm>
                <a:off x="1157" y="3126"/>
                <a:ext cx="655" cy="411"/>
              </a:xfrm>
              <a:custGeom>
                <a:avLst/>
                <a:gdLst>
                  <a:gd name="T0" fmla="*/ 573 w 655"/>
                  <a:gd name="T1" fmla="*/ 213 h 411"/>
                  <a:gd name="T2" fmla="*/ 654 w 655"/>
                  <a:gd name="T3" fmla="*/ 176 h 411"/>
                  <a:gd name="T4" fmla="*/ 655 w 655"/>
                  <a:gd name="T5" fmla="*/ 92 h 411"/>
                  <a:gd name="T6" fmla="*/ 201 w 655"/>
                  <a:gd name="T7" fmla="*/ 167 h 411"/>
                  <a:gd name="T8" fmla="*/ 195 w 655"/>
                  <a:gd name="T9" fmla="*/ 0 h 411"/>
                  <a:gd name="T10" fmla="*/ 87 w 655"/>
                  <a:gd name="T11" fmla="*/ 21 h 411"/>
                  <a:gd name="T12" fmla="*/ 7 w 655"/>
                  <a:gd name="T13" fmla="*/ 180 h 411"/>
                  <a:gd name="T14" fmla="*/ 0 w 655"/>
                  <a:gd name="T15" fmla="*/ 375 h 411"/>
                  <a:gd name="T16" fmla="*/ 150 w 655"/>
                  <a:gd name="T17" fmla="*/ 411 h 411"/>
                  <a:gd name="T18" fmla="*/ 189 w 655"/>
                  <a:gd name="T19" fmla="*/ 357 h 411"/>
                  <a:gd name="T20" fmla="*/ 241 w 655"/>
                  <a:gd name="T21" fmla="*/ 350 h 411"/>
                  <a:gd name="T22" fmla="*/ 291 w 655"/>
                  <a:gd name="T23" fmla="*/ 350 h 411"/>
                  <a:gd name="T24" fmla="*/ 361 w 655"/>
                  <a:gd name="T25" fmla="*/ 326 h 411"/>
                  <a:gd name="T26" fmla="*/ 466 w 655"/>
                  <a:gd name="T27" fmla="*/ 275 h 411"/>
                  <a:gd name="T28" fmla="*/ 553 w 655"/>
                  <a:gd name="T29" fmla="*/ 231 h 411"/>
                  <a:gd name="T30" fmla="*/ 573 w 655"/>
                  <a:gd name="T31" fmla="*/ 213 h 4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5"/>
                  <a:gd name="T49" fmla="*/ 0 h 411"/>
                  <a:gd name="T50" fmla="*/ 655 w 655"/>
                  <a:gd name="T51" fmla="*/ 411 h 4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5" h="411">
                    <a:moveTo>
                      <a:pt x="573" y="213"/>
                    </a:moveTo>
                    <a:lnTo>
                      <a:pt x="654" y="176"/>
                    </a:lnTo>
                    <a:lnTo>
                      <a:pt x="655" y="92"/>
                    </a:lnTo>
                    <a:lnTo>
                      <a:pt x="201" y="167"/>
                    </a:lnTo>
                    <a:lnTo>
                      <a:pt x="195" y="0"/>
                    </a:lnTo>
                    <a:lnTo>
                      <a:pt x="87" y="21"/>
                    </a:lnTo>
                    <a:lnTo>
                      <a:pt x="7" y="180"/>
                    </a:lnTo>
                    <a:lnTo>
                      <a:pt x="0" y="375"/>
                    </a:lnTo>
                    <a:lnTo>
                      <a:pt x="150" y="411"/>
                    </a:lnTo>
                    <a:lnTo>
                      <a:pt x="189" y="357"/>
                    </a:lnTo>
                    <a:lnTo>
                      <a:pt x="241" y="350"/>
                    </a:lnTo>
                    <a:lnTo>
                      <a:pt x="291" y="350"/>
                    </a:lnTo>
                    <a:lnTo>
                      <a:pt x="361" y="326"/>
                    </a:lnTo>
                    <a:lnTo>
                      <a:pt x="466" y="275"/>
                    </a:lnTo>
                    <a:lnTo>
                      <a:pt x="553" y="231"/>
                    </a:lnTo>
                    <a:lnTo>
                      <a:pt x="573" y="213"/>
                    </a:lnTo>
                    <a:close/>
                  </a:path>
                </a:pathLst>
              </a:custGeom>
              <a:solidFill>
                <a:srgbClr val="FFC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28" name="Group 8"/>
              <p:cNvGrpSpPr>
                <a:grpSpLocks noChangeAspect="1"/>
              </p:cNvGrpSpPr>
              <p:nvPr/>
            </p:nvGrpSpPr>
            <p:grpSpPr bwMode="auto">
              <a:xfrm>
                <a:off x="1206" y="2994"/>
                <a:ext cx="653" cy="551"/>
                <a:chOff x="1206" y="2994"/>
                <a:chExt cx="653" cy="551"/>
              </a:xfrm>
            </p:grpSpPr>
            <p:grpSp>
              <p:nvGrpSpPr>
                <p:cNvPr id="34863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1206" y="3171"/>
                  <a:ext cx="527" cy="374"/>
                  <a:chOff x="1206" y="3171"/>
                  <a:chExt cx="527" cy="374"/>
                </a:xfrm>
              </p:grpSpPr>
              <p:sp>
                <p:nvSpPr>
                  <p:cNvPr id="34865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1255" y="3340"/>
                    <a:ext cx="478" cy="205"/>
                  </a:xfrm>
                  <a:custGeom>
                    <a:avLst/>
                    <a:gdLst>
                      <a:gd name="T0" fmla="*/ 0 w 1434"/>
                      <a:gd name="T1" fmla="*/ 0 h 615"/>
                      <a:gd name="T2" fmla="*/ 0 w 1434"/>
                      <a:gd name="T3" fmla="*/ 0 h 615"/>
                      <a:gd name="T4" fmla="*/ 0 w 1434"/>
                      <a:gd name="T5" fmla="*/ 0 h 615"/>
                      <a:gd name="T6" fmla="*/ 0 w 1434"/>
                      <a:gd name="T7" fmla="*/ 0 h 615"/>
                      <a:gd name="T8" fmla="*/ 0 w 1434"/>
                      <a:gd name="T9" fmla="*/ 0 h 615"/>
                      <a:gd name="T10" fmla="*/ 0 w 1434"/>
                      <a:gd name="T11" fmla="*/ 0 h 615"/>
                      <a:gd name="T12" fmla="*/ 0 w 1434"/>
                      <a:gd name="T13" fmla="*/ 0 h 615"/>
                      <a:gd name="T14" fmla="*/ 0 w 1434"/>
                      <a:gd name="T15" fmla="*/ 0 h 615"/>
                      <a:gd name="T16" fmla="*/ 0 w 1434"/>
                      <a:gd name="T17" fmla="*/ 0 h 615"/>
                      <a:gd name="T18" fmla="*/ 0 w 1434"/>
                      <a:gd name="T19" fmla="*/ 0 h 615"/>
                      <a:gd name="T20" fmla="*/ 0 w 1434"/>
                      <a:gd name="T21" fmla="*/ 0 h 615"/>
                      <a:gd name="T22" fmla="*/ 0 w 1434"/>
                      <a:gd name="T23" fmla="*/ 0 h 615"/>
                      <a:gd name="T24" fmla="*/ 0 w 1434"/>
                      <a:gd name="T25" fmla="*/ 0 h 615"/>
                      <a:gd name="T26" fmla="*/ 0 w 1434"/>
                      <a:gd name="T27" fmla="*/ 0 h 615"/>
                      <a:gd name="T28" fmla="*/ 0 w 1434"/>
                      <a:gd name="T29" fmla="*/ 0 h 615"/>
                      <a:gd name="T30" fmla="*/ 0 w 1434"/>
                      <a:gd name="T31" fmla="*/ 0 h 615"/>
                      <a:gd name="T32" fmla="*/ 0 w 1434"/>
                      <a:gd name="T33" fmla="*/ 0 h 615"/>
                      <a:gd name="T34" fmla="*/ 0 w 1434"/>
                      <a:gd name="T35" fmla="*/ 0 h 615"/>
                      <a:gd name="T36" fmla="*/ 0 w 1434"/>
                      <a:gd name="T37" fmla="*/ 0 h 615"/>
                      <a:gd name="T38" fmla="*/ 0 w 1434"/>
                      <a:gd name="T39" fmla="*/ 0 h 615"/>
                      <a:gd name="T40" fmla="*/ 0 w 1434"/>
                      <a:gd name="T41" fmla="*/ 0 h 615"/>
                      <a:gd name="T42" fmla="*/ 0 w 1434"/>
                      <a:gd name="T43" fmla="*/ 0 h 615"/>
                      <a:gd name="T44" fmla="*/ 0 w 1434"/>
                      <a:gd name="T45" fmla="*/ 0 h 615"/>
                      <a:gd name="T46" fmla="*/ 0 w 1434"/>
                      <a:gd name="T47" fmla="*/ 0 h 615"/>
                      <a:gd name="T48" fmla="*/ 0 w 1434"/>
                      <a:gd name="T49" fmla="*/ 0 h 615"/>
                      <a:gd name="T50" fmla="*/ 0 w 1434"/>
                      <a:gd name="T51" fmla="*/ 0 h 615"/>
                      <a:gd name="T52" fmla="*/ 0 w 1434"/>
                      <a:gd name="T53" fmla="*/ 0 h 615"/>
                      <a:gd name="T54" fmla="*/ 0 w 1434"/>
                      <a:gd name="T55" fmla="*/ 0 h 615"/>
                      <a:gd name="T56" fmla="*/ 0 w 1434"/>
                      <a:gd name="T57" fmla="*/ 0 h 615"/>
                      <a:gd name="T58" fmla="*/ 0 w 1434"/>
                      <a:gd name="T59" fmla="*/ 0 h 615"/>
                      <a:gd name="T60" fmla="*/ 0 w 1434"/>
                      <a:gd name="T61" fmla="*/ 0 h 615"/>
                      <a:gd name="T62" fmla="*/ 0 w 1434"/>
                      <a:gd name="T63" fmla="*/ 0 h 615"/>
                      <a:gd name="T64" fmla="*/ 0 w 1434"/>
                      <a:gd name="T65" fmla="*/ 0 h 615"/>
                      <a:gd name="T66" fmla="*/ 0 w 1434"/>
                      <a:gd name="T67" fmla="*/ 0 h 615"/>
                      <a:gd name="T68" fmla="*/ 0 w 1434"/>
                      <a:gd name="T69" fmla="*/ 0 h 615"/>
                      <a:gd name="T70" fmla="*/ 0 w 1434"/>
                      <a:gd name="T71" fmla="*/ 0 h 615"/>
                      <a:gd name="T72" fmla="*/ 0 w 1434"/>
                      <a:gd name="T73" fmla="*/ 0 h 615"/>
                      <a:gd name="T74" fmla="*/ 0 w 1434"/>
                      <a:gd name="T75" fmla="*/ 0 h 615"/>
                      <a:gd name="T76" fmla="*/ 0 w 1434"/>
                      <a:gd name="T77" fmla="*/ 0 h 615"/>
                      <a:gd name="T78" fmla="*/ 0 w 1434"/>
                      <a:gd name="T79" fmla="*/ 0 h 615"/>
                      <a:gd name="T80" fmla="*/ 0 w 1434"/>
                      <a:gd name="T81" fmla="*/ 0 h 615"/>
                      <a:gd name="T82" fmla="*/ 0 w 1434"/>
                      <a:gd name="T83" fmla="*/ 0 h 615"/>
                      <a:gd name="T84" fmla="*/ 0 w 1434"/>
                      <a:gd name="T85" fmla="*/ 0 h 615"/>
                      <a:gd name="T86" fmla="*/ 0 w 1434"/>
                      <a:gd name="T87" fmla="*/ 0 h 615"/>
                      <a:gd name="T88" fmla="*/ 0 w 1434"/>
                      <a:gd name="T89" fmla="*/ 0 h 615"/>
                      <a:gd name="T90" fmla="*/ 0 w 1434"/>
                      <a:gd name="T91" fmla="*/ 0 h 615"/>
                      <a:gd name="T92" fmla="*/ 0 w 1434"/>
                      <a:gd name="T93" fmla="*/ 0 h 615"/>
                      <a:gd name="T94" fmla="*/ 0 w 1434"/>
                      <a:gd name="T95" fmla="*/ 0 h 615"/>
                      <a:gd name="T96" fmla="*/ 0 w 1434"/>
                      <a:gd name="T97" fmla="*/ 0 h 615"/>
                      <a:gd name="T98" fmla="*/ 0 w 1434"/>
                      <a:gd name="T99" fmla="*/ 0 h 615"/>
                      <a:gd name="T100" fmla="*/ 0 w 1434"/>
                      <a:gd name="T101" fmla="*/ 0 h 615"/>
                      <a:gd name="T102" fmla="*/ 0 w 1434"/>
                      <a:gd name="T103" fmla="*/ 0 h 615"/>
                      <a:gd name="T104" fmla="*/ 0 w 1434"/>
                      <a:gd name="T105" fmla="*/ 0 h 615"/>
                      <a:gd name="T106" fmla="*/ 0 w 1434"/>
                      <a:gd name="T107" fmla="*/ 0 h 615"/>
                      <a:gd name="T108" fmla="*/ 0 w 1434"/>
                      <a:gd name="T109" fmla="*/ 0 h 615"/>
                      <a:gd name="T110" fmla="*/ 0 w 1434"/>
                      <a:gd name="T111" fmla="*/ 0 h 615"/>
                      <a:gd name="T112" fmla="*/ 0 w 1434"/>
                      <a:gd name="T113" fmla="*/ 0 h 615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434"/>
                      <a:gd name="T172" fmla="*/ 0 h 615"/>
                      <a:gd name="T173" fmla="*/ 1434 w 1434"/>
                      <a:gd name="T174" fmla="*/ 615 h 615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434" h="615">
                        <a:moveTo>
                          <a:pt x="0" y="462"/>
                        </a:moveTo>
                        <a:lnTo>
                          <a:pt x="48" y="439"/>
                        </a:lnTo>
                        <a:lnTo>
                          <a:pt x="85" y="399"/>
                        </a:lnTo>
                        <a:lnTo>
                          <a:pt x="143" y="373"/>
                        </a:lnTo>
                        <a:lnTo>
                          <a:pt x="194" y="366"/>
                        </a:lnTo>
                        <a:lnTo>
                          <a:pt x="250" y="366"/>
                        </a:lnTo>
                        <a:lnTo>
                          <a:pt x="312" y="377"/>
                        </a:lnTo>
                        <a:lnTo>
                          <a:pt x="389" y="381"/>
                        </a:lnTo>
                        <a:lnTo>
                          <a:pt x="491" y="388"/>
                        </a:lnTo>
                        <a:lnTo>
                          <a:pt x="572" y="384"/>
                        </a:lnTo>
                        <a:lnTo>
                          <a:pt x="671" y="358"/>
                        </a:lnTo>
                        <a:lnTo>
                          <a:pt x="771" y="315"/>
                        </a:lnTo>
                        <a:lnTo>
                          <a:pt x="887" y="256"/>
                        </a:lnTo>
                        <a:lnTo>
                          <a:pt x="1013" y="190"/>
                        </a:lnTo>
                        <a:lnTo>
                          <a:pt x="1152" y="121"/>
                        </a:lnTo>
                        <a:lnTo>
                          <a:pt x="1268" y="66"/>
                        </a:lnTo>
                        <a:lnTo>
                          <a:pt x="1379" y="22"/>
                        </a:lnTo>
                        <a:lnTo>
                          <a:pt x="1434" y="0"/>
                        </a:lnTo>
                        <a:lnTo>
                          <a:pt x="1401" y="29"/>
                        </a:lnTo>
                        <a:lnTo>
                          <a:pt x="1390" y="55"/>
                        </a:lnTo>
                        <a:lnTo>
                          <a:pt x="1394" y="70"/>
                        </a:lnTo>
                        <a:lnTo>
                          <a:pt x="1346" y="103"/>
                        </a:lnTo>
                        <a:lnTo>
                          <a:pt x="1320" y="118"/>
                        </a:lnTo>
                        <a:lnTo>
                          <a:pt x="1265" y="132"/>
                        </a:lnTo>
                        <a:lnTo>
                          <a:pt x="1203" y="157"/>
                        </a:lnTo>
                        <a:lnTo>
                          <a:pt x="1163" y="186"/>
                        </a:lnTo>
                        <a:lnTo>
                          <a:pt x="1155" y="201"/>
                        </a:lnTo>
                        <a:lnTo>
                          <a:pt x="1155" y="220"/>
                        </a:lnTo>
                        <a:lnTo>
                          <a:pt x="1170" y="234"/>
                        </a:lnTo>
                        <a:lnTo>
                          <a:pt x="1159" y="245"/>
                        </a:lnTo>
                        <a:lnTo>
                          <a:pt x="1133" y="249"/>
                        </a:lnTo>
                        <a:lnTo>
                          <a:pt x="1085" y="260"/>
                        </a:lnTo>
                        <a:lnTo>
                          <a:pt x="1013" y="279"/>
                        </a:lnTo>
                        <a:lnTo>
                          <a:pt x="932" y="312"/>
                        </a:lnTo>
                        <a:lnTo>
                          <a:pt x="826" y="355"/>
                        </a:lnTo>
                        <a:lnTo>
                          <a:pt x="745" y="377"/>
                        </a:lnTo>
                        <a:lnTo>
                          <a:pt x="671" y="395"/>
                        </a:lnTo>
                        <a:lnTo>
                          <a:pt x="612" y="421"/>
                        </a:lnTo>
                        <a:lnTo>
                          <a:pt x="579" y="436"/>
                        </a:lnTo>
                        <a:lnTo>
                          <a:pt x="466" y="436"/>
                        </a:lnTo>
                        <a:lnTo>
                          <a:pt x="411" y="436"/>
                        </a:lnTo>
                        <a:lnTo>
                          <a:pt x="363" y="443"/>
                        </a:lnTo>
                        <a:lnTo>
                          <a:pt x="316" y="464"/>
                        </a:lnTo>
                        <a:lnTo>
                          <a:pt x="261" y="497"/>
                        </a:lnTo>
                        <a:lnTo>
                          <a:pt x="220" y="538"/>
                        </a:lnTo>
                        <a:lnTo>
                          <a:pt x="187" y="571"/>
                        </a:lnTo>
                        <a:lnTo>
                          <a:pt x="147" y="615"/>
                        </a:lnTo>
                        <a:lnTo>
                          <a:pt x="172" y="564"/>
                        </a:lnTo>
                        <a:lnTo>
                          <a:pt x="187" y="534"/>
                        </a:lnTo>
                        <a:lnTo>
                          <a:pt x="198" y="505"/>
                        </a:lnTo>
                        <a:lnTo>
                          <a:pt x="198" y="475"/>
                        </a:lnTo>
                        <a:lnTo>
                          <a:pt x="183" y="454"/>
                        </a:lnTo>
                        <a:lnTo>
                          <a:pt x="150" y="439"/>
                        </a:lnTo>
                        <a:lnTo>
                          <a:pt x="110" y="432"/>
                        </a:lnTo>
                        <a:lnTo>
                          <a:pt x="81" y="436"/>
                        </a:lnTo>
                        <a:lnTo>
                          <a:pt x="59" y="451"/>
                        </a:lnTo>
                        <a:lnTo>
                          <a:pt x="0" y="462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66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1339" y="3351"/>
                    <a:ext cx="156" cy="40"/>
                  </a:xfrm>
                  <a:custGeom>
                    <a:avLst/>
                    <a:gdLst>
                      <a:gd name="T0" fmla="*/ 0 w 467"/>
                      <a:gd name="T1" fmla="*/ 0 h 121"/>
                      <a:gd name="T2" fmla="*/ 0 w 467"/>
                      <a:gd name="T3" fmla="*/ 0 h 121"/>
                      <a:gd name="T4" fmla="*/ 0 w 467"/>
                      <a:gd name="T5" fmla="*/ 0 h 121"/>
                      <a:gd name="T6" fmla="*/ 0 w 467"/>
                      <a:gd name="T7" fmla="*/ 0 h 121"/>
                      <a:gd name="T8" fmla="*/ 0 w 467"/>
                      <a:gd name="T9" fmla="*/ 0 h 121"/>
                      <a:gd name="T10" fmla="*/ 0 w 467"/>
                      <a:gd name="T11" fmla="*/ 0 h 121"/>
                      <a:gd name="T12" fmla="*/ 0 w 467"/>
                      <a:gd name="T13" fmla="*/ 0 h 121"/>
                      <a:gd name="T14" fmla="*/ 0 w 467"/>
                      <a:gd name="T15" fmla="*/ 0 h 121"/>
                      <a:gd name="T16" fmla="*/ 0 w 467"/>
                      <a:gd name="T17" fmla="*/ 0 h 121"/>
                      <a:gd name="T18" fmla="*/ 0 w 467"/>
                      <a:gd name="T19" fmla="*/ 0 h 121"/>
                      <a:gd name="T20" fmla="*/ 0 w 467"/>
                      <a:gd name="T21" fmla="*/ 0 h 121"/>
                      <a:gd name="T22" fmla="*/ 0 w 467"/>
                      <a:gd name="T23" fmla="*/ 0 h 121"/>
                      <a:gd name="T24" fmla="*/ 0 w 467"/>
                      <a:gd name="T25" fmla="*/ 0 h 121"/>
                      <a:gd name="T26" fmla="*/ 0 w 467"/>
                      <a:gd name="T27" fmla="*/ 0 h 121"/>
                      <a:gd name="T28" fmla="*/ 0 w 467"/>
                      <a:gd name="T29" fmla="*/ 0 h 121"/>
                      <a:gd name="T30" fmla="*/ 0 w 467"/>
                      <a:gd name="T31" fmla="*/ 0 h 121"/>
                      <a:gd name="T32" fmla="*/ 0 w 467"/>
                      <a:gd name="T33" fmla="*/ 0 h 121"/>
                      <a:gd name="T34" fmla="*/ 0 w 467"/>
                      <a:gd name="T35" fmla="*/ 0 h 121"/>
                      <a:gd name="T36" fmla="*/ 0 w 467"/>
                      <a:gd name="T37" fmla="*/ 0 h 121"/>
                      <a:gd name="T38" fmla="*/ 0 w 467"/>
                      <a:gd name="T39" fmla="*/ 0 h 121"/>
                      <a:gd name="T40" fmla="*/ 0 w 467"/>
                      <a:gd name="T41" fmla="*/ 0 h 121"/>
                      <a:gd name="T42" fmla="*/ 0 w 467"/>
                      <a:gd name="T43" fmla="*/ 0 h 121"/>
                      <a:gd name="T44" fmla="*/ 0 w 467"/>
                      <a:gd name="T45" fmla="*/ 0 h 121"/>
                      <a:gd name="T46" fmla="*/ 0 w 467"/>
                      <a:gd name="T47" fmla="*/ 0 h 121"/>
                      <a:gd name="T48" fmla="*/ 0 w 467"/>
                      <a:gd name="T49" fmla="*/ 0 h 121"/>
                      <a:gd name="T50" fmla="*/ 0 w 467"/>
                      <a:gd name="T51" fmla="*/ 0 h 121"/>
                      <a:gd name="T52" fmla="*/ 0 w 467"/>
                      <a:gd name="T53" fmla="*/ 0 h 121"/>
                      <a:gd name="T54" fmla="*/ 0 w 467"/>
                      <a:gd name="T55" fmla="*/ 0 h 121"/>
                      <a:gd name="T56" fmla="*/ 0 w 467"/>
                      <a:gd name="T57" fmla="*/ 0 h 121"/>
                      <a:gd name="T58" fmla="*/ 0 w 467"/>
                      <a:gd name="T59" fmla="*/ 0 h 121"/>
                      <a:gd name="T60" fmla="*/ 0 w 467"/>
                      <a:gd name="T61" fmla="*/ 0 h 121"/>
                      <a:gd name="T62" fmla="*/ 0 w 467"/>
                      <a:gd name="T63" fmla="*/ 0 h 121"/>
                      <a:gd name="T64" fmla="*/ 0 w 467"/>
                      <a:gd name="T65" fmla="*/ 0 h 121"/>
                      <a:gd name="T66" fmla="*/ 0 w 467"/>
                      <a:gd name="T67" fmla="*/ 0 h 12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67"/>
                      <a:gd name="T103" fmla="*/ 0 h 121"/>
                      <a:gd name="T104" fmla="*/ 467 w 467"/>
                      <a:gd name="T105" fmla="*/ 121 h 12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67" h="121">
                        <a:moveTo>
                          <a:pt x="11" y="0"/>
                        </a:moveTo>
                        <a:lnTo>
                          <a:pt x="33" y="6"/>
                        </a:lnTo>
                        <a:lnTo>
                          <a:pt x="63" y="21"/>
                        </a:lnTo>
                        <a:lnTo>
                          <a:pt x="91" y="38"/>
                        </a:lnTo>
                        <a:lnTo>
                          <a:pt x="128" y="56"/>
                        </a:lnTo>
                        <a:lnTo>
                          <a:pt x="164" y="69"/>
                        </a:lnTo>
                        <a:lnTo>
                          <a:pt x="200" y="75"/>
                        </a:lnTo>
                        <a:lnTo>
                          <a:pt x="234" y="76"/>
                        </a:lnTo>
                        <a:lnTo>
                          <a:pt x="280" y="69"/>
                        </a:lnTo>
                        <a:lnTo>
                          <a:pt x="328" y="60"/>
                        </a:lnTo>
                        <a:lnTo>
                          <a:pt x="364" y="49"/>
                        </a:lnTo>
                        <a:lnTo>
                          <a:pt x="402" y="43"/>
                        </a:lnTo>
                        <a:lnTo>
                          <a:pt x="467" y="34"/>
                        </a:lnTo>
                        <a:lnTo>
                          <a:pt x="443" y="54"/>
                        </a:lnTo>
                        <a:lnTo>
                          <a:pt x="423" y="72"/>
                        </a:lnTo>
                        <a:lnTo>
                          <a:pt x="420" y="91"/>
                        </a:lnTo>
                        <a:lnTo>
                          <a:pt x="428" y="114"/>
                        </a:lnTo>
                        <a:lnTo>
                          <a:pt x="438" y="121"/>
                        </a:lnTo>
                        <a:lnTo>
                          <a:pt x="420" y="114"/>
                        </a:lnTo>
                        <a:lnTo>
                          <a:pt x="397" y="108"/>
                        </a:lnTo>
                        <a:lnTo>
                          <a:pt x="382" y="104"/>
                        </a:lnTo>
                        <a:lnTo>
                          <a:pt x="353" y="100"/>
                        </a:lnTo>
                        <a:lnTo>
                          <a:pt x="321" y="100"/>
                        </a:lnTo>
                        <a:lnTo>
                          <a:pt x="273" y="103"/>
                        </a:lnTo>
                        <a:lnTo>
                          <a:pt x="229" y="103"/>
                        </a:lnTo>
                        <a:lnTo>
                          <a:pt x="198" y="103"/>
                        </a:lnTo>
                        <a:lnTo>
                          <a:pt x="165" y="99"/>
                        </a:lnTo>
                        <a:lnTo>
                          <a:pt x="130" y="93"/>
                        </a:lnTo>
                        <a:lnTo>
                          <a:pt x="99" y="83"/>
                        </a:lnTo>
                        <a:lnTo>
                          <a:pt x="70" y="72"/>
                        </a:lnTo>
                        <a:lnTo>
                          <a:pt x="40" y="56"/>
                        </a:lnTo>
                        <a:lnTo>
                          <a:pt x="15" y="41"/>
                        </a:lnTo>
                        <a:lnTo>
                          <a:pt x="0" y="29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67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1358" y="3279"/>
                    <a:ext cx="303" cy="76"/>
                  </a:xfrm>
                  <a:custGeom>
                    <a:avLst/>
                    <a:gdLst>
                      <a:gd name="T0" fmla="*/ 0 w 909"/>
                      <a:gd name="T1" fmla="*/ 0 h 228"/>
                      <a:gd name="T2" fmla="*/ 0 w 909"/>
                      <a:gd name="T3" fmla="*/ 0 h 228"/>
                      <a:gd name="T4" fmla="*/ 0 w 909"/>
                      <a:gd name="T5" fmla="*/ 0 h 228"/>
                      <a:gd name="T6" fmla="*/ 0 w 909"/>
                      <a:gd name="T7" fmla="*/ 0 h 228"/>
                      <a:gd name="T8" fmla="*/ 0 w 909"/>
                      <a:gd name="T9" fmla="*/ 0 h 228"/>
                      <a:gd name="T10" fmla="*/ 0 w 909"/>
                      <a:gd name="T11" fmla="*/ 0 h 228"/>
                      <a:gd name="T12" fmla="*/ 0 w 909"/>
                      <a:gd name="T13" fmla="*/ 0 h 228"/>
                      <a:gd name="T14" fmla="*/ 0 w 909"/>
                      <a:gd name="T15" fmla="*/ 0 h 228"/>
                      <a:gd name="T16" fmla="*/ 0 w 909"/>
                      <a:gd name="T17" fmla="*/ 0 h 228"/>
                      <a:gd name="T18" fmla="*/ 0 w 909"/>
                      <a:gd name="T19" fmla="*/ 0 h 228"/>
                      <a:gd name="T20" fmla="*/ 0 w 909"/>
                      <a:gd name="T21" fmla="*/ 0 h 228"/>
                      <a:gd name="T22" fmla="*/ 0 w 909"/>
                      <a:gd name="T23" fmla="*/ 0 h 228"/>
                      <a:gd name="T24" fmla="*/ 0 w 909"/>
                      <a:gd name="T25" fmla="*/ 0 h 228"/>
                      <a:gd name="T26" fmla="*/ 0 w 909"/>
                      <a:gd name="T27" fmla="*/ 0 h 228"/>
                      <a:gd name="T28" fmla="*/ 0 w 909"/>
                      <a:gd name="T29" fmla="*/ 0 h 228"/>
                      <a:gd name="T30" fmla="*/ 0 w 909"/>
                      <a:gd name="T31" fmla="*/ 0 h 228"/>
                      <a:gd name="T32" fmla="*/ 0 w 909"/>
                      <a:gd name="T33" fmla="*/ 0 h 228"/>
                      <a:gd name="T34" fmla="*/ 0 w 909"/>
                      <a:gd name="T35" fmla="*/ 0 h 228"/>
                      <a:gd name="T36" fmla="*/ 0 w 909"/>
                      <a:gd name="T37" fmla="*/ 0 h 228"/>
                      <a:gd name="T38" fmla="*/ 0 w 909"/>
                      <a:gd name="T39" fmla="*/ 0 h 228"/>
                      <a:gd name="T40" fmla="*/ 0 w 909"/>
                      <a:gd name="T41" fmla="*/ 0 h 228"/>
                      <a:gd name="T42" fmla="*/ 0 w 909"/>
                      <a:gd name="T43" fmla="*/ 0 h 228"/>
                      <a:gd name="T44" fmla="*/ 0 w 909"/>
                      <a:gd name="T45" fmla="*/ 0 h 228"/>
                      <a:gd name="T46" fmla="*/ 0 w 909"/>
                      <a:gd name="T47" fmla="*/ 0 h 228"/>
                      <a:gd name="T48" fmla="*/ 0 w 909"/>
                      <a:gd name="T49" fmla="*/ 0 h 228"/>
                      <a:gd name="T50" fmla="*/ 0 w 909"/>
                      <a:gd name="T51" fmla="*/ 0 h 228"/>
                      <a:gd name="T52" fmla="*/ 0 w 909"/>
                      <a:gd name="T53" fmla="*/ 0 h 228"/>
                      <a:gd name="T54" fmla="*/ 0 w 909"/>
                      <a:gd name="T55" fmla="*/ 0 h 228"/>
                      <a:gd name="T56" fmla="*/ 0 w 909"/>
                      <a:gd name="T57" fmla="*/ 0 h 228"/>
                      <a:gd name="T58" fmla="*/ 0 w 909"/>
                      <a:gd name="T59" fmla="*/ 0 h 228"/>
                      <a:gd name="T60" fmla="*/ 0 w 909"/>
                      <a:gd name="T61" fmla="*/ 0 h 228"/>
                      <a:gd name="T62" fmla="*/ 0 w 909"/>
                      <a:gd name="T63" fmla="*/ 0 h 22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909"/>
                      <a:gd name="T97" fmla="*/ 0 h 228"/>
                      <a:gd name="T98" fmla="*/ 909 w 909"/>
                      <a:gd name="T99" fmla="*/ 228 h 22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909" h="228">
                        <a:moveTo>
                          <a:pt x="17" y="124"/>
                        </a:moveTo>
                        <a:lnTo>
                          <a:pt x="30" y="115"/>
                        </a:lnTo>
                        <a:lnTo>
                          <a:pt x="22" y="139"/>
                        </a:lnTo>
                        <a:lnTo>
                          <a:pt x="33" y="152"/>
                        </a:lnTo>
                        <a:lnTo>
                          <a:pt x="83" y="168"/>
                        </a:lnTo>
                        <a:lnTo>
                          <a:pt x="164" y="184"/>
                        </a:lnTo>
                        <a:lnTo>
                          <a:pt x="244" y="195"/>
                        </a:lnTo>
                        <a:lnTo>
                          <a:pt x="340" y="192"/>
                        </a:lnTo>
                        <a:lnTo>
                          <a:pt x="449" y="176"/>
                        </a:lnTo>
                        <a:lnTo>
                          <a:pt x="564" y="156"/>
                        </a:lnTo>
                        <a:lnTo>
                          <a:pt x="667" y="135"/>
                        </a:lnTo>
                        <a:lnTo>
                          <a:pt x="706" y="124"/>
                        </a:lnTo>
                        <a:lnTo>
                          <a:pt x="759" y="102"/>
                        </a:lnTo>
                        <a:lnTo>
                          <a:pt x="814" y="71"/>
                        </a:lnTo>
                        <a:lnTo>
                          <a:pt x="865" y="41"/>
                        </a:lnTo>
                        <a:lnTo>
                          <a:pt x="909" y="0"/>
                        </a:lnTo>
                        <a:lnTo>
                          <a:pt x="894" y="48"/>
                        </a:lnTo>
                        <a:lnTo>
                          <a:pt x="859" y="80"/>
                        </a:lnTo>
                        <a:lnTo>
                          <a:pt x="798" y="113"/>
                        </a:lnTo>
                        <a:lnTo>
                          <a:pt x="728" y="146"/>
                        </a:lnTo>
                        <a:lnTo>
                          <a:pt x="652" y="167"/>
                        </a:lnTo>
                        <a:lnTo>
                          <a:pt x="567" y="185"/>
                        </a:lnTo>
                        <a:lnTo>
                          <a:pt x="480" y="205"/>
                        </a:lnTo>
                        <a:lnTo>
                          <a:pt x="417" y="216"/>
                        </a:lnTo>
                        <a:lnTo>
                          <a:pt x="360" y="225"/>
                        </a:lnTo>
                        <a:lnTo>
                          <a:pt x="285" y="228"/>
                        </a:lnTo>
                        <a:lnTo>
                          <a:pt x="195" y="221"/>
                        </a:lnTo>
                        <a:lnTo>
                          <a:pt x="114" y="210"/>
                        </a:lnTo>
                        <a:lnTo>
                          <a:pt x="57" y="193"/>
                        </a:lnTo>
                        <a:lnTo>
                          <a:pt x="14" y="170"/>
                        </a:lnTo>
                        <a:lnTo>
                          <a:pt x="0" y="150"/>
                        </a:lnTo>
                        <a:lnTo>
                          <a:pt x="17" y="124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4868" name="Group 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06" y="3171"/>
                    <a:ext cx="106" cy="153"/>
                    <a:chOff x="1206" y="3171"/>
                    <a:chExt cx="106" cy="153"/>
                  </a:xfrm>
                </p:grpSpPr>
                <p:sp>
                  <p:nvSpPr>
                    <p:cNvPr id="34869" name="Freeform 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06" y="3305"/>
                      <a:ext cx="53" cy="19"/>
                    </a:xfrm>
                    <a:custGeom>
                      <a:avLst/>
                      <a:gdLst>
                        <a:gd name="T0" fmla="*/ 0 w 157"/>
                        <a:gd name="T1" fmla="*/ 0 h 56"/>
                        <a:gd name="T2" fmla="*/ 0 w 157"/>
                        <a:gd name="T3" fmla="*/ 0 h 56"/>
                        <a:gd name="T4" fmla="*/ 0 w 157"/>
                        <a:gd name="T5" fmla="*/ 0 h 56"/>
                        <a:gd name="T6" fmla="*/ 0 w 157"/>
                        <a:gd name="T7" fmla="*/ 0 h 56"/>
                        <a:gd name="T8" fmla="*/ 0 w 157"/>
                        <a:gd name="T9" fmla="*/ 0 h 56"/>
                        <a:gd name="T10" fmla="*/ 0 w 157"/>
                        <a:gd name="T11" fmla="*/ 0 h 56"/>
                        <a:gd name="T12" fmla="*/ 0 w 157"/>
                        <a:gd name="T13" fmla="*/ 0 h 56"/>
                        <a:gd name="T14" fmla="*/ 0 w 157"/>
                        <a:gd name="T15" fmla="*/ 0 h 56"/>
                        <a:gd name="T16" fmla="*/ 0 w 157"/>
                        <a:gd name="T17" fmla="*/ 0 h 56"/>
                        <a:gd name="T18" fmla="*/ 0 w 157"/>
                        <a:gd name="T19" fmla="*/ 0 h 56"/>
                        <a:gd name="T20" fmla="*/ 0 w 157"/>
                        <a:gd name="T21" fmla="*/ 0 h 56"/>
                        <a:gd name="T22" fmla="*/ 0 w 157"/>
                        <a:gd name="T23" fmla="*/ 0 h 56"/>
                        <a:gd name="T24" fmla="*/ 0 w 157"/>
                        <a:gd name="T25" fmla="*/ 0 h 5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57"/>
                        <a:gd name="T40" fmla="*/ 0 h 56"/>
                        <a:gd name="T41" fmla="*/ 157 w 157"/>
                        <a:gd name="T42" fmla="*/ 56 h 5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57" h="56">
                          <a:moveTo>
                            <a:pt x="157" y="2"/>
                          </a:moveTo>
                          <a:lnTo>
                            <a:pt x="156" y="7"/>
                          </a:lnTo>
                          <a:lnTo>
                            <a:pt x="154" y="9"/>
                          </a:lnTo>
                          <a:lnTo>
                            <a:pt x="153" y="11"/>
                          </a:lnTo>
                          <a:lnTo>
                            <a:pt x="150" y="20"/>
                          </a:lnTo>
                          <a:lnTo>
                            <a:pt x="127" y="35"/>
                          </a:lnTo>
                          <a:lnTo>
                            <a:pt x="16" y="56"/>
                          </a:lnTo>
                          <a:lnTo>
                            <a:pt x="0" y="53"/>
                          </a:lnTo>
                          <a:lnTo>
                            <a:pt x="24" y="43"/>
                          </a:lnTo>
                          <a:lnTo>
                            <a:pt x="52" y="27"/>
                          </a:lnTo>
                          <a:lnTo>
                            <a:pt x="85" y="3"/>
                          </a:lnTo>
                          <a:lnTo>
                            <a:pt x="114" y="0"/>
                          </a:lnTo>
                          <a:lnTo>
                            <a:pt x="157" y="2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70" name="Freeform 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17" y="3273"/>
                      <a:ext cx="55" cy="21"/>
                    </a:xfrm>
                    <a:custGeom>
                      <a:avLst/>
                      <a:gdLst>
                        <a:gd name="T0" fmla="*/ 0 w 164"/>
                        <a:gd name="T1" fmla="*/ 0 h 65"/>
                        <a:gd name="T2" fmla="*/ 0 w 164"/>
                        <a:gd name="T3" fmla="*/ 0 h 65"/>
                        <a:gd name="T4" fmla="*/ 0 w 164"/>
                        <a:gd name="T5" fmla="*/ 0 h 65"/>
                        <a:gd name="T6" fmla="*/ 0 w 164"/>
                        <a:gd name="T7" fmla="*/ 0 h 65"/>
                        <a:gd name="T8" fmla="*/ 0 w 164"/>
                        <a:gd name="T9" fmla="*/ 0 h 65"/>
                        <a:gd name="T10" fmla="*/ 0 w 164"/>
                        <a:gd name="T11" fmla="*/ 0 h 65"/>
                        <a:gd name="T12" fmla="*/ 0 w 164"/>
                        <a:gd name="T13" fmla="*/ 0 h 65"/>
                        <a:gd name="T14" fmla="*/ 0 w 164"/>
                        <a:gd name="T15" fmla="*/ 0 h 65"/>
                        <a:gd name="T16" fmla="*/ 0 w 164"/>
                        <a:gd name="T17" fmla="*/ 0 h 6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64"/>
                        <a:gd name="T28" fmla="*/ 0 h 65"/>
                        <a:gd name="T29" fmla="*/ 164 w 164"/>
                        <a:gd name="T30" fmla="*/ 65 h 6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64" h="65">
                          <a:moveTo>
                            <a:pt x="0" y="65"/>
                          </a:moveTo>
                          <a:lnTo>
                            <a:pt x="63" y="43"/>
                          </a:lnTo>
                          <a:lnTo>
                            <a:pt x="138" y="54"/>
                          </a:lnTo>
                          <a:lnTo>
                            <a:pt x="164" y="13"/>
                          </a:lnTo>
                          <a:lnTo>
                            <a:pt x="155" y="0"/>
                          </a:lnTo>
                          <a:lnTo>
                            <a:pt x="113" y="5"/>
                          </a:lnTo>
                          <a:lnTo>
                            <a:pt x="68" y="7"/>
                          </a:lnTo>
                          <a:lnTo>
                            <a:pt x="21" y="19"/>
                          </a:lnTo>
                          <a:lnTo>
                            <a:pt x="0" y="6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71" name="Freeform 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33" y="3229"/>
                      <a:ext cx="54" cy="28"/>
                    </a:xfrm>
                    <a:custGeom>
                      <a:avLst/>
                      <a:gdLst>
                        <a:gd name="T0" fmla="*/ 0 w 161"/>
                        <a:gd name="T1" fmla="*/ 0 h 83"/>
                        <a:gd name="T2" fmla="*/ 0 w 161"/>
                        <a:gd name="T3" fmla="*/ 0 h 83"/>
                        <a:gd name="T4" fmla="*/ 0 w 161"/>
                        <a:gd name="T5" fmla="*/ 0 h 83"/>
                        <a:gd name="T6" fmla="*/ 0 w 161"/>
                        <a:gd name="T7" fmla="*/ 0 h 83"/>
                        <a:gd name="T8" fmla="*/ 0 w 161"/>
                        <a:gd name="T9" fmla="*/ 0 h 83"/>
                        <a:gd name="T10" fmla="*/ 0 w 161"/>
                        <a:gd name="T11" fmla="*/ 0 h 83"/>
                        <a:gd name="T12" fmla="*/ 0 w 161"/>
                        <a:gd name="T13" fmla="*/ 0 h 83"/>
                        <a:gd name="T14" fmla="*/ 0 w 161"/>
                        <a:gd name="T15" fmla="*/ 0 h 83"/>
                        <a:gd name="T16" fmla="*/ 0 w 161"/>
                        <a:gd name="T17" fmla="*/ 0 h 8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61"/>
                        <a:gd name="T28" fmla="*/ 0 h 83"/>
                        <a:gd name="T29" fmla="*/ 161 w 161"/>
                        <a:gd name="T30" fmla="*/ 83 h 83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61" h="83">
                          <a:moveTo>
                            <a:pt x="161" y="49"/>
                          </a:moveTo>
                          <a:lnTo>
                            <a:pt x="142" y="83"/>
                          </a:lnTo>
                          <a:lnTo>
                            <a:pt x="15" y="48"/>
                          </a:lnTo>
                          <a:lnTo>
                            <a:pt x="0" y="29"/>
                          </a:lnTo>
                          <a:lnTo>
                            <a:pt x="8" y="0"/>
                          </a:lnTo>
                          <a:lnTo>
                            <a:pt x="19" y="17"/>
                          </a:lnTo>
                          <a:lnTo>
                            <a:pt x="58" y="23"/>
                          </a:lnTo>
                          <a:lnTo>
                            <a:pt x="130" y="47"/>
                          </a:lnTo>
                          <a:lnTo>
                            <a:pt x="161" y="49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72" name="Freeform 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49" y="3202"/>
                      <a:ext cx="58" cy="23"/>
                    </a:xfrm>
                    <a:custGeom>
                      <a:avLst/>
                      <a:gdLst>
                        <a:gd name="T0" fmla="*/ 0 w 175"/>
                        <a:gd name="T1" fmla="*/ 0 h 69"/>
                        <a:gd name="T2" fmla="*/ 0 w 175"/>
                        <a:gd name="T3" fmla="*/ 0 h 69"/>
                        <a:gd name="T4" fmla="*/ 0 w 175"/>
                        <a:gd name="T5" fmla="*/ 0 h 69"/>
                        <a:gd name="T6" fmla="*/ 0 w 175"/>
                        <a:gd name="T7" fmla="*/ 0 h 69"/>
                        <a:gd name="T8" fmla="*/ 0 w 175"/>
                        <a:gd name="T9" fmla="*/ 0 h 69"/>
                        <a:gd name="T10" fmla="*/ 0 w 175"/>
                        <a:gd name="T11" fmla="*/ 0 h 69"/>
                        <a:gd name="T12" fmla="*/ 0 w 175"/>
                        <a:gd name="T13" fmla="*/ 0 h 69"/>
                        <a:gd name="T14" fmla="*/ 0 w 175"/>
                        <a:gd name="T15" fmla="*/ 0 h 69"/>
                        <a:gd name="T16" fmla="*/ 0 w 175"/>
                        <a:gd name="T17" fmla="*/ 0 h 6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5"/>
                        <a:gd name="T28" fmla="*/ 0 h 69"/>
                        <a:gd name="T29" fmla="*/ 175 w 175"/>
                        <a:gd name="T30" fmla="*/ 69 h 6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5" h="69">
                          <a:moveTo>
                            <a:pt x="7" y="0"/>
                          </a:moveTo>
                          <a:lnTo>
                            <a:pt x="116" y="29"/>
                          </a:lnTo>
                          <a:lnTo>
                            <a:pt x="143" y="29"/>
                          </a:lnTo>
                          <a:lnTo>
                            <a:pt x="175" y="26"/>
                          </a:lnTo>
                          <a:lnTo>
                            <a:pt x="151" y="58"/>
                          </a:lnTo>
                          <a:lnTo>
                            <a:pt x="94" y="69"/>
                          </a:lnTo>
                          <a:lnTo>
                            <a:pt x="28" y="48"/>
                          </a:lnTo>
                          <a:lnTo>
                            <a:pt x="0" y="32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73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60" y="3171"/>
                      <a:ext cx="52" cy="20"/>
                    </a:xfrm>
                    <a:custGeom>
                      <a:avLst/>
                      <a:gdLst>
                        <a:gd name="T0" fmla="*/ 0 w 156"/>
                        <a:gd name="T1" fmla="*/ 0 h 60"/>
                        <a:gd name="T2" fmla="*/ 0 w 156"/>
                        <a:gd name="T3" fmla="*/ 0 h 60"/>
                        <a:gd name="T4" fmla="*/ 0 w 156"/>
                        <a:gd name="T5" fmla="*/ 0 h 60"/>
                        <a:gd name="T6" fmla="*/ 0 w 156"/>
                        <a:gd name="T7" fmla="*/ 0 h 60"/>
                        <a:gd name="T8" fmla="*/ 0 w 156"/>
                        <a:gd name="T9" fmla="*/ 0 h 60"/>
                        <a:gd name="T10" fmla="*/ 0 w 156"/>
                        <a:gd name="T11" fmla="*/ 0 h 60"/>
                        <a:gd name="T12" fmla="*/ 0 w 156"/>
                        <a:gd name="T13" fmla="*/ 0 h 60"/>
                        <a:gd name="T14" fmla="*/ 0 w 156"/>
                        <a:gd name="T15" fmla="*/ 0 h 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6"/>
                        <a:gd name="T25" fmla="*/ 0 h 60"/>
                        <a:gd name="T26" fmla="*/ 156 w 156"/>
                        <a:gd name="T27" fmla="*/ 60 h 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6" h="60">
                          <a:moveTo>
                            <a:pt x="2" y="35"/>
                          </a:moveTo>
                          <a:lnTo>
                            <a:pt x="0" y="60"/>
                          </a:lnTo>
                          <a:lnTo>
                            <a:pt x="92" y="60"/>
                          </a:lnTo>
                          <a:lnTo>
                            <a:pt x="156" y="30"/>
                          </a:lnTo>
                          <a:lnTo>
                            <a:pt x="156" y="0"/>
                          </a:lnTo>
                          <a:lnTo>
                            <a:pt x="122" y="17"/>
                          </a:lnTo>
                          <a:lnTo>
                            <a:pt x="58" y="35"/>
                          </a:lnTo>
                          <a:lnTo>
                            <a:pt x="2" y="3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4864" name="Freeform 19"/>
                <p:cNvSpPr>
                  <a:spLocks noChangeAspect="1"/>
                </p:cNvSpPr>
                <p:nvPr/>
              </p:nvSpPr>
              <p:spPr bwMode="auto">
                <a:xfrm>
                  <a:off x="1269" y="2994"/>
                  <a:ext cx="590" cy="350"/>
                </a:xfrm>
                <a:custGeom>
                  <a:avLst/>
                  <a:gdLst>
                    <a:gd name="T0" fmla="*/ 0 w 1768"/>
                    <a:gd name="T1" fmla="*/ 0 h 1051"/>
                    <a:gd name="T2" fmla="*/ 0 w 1768"/>
                    <a:gd name="T3" fmla="*/ 0 h 1051"/>
                    <a:gd name="T4" fmla="*/ 0 w 1768"/>
                    <a:gd name="T5" fmla="*/ 0 h 1051"/>
                    <a:gd name="T6" fmla="*/ 0 w 1768"/>
                    <a:gd name="T7" fmla="*/ 0 h 1051"/>
                    <a:gd name="T8" fmla="*/ 0 w 1768"/>
                    <a:gd name="T9" fmla="*/ 0 h 1051"/>
                    <a:gd name="T10" fmla="*/ 0 w 1768"/>
                    <a:gd name="T11" fmla="*/ 0 h 1051"/>
                    <a:gd name="T12" fmla="*/ 0 w 1768"/>
                    <a:gd name="T13" fmla="*/ 0 h 1051"/>
                    <a:gd name="T14" fmla="*/ 0 w 1768"/>
                    <a:gd name="T15" fmla="*/ 0 h 1051"/>
                    <a:gd name="T16" fmla="*/ 0 w 1768"/>
                    <a:gd name="T17" fmla="*/ 0 h 1051"/>
                    <a:gd name="T18" fmla="*/ 0 w 1768"/>
                    <a:gd name="T19" fmla="*/ 0 h 1051"/>
                    <a:gd name="T20" fmla="*/ 0 w 1768"/>
                    <a:gd name="T21" fmla="*/ 0 h 1051"/>
                    <a:gd name="T22" fmla="*/ 0 w 1768"/>
                    <a:gd name="T23" fmla="*/ 0 h 1051"/>
                    <a:gd name="T24" fmla="*/ 0 w 1768"/>
                    <a:gd name="T25" fmla="*/ 0 h 1051"/>
                    <a:gd name="T26" fmla="*/ 0 w 1768"/>
                    <a:gd name="T27" fmla="*/ 0 h 1051"/>
                    <a:gd name="T28" fmla="*/ 0 w 1768"/>
                    <a:gd name="T29" fmla="*/ 0 h 1051"/>
                    <a:gd name="T30" fmla="*/ 0 w 1768"/>
                    <a:gd name="T31" fmla="*/ 0 h 1051"/>
                    <a:gd name="T32" fmla="*/ 0 w 1768"/>
                    <a:gd name="T33" fmla="*/ 0 h 1051"/>
                    <a:gd name="T34" fmla="*/ 0 w 1768"/>
                    <a:gd name="T35" fmla="*/ 0 h 1051"/>
                    <a:gd name="T36" fmla="*/ 0 w 1768"/>
                    <a:gd name="T37" fmla="*/ 0 h 1051"/>
                    <a:gd name="T38" fmla="*/ 0 w 1768"/>
                    <a:gd name="T39" fmla="*/ 0 h 1051"/>
                    <a:gd name="T40" fmla="*/ 0 w 1768"/>
                    <a:gd name="T41" fmla="*/ 0 h 1051"/>
                    <a:gd name="T42" fmla="*/ 0 w 1768"/>
                    <a:gd name="T43" fmla="*/ 0 h 1051"/>
                    <a:gd name="T44" fmla="*/ 0 w 1768"/>
                    <a:gd name="T45" fmla="*/ 0 h 1051"/>
                    <a:gd name="T46" fmla="*/ 0 w 1768"/>
                    <a:gd name="T47" fmla="*/ 0 h 1051"/>
                    <a:gd name="T48" fmla="*/ 0 w 1768"/>
                    <a:gd name="T49" fmla="*/ 0 h 1051"/>
                    <a:gd name="T50" fmla="*/ 0 w 1768"/>
                    <a:gd name="T51" fmla="*/ 0 h 1051"/>
                    <a:gd name="T52" fmla="*/ 0 w 1768"/>
                    <a:gd name="T53" fmla="*/ 0 h 1051"/>
                    <a:gd name="T54" fmla="*/ 0 w 1768"/>
                    <a:gd name="T55" fmla="*/ 0 h 1051"/>
                    <a:gd name="T56" fmla="*/ 0 w 1768"/>
                    <a:gd name="T57" fmla="*/ 0 h 1051"/>
                    <a:gd name="T58" fmla="*/ 0 w 1768"/>
                    <a:gd name="T59" fmla="*/ 0 h 1051"/>
                    <a:gd name="T60" fmla="*/ 0 w 1768"/>
                    <a:gd name="T61" fmla="*/ 0 h 1051"/>
                    <a:gd name="T62" fmla="*/ 0 w 1768"/>
                    <a:gd name="T63" fmla="*/ 0 h 1051"/>
                    <a:gd name="T64" fmla="*/ 0 w 1768"/>
                    <a:gd name="T65" fmla="*/ 0 h 1051"/>
                    <a:gd name="T66" fmla="*/ 0 w 1768"/>
                    <a:gd name="T67" fmla="*/ 0 h 1051"/>
                    <a:gd name="T68" fmla="*/ 0 w 1768"/>
                    <a:gd name="T69" fmla="*/ 0 h 1051"/>
                    <a:gd name="T70" fmla="*/ 0 w 1768"/>
                    <a:gd name="T71" fmla="*/ 0 h 1051"/>
                    <a:gd name="T72" fmla="*/ 0 w 1768"/>
                    <a:gd name="T73" fmla="*/ 0 h 1051"/>
                    <a:gd name="T74" fmla="*/ 0 w 1768"/>
                    <a:gd name="T75" fmla="*/ 0 h 1051"/>
                    <a:gd name="T76" fmla="*/ 0 w 1768"/>
                    <a:gd name="T77" fmla="*/ 0 h 1051"/>
                    <a:gd name="T78" fmla="*/ 0 w 1768"/>
                    <a:gd name="T79" fmla="*/ 0 h 1051"/>
                    <a:gd name="T80" fmla="*/ 0 w 1768"/>
                    <a:gd name="T81" fmla="*/ 0 h 1051"/>
                    <a:gd name="T82" fmla="*/ 0 w 1768"/>
                    <a:gd name="T83" fmla="*/ 0 h 1051"/>
                    <a:gd name="T84" fmla="*/ 0 w 1768"/>
                    <a:gd name="T85" fmla="*/ 0 h 1051"/>
                    <a:gd name="T86" fmla="*/ 0 w 1768"/>
                    <a:gd name="T87" fmla="*/ 0 h 1051"/>
                    <a:gd name="T88" fmla="*/ 0 w 1768"/>
                    <a:gd name="T89" fmla="*/ 0 h 1051"/>
                    <a:gd name="T90" fmla="*/ 0 w 1768"/>
                    <a:gd name="T91" fmla="*/ 0 h 1051"/>
                    <a:gd name="T92" fmla="*/ 0 w 1768"/>
                    <a:gd name="T93" fmla="*/ 0 h 1051"/>
                    <a:gd name="T94" fmla="*/ 0 w 1768"/>
                    <a:gd name="T95" fmla="*/ 0 h 1051"/>
                    <a:gd name="T96" fmla="*/ 0 w 1768"/>
                    <a:gd name="T97" fmla="*/ 0 h 1051"/>
                    <a:gd name="T98" fmla="*/ 0 w 1768"/>
                    <a:gd name="T99" fmla="*/ 0 h 1051"/>
                    <a:gd name="T100" fmla="*/ 0 w 1768"/>
                    <a:gd name="T101" fmla="*/ 0 h 1051"/>
                    <a:gd name="T102" fmla="*/ 0 w 1768"/>
                    <a:gd name="T103" fmla="*/ 0 h 1051"/>
                    <a:gd name="T104" fmla="*/ 0 w 1768"/>
                    <a:gd name="T105" fmla="*/ 0 h 1051"/>
                    <a:gd name="T106" fmla="*/ 0 w 1768"/>
                    <a:gd name="T107" fmla="*/ 0 h 1051"/>
                    <a:gd name="T108" fmla="*/ 0 w 1768"/>
                    <a:gd name="T109" fmla="*/ 0 h 105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68"/>
                    <a:gd name="T166" fmla="*/ 0 h 1051"/>
                    <a:gd name="T167" fmla="*/ 1768 w 1768"/>
                    <a:gd name="T168" fmla="*/ 1051 h 105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68" h="1051">
                      <a:moveTo>
                        <a:pt x="191" y="440"/>
                      </a:moveTo>
                      <a:lnTo>
                        <a:pt x="0" y="521"/>
                      </a:lnTo>
                      <a:lnTo>
                        <a:pt x="30" y="462"/>
                      </a:lnTo>
                      <a:lnTo>
                        <a:pt x="80" y="373"/>
                      </a:lnTo>
                      <a:lnTo>
                        <a:pt x="132" y="296"/>
                      </a:lnTo>
                      <a:lnTo>
                        <a:pt x="220" y="225"/>
                      </a:lnTo>
                      <a:lnTo>
                        <a:pt x="349" y="144"/>
                      </a:lnTo>
                      <a:lnTo>
                        <a:pt x="440" y="92"/>
                      </a:lnTo>
                      <a:lnTo>
                        <a:pt x="535" y="52"/>
                      </a:lnTo>
                      <a:lnTo>
                        <a:pt x="631" y="26"/>
                      </a:lnTo>
                      <a:lnTo>
                        <a:pt x="726" y="7"/>
                      </a:lnTo>
                      <a:lnTo>
                        <a:pt x="814" y="4"/>
                      </a:lnTo>
                      <a:lnTo>
                        <a:pt x="932" y="0"/>
                      </a:lnTo>
                      <a:lnTo>
                        <a:pt x="1042" y="7"/>
                      </a:lnTo>
                      <a:lnTo>
                        <a:pt x="1138" y="26"/>
                      </a:lnTo>
                      <a:lnTo>
                        <a:pt x="1247" y="85"/>
                      </a:lnTo>
                      <a:lnTo>
                        <a:pt x="1314" y="129"/>
                      </a:lnTo>
                      <a:lnTo>
                        <a:pt x="1401" y="195"/>
                      </a:lnTo>
                      <a:lnTo>
                        <a:pt x="1467" y="262"/>
                      </a:lnTo>
                      <a:lnTo>
                        <a:pt x="1489" y="300"/>
                      </a:lnTo>
                      <a:lnTo>
                        <a:pt x="1493" y="366"/>
                      </a:lnTo>
                      <a:lnTo>
                        <a:pt x="1493" y="414"/>
                      </a:lnTo>
                      <a:lnTo>
                        <a:pt x="1606" y="410"/>
                      </a:lnTo>
                      <a:lnTo>
                        <a:pt x="1591" y="429"/>
                      </a:lnTo>
                      <a:lnTo>
                        <a:pt x="1580" y="458"/>
                      </a:lnTo>
                      <a:lnTo>
                        <a:pt x="1577" y="499"/>
                      </a:lnTo>
                      <a:lnTo>
                        <a:pt x="1588" y="547"/>
                      </a:lnTo>
                      <a:lnTo>
                        <a:pt x="1614" y="572"/>
                      </a:lnTo>
                      <a:lnTo>
                        <a:pt x="1650" y="602"/>
                      </a:lnTo>
                      <a:lnTo>
                        <a:pt x="1720" y="624"/>
                      </a:lnTo>
                      <a:lnTo>
                        <a:pt x="1768" y="635"/>
                      </a:lnTo>
                      <a:lnTo>
                        <a:pt x="1724" y="704"/>
                      </a:lnTo>
                      <a:lnTo>
                        <a:pt x="1702" y="755"/>
                      </a:lnTo>
                      <a:lnTo>
                        <a:pt x="1687" y="795"/>
                      </a:lnTo>
                      <a:lnTo>
                        <a:pt x="1673" y="857"/>
                      </a:lnTo>
                      <a:lnTo>
                        <a:pt x="1665" y="905"/>
                      </a:lnTo>
                      <a:lnTo>
                        <a:pt x="1665" y="938"/>
                      </a:lnTo>
                      <a:lnTo>
                        <a:pt x="1628" y="979"/>
                      </a:lnTo>
                      <a:lnTo>
                        <a:pt x="1555" y="1051"/>
                      </a:lnTo>
                      <a:lnTo>
                        <a:pt x="1541" y="1033"/>
                      </a:lnTo>
                      <a:lnTo>
                        <a:pt x="1562" y="997"/>
                      </a:lnTo>
                      <a:lnTo>
                        <a:pt x="1577" y="960"/>
                      </a:lnTo>
                      <a:lnTo>
                        <a:pt x="1584" y="916"/>
                      </a:lnTo>
                      <a:lnTo>
                        <a:pt x="1588" y="857"/>
                      </a:lnTo>
                      <a:lnTo>
                        <a:pt x="1595" y="824"/>
                      </a:lnTo>
                      <a:lnTo>
                        <a:pt x="1584" y="806"/>
                      </a:lnTo>
                      <a:lnTo>
                        <a:pt x="1573" y="791"/>
                      </a:lnTo>
                      <a:lnTo>
                        <a:pt x="1541" y="791"/>
                      </a:lnTo>
                      <a:lnTo>
                        <a:pt x="1467" y="798"/>
                      </a:lnTo>
                      <a:lnTo>
                        <a:pt x="1401" y="809"/>
                      </a:lnTo>
                      <a:lnTo>
                        <a:pt x="1346" y="817"/>
                      </a:lnTo>
                      <a:lnTo>
                        <a:pt x="1306" y="820"/>
                      </a:lnTo>
                      <a:lnTo>
                        <a:pt x="1244" y="813"/>
                      </a:lnTo>
                      <a:lnTo>
                        <a:pt x="1218" y="806"/>
                      </a:lnTo>
                      <a:lnTo>
                        <a:pt x="1160" y="791"/>
                      </a:lnTo>
                      <a:lnTo>
                        <a:pt x="1134" y="777"/>
                      </a:lnTo>
                      <a:lnTo>
                        <a:pt x="1251" y="682"/>
                      </a:lnTo>
                      <a:lnTo>
                        <a:pt x="1299" y="667"/>
                      </a:lnTo>
                      <a:lnTo>
                        <a:pt x="1342" y="641"/>
                      </a:lnTo>
                      <a:lnTo>
                        <a:pt x="1360" y="617"/>
                      </a:lnTo>
                      <a:lnTo>
                        <a:pt x="1360" y="602"/>
                      </a:lnTo>
                      <a:lnTo>
                        <a:pt x="1327" y="565"/>
                      </a:lnTo>
                      <a:lnTo>
                        <a:pt x="1270" y="524"/>
                      </a:lnTo>
                      <a:lnTo>
                        <a:pt x="1181" y="458"/>
                      </a:lnTo>
                      <a:lnTo>
                        <a:pt x="1109" y="414"/>
                      </a:lnTo>
                      <a:lnTo>
                        <a:pt x="1094" y="407"/>
                      </a:lnTo>
                      <a:lnTo>
                        <a:pt x="1098" y="373"/>
                      </a:lnTo>
                      <a:lnTo>
                        <a:pt x="1090" y="337"/>
                      </a:lnTo>
                      <a:lnTo>
                        <a:pt x="1046" y="300"/>
                      </a:lnTo>
                      <a:lnTo>
                        <a:pt x="1016" y="264"/>
                      </a:lnTo>
                      <a:lnTo>
                        <a:pt x="972" y="236"/>
                      </a:lnTo>
                      <a:lnTo>
                        <a:pt x="928" y="214"/>
                      </a:lnTo>
                      <a:lnTo>
                        <a:pt x="884" y="203"/>
                      </a:lnTo>
                      <a:lnTo>
                        <a:pt x="840" y="203"/>
                      </a:lnTo>
                      <a:lnTo>
                        <a:pt x="804" y="217"/>
                      </a:lnTo>
                      <a:lnTo>
                        <a:pt x="771" y="232"/>
                      </a:lnTo>
                      <a:lnTo>
                        <a:pt x="741" y="232"/>
                      </a:lnTo>
                      <a:lnTo>
                        <a:pt x="690" y="254"/>
                      </a:lnTo>
                      <a:lnTo>
                        <a:pt x="664" y="275"/>
                      </a:lnTo>
                      <a:lnTo>
                        <a:pt x="715" y="271"/>
                      </a:lnTo>
                      <a:lnTo>
                        <a:pt x="682" y="292"/>
                      </a:lnTo>
                      <a:lnTo>
                        <a:pt x="638" y="307"/>
                      </a:lnTo>
                      <a:lnTo>
                        <a:pt x="597" y="318"/>
                      </a:lnTo>
                      <a:lnTo>
                        <a:pt x="546" y="329"/>
                      </a:lnTo>
                      <a:lnTo>
                        <a:pt x="498" y="348"/>
                      </a:lnTo>
                      <a:lnTo>
                        <a:pt x="427" y="388"/>
                      </a:lnTo>
                      <a:lnTo>
                        <a:pt x="382" y="429"/>
                      </a:lnTo>
                      <a:lnTo>
                        <a:pt x="335" y="454"/>
                      </a:lnTo>
                      <a:lnTo>
                        <a:pt x="312" y="480"/>
                      </a:lnTo>
                      <a:lnTo>
                        <a:pt x="305" y="517"/>
                      </a:lnTo>
                      <a:lnTo>
                        <a:pt x="294" y="565"/>
                      </a:lnTo>
                      <a:lnTo>
                        <a:pt x="290" y="605"/>
                      </a:lnTo>
                      <a:lnTo>
                        <a:pt x="312" y="620"/>
                      </a:lnTo>
                      <a:lnTo>
                        <a:pt x="294" y="667"/>
                      </a:lnTo>
                      <a:lnTo>
                        <a:pt x="265" y="759"/>
                      </a:lnTo>
                      <a:lnTo>
                        <a:pt x="220" y="850"/>
                      </a:lnTo>
                      <a:lnTo>
                        <a:pt x="183" y="894"/>
                      </a:lnTo>
                      <a:lnTo>
                        <a:pt x="132" y="898"/>
                      </a:lnTo>
                      <a:lnTo>
                        <a:pt x="73" y="905"/>
                      </a:lnTo>
                      <a:lnTo>
                        <a:pt x="26" y="913"/>
                      </a:lnTo>
                      <a:lnTo>
                        <a:pt x="56" y="865"/>
                      </a:lnTo>
                      <a:lnTo>
                        <a:pt x="77" y="820"/>
                      </a:lnTo>
                      <a:lnTo>
                        <a:pt x="99" y="785"/>
                      </a:lnTo>
                      <a:lnTo>
                        <a:pt x="117" y="722"/>
                      </a:lnTo>
                      <a:lnTo>
                        <a:pt x="132" y="674"/>
                      </a:lnTo>
                      <a:lnTo>
                        <a:pt x="143" y="620"/>
                      </a:lnTo>
                      <a:lnTo>
                        <a:pt x="154" y="580"/>
                      </a:lnTo>
                      <a:lnTo>
                        <a:pt x="172" y="543"/>
                      </a:lnTo>
                      <a:lnTo>
                        <a:pt x="183" y="502"/>
                      </a:lnTo>
                      <a:lnTo>
                        <a:pt x="191" y="440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829" name="Freeform 20"/>
              <p:cNvSpPr>
                <a:spLocks noChangeAspect="1"/>
              </p:cNvSpPr>
              <p:nvPr/>
            </p:nvSpPr>
            <p:spPr bwMode="auto">
              <a:xfrm>
                <a:off x="1136" y="2894"/>
                <a:ext cx="787" cy="437"/>
              </a:xfrm>
              <a:custGeom>
                <a:avLst/>
                <a:gdLst>
                  <a:gd name="T0" fmla="*/ 0 w 2361"/>
                  <a:gd name="T1" fmla="*/ 0 h 1311"/>
                  <a:gd name="T2" fmla="*/ 0 w 2361"/>
                  <a:gd name="T3" fmla="*/ 0 h 1311"/>
                  <a:gd name="T4" fmla="*/ 0 w 2361"/>
                  <a:gd name="T5" fmla="*/ 0 h 1311"/>
                  <a:gd name="T6" fmla="*/ 0 w 2361"/>
                  <a:gd name="T7" fmla="*/ 0 h 1311"/>
                  <a:gd name="T8" fmla="*/ 0 w 2361"/>
                  <a:gd name="T9" fmla="*/ 0 h 1311"/>
                  <a:gd name="T10" fmla="*/ 0 w 2361"/>
                  <a:gd name="T11" fmla="*/ 0 h 1311"/>
                  <a:gd name="T12" fmla="*/ 0 w 2361"/>
                  <a:gd name="T13" fmla="*/ 0 h 1311"/>
                  <a:gd name="T14" fmla="*/ 0 w 2361"/>
                  <a:gd name="T15" fmla="*/ 0 h 1311"/>
                  <a:gd name="T16" fmla="*/ 0 w 2361"/>
                  <a:gd name="T17" fmla="*/ 0 h 1311"/>
                  <a:gd name="T18" fmla="*/ 0 w 2361"/>
                  <a:gd name="T19" fmla="*/ 0 h 1311"/>
                  <a:gd name="T20" fmla="*/ 0 w 2361"/>
                  <a:gd name="T21" fmla="*/ 0 h 1311"/>
                  <a:gd name="T22" fmla="*/ 0 w 2361"/>
                  <a:gd name="T23" fmla="*/ 0 h 1311"/>
                  <a:gd name="T24" fmla="*/ 0 w 2361"/>
                  <a:gd name="T25" fmla="*/ 0 h 1311"/>
                  <a:gd name="T26" fmla="*/ 0 w 2361"/>
                  <a:gd name="T27" fmla="*/ 0 h 1311"/>
                  <a:gd name="T28" fmla="*/ 0 w 2361"/>
                  <a:gd name="T29" fmla="*/ 0 h 1311"/>
                  <a:gd name="T30" fmla="*/ 0 w 2361"/>
                  <a:gd name="T31" fmla="*/ 0 h 1311"/>
                  <a:gd name="T32" fmla="*/ 0 w 2361"/>
                  <a:gd name="T33" fmla="*/ 0 h 1311"/>
                  <a:gd name="T34" fmla="*/ 0 w 2361"/>
                  <a:gd name="T35" fmla="*/ 0 h 1311"/>
                  <a:gd name="T36" fmla="*/ 0 w 2361"/>
                  <a:gd name="T37" fmla="*/ 0 h 1311"/>
                  <a:gd name="T38" fmla="*/ 0 w 2361"/>
                  <a:gd name="T39" fmla="*/ 0 h 1311"/>
                  <a:gd name="T40" fmla="*/ 0 w 2361"/>
                  <a:gd name="T41" fmla="*/ 0 h 1311"/>
                  <a:gd name="T42" fmla="*/ 0 w 2361"/>
                  <a:gd name="T43" fmla="*/ 0 h 1311"/>
                  <a:gd name="T44" fmla="*/ 0 w 2361"/>
                  <a:gd name="T45" fmla="*/ 0 h 1311"/>
                  <a:gd name="T46" fmla="*/ 0 w 2361"/>
                  <a:gd name="T47" fmla="*/ 0 h 1311"/>
                  <a:gd name="T48" fmla="*/ 0 w 2361"/>
                  <a:gd name="T49" fmla="*/ 0 h 1311"/>
                  <a:gd name="T50" fmla="*/ 0 w 2361"/>
                  <a:gd name="T51" fmla="*/ 0 h 1311"/>
                  <a:gd name="T52" fmla="*/ 0 w 2361"/>
                  <a:gd name="T53" fmla="*/ 0 h 1311"/>
                  <a:gd name="T54" fmla="*/ 0 w 2361"/>
                  <a:gd name="T55" fmla="*/ 0 h 1311"/>
                  <a:gd name="T56" fmla="*/ 0 w 2361"/>
                  <a:gd name="T57" fmla="*/ 0 h 1311"/>
                  <a:gd name="T58" fmla="*/ 0 w 2361"/>
                  <a:gd name="T59" fmla="*/ 0 h 1311"/>
                  <a:gd name="T60" fmla="*/ 0 w 2361"/>
                  <a:gd name="T61" fmla="*/ 0 h 1311"/>
                  <a:gd name="T62" fmla="*/ 0 w 2361"/>
                  <a:gd name="T63" fmla="*/ 0 h 1311"/>
                  <a:gd name="T64" fmla="*/ 0 w 2361"/>
                  <a:gd name="T65" fmla="*/ 0 h 1311"/>
                  <a:gd name="T66" fmla="*/ 0 w 2361"/>
                  <a:gd name="T67" fmla="*/ 0 h 1311"/>
                  <a:gd name="T68" fmla="*/ 0 w 2361"/>
                  <a:gd name="T69" fmla="*/ 0 h 1311"/>
                  <a:gd name="T70" fmla="*/ 0 w 2361"/>
                  <a:gd name="T71" fmla="*/ 0 h 1311"/>
                  <a:gd name="T72" fmla="*/ 0 w 2361"/>
                  <a:gd name="T73" fmla="*/ 0 h 1311"/>
                  <a:gd name="T74" fmla="*/ 0 w 2361"/>
                  <a:gd name="T75" fmla="*/ 0 h 1311"/>
                  <a:gd name="T76" fmla="*/ 0 w 2361"/>
                  <a:gd name="T77" fmla="*/ 0 h 1311"/>
                  <a:gd name="T78" fmla="*/ 0 w 2361"/>
                  <a:gd name="T79" fmla="*/ 0 h 1311"/>
                  <a:gd name="T80" fmla="*/ 0 w 2361"/>
                  <a:gd name="T81" fmla="*/ 0 h 1311"/>
                  <a:gd name="T82" fmla="*/ 0 w 2361"/>
                  <a:gd name="T83" fmla="*/ 0 h 1311"/>
                  <a:gd name="T84" fmla="*/ 0 w 2361"/>
                  <a:gd name="T85" fmla="*/ 0 h 1311"/>
                  <a:gd name="T86" fmla="*/ 0 w 2361"/>
                  <a:gd name="T87" fmla="*/ 0 h 1311"/>
                  <a:gd name="T88" fmla="*/ 0 w 2361"/>
                  <a:gd name="T89" fmla="*/ 0 h 1311"/>
                  <a:gd name="T90" fmla="*/ 0 w 2361"/>
                  <a:gd name="T91" fmla="*/ 0 h 1311"/>
                  <a:gd name="T92" fmla="*/ 0 w 2361"/>
                  <a:gd name="T93" fmla="*/ 0 h 1311"/>
                  <a:gd name="T94" fmla="*/ 0 w 2361"/>
                  <a:gd name="T95" fmla="*/ 0 h 1311"/>
                  <a:gd name="T96" fmla="*/ 0 w 2361"/>
                  <a:gd name="T97" fmla="*/ 0 h 1311"/>
                  <a:gd name="T98" fmla="*/ 0 w 2361"/>
                  <a:gd name="T99" fmla="*/ 0 h 1311"/>
                  <a:gd name="T100" fmla="*/ 0 w 2361"/>
                  <a:gd name="T101" fmla="*/ 0 h 1311"/>
                  <a:gd name="T102" fmla="*/ 0 w 2361"/>
                  <a:gd name="T103" fmla="*/ 0 h 1311"/>
                  <a:gd name="T104" fmla="*/ 0 w 2361"/>
                  <a:gd name="T105" fmla="*/ 0 h 1311"/>
                  <a:gd name="T106" fmla="*/ 0 w 2361"/>
                  <a:gd name="T107" fmla="*/ 0 h 13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61"/>
                  <a:gd name="T163" fmla="*/ 0 h 1311"/>
                  <a:gd name="T164" fmla="*/ 2361 w 2361"/>
                  <a:gd name="T165" fmla="*/ 1311 h 131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61" h="1311">
                    <a:moveTo>
                      <a:pt x="231" y="1235"/>
                    </a:moveTo>
                    <a:lnTo>
                      <a:pt x="183" y="1262"/>
                    </a:lnTo>
                    <a:lnTo>
                      <a:pt x="136" y="1286"/>
                    </a:lnTo>
                    <a:lnTo>
                      <a:pt x="7" y="1311"/>
                    </a:lnTo>
                    <a:lnTo>
                      <a:pt x="0" y="1216"/>
                    </a:lnTo>
                    <a:lnTo>
                      <a:pt x="15" y="1066"/>
                    </a:lnTo>
                    <a:lnTo>
                      <a:pt x="84" y="960"/>
                    </a:lnTo>
                    <a:lnTo>
                      <a:pt x="130" y="864"/>
                    </a:lnTo>
                    <a:lnTo>
                      <a:pt x="162" y="816"/>
                    </a:lnTo>
                    <a:lnTo>
                      <a:pt x="167" y="694"/>
                    </a:lnTo>
                    <a:lnTo>
                      <a:pt x="189" y="646"/>
                    </a:lnTo>
                    <a:lnTo>
                      <a:pt x="258" y="506"/>
                    </a:lnTo>
                    <a:lnTo>
                      <a:pt x="299" y="440"/>
                    </a:lnTo>
                    <a:lnTo>
                      <a:pt x="315" y="414"/>
                    </a:lnTo>
                    <a:lnTo>
                      <a:pt x="374" y="414"/>
                    </a:lnTo>
                    <a:lnTo>
                      <a:pt x="406" y="338"/>
                    </a:lnTo>
                    <a:lnTo>
                      <a:pt x="417" y="363"/>
                    </a:lnTo>
                    <a:lnTo>
                      <a:pt x="433" y="359"/>
                    </a:lnTo>
                    <a:lnTo>
                      <a:pt x="464" y="257"/>
                    </a:lnTo>
                    <a:lnTo>
                      <a:pt x="510" y="210"/>
                    </a:lnTo>
                    <a:lnTo>
                      <a:pt x="501" y="323"/>
                    </a:lnTo>
                    <a:lnTo>
                      <a:pt x="591" y="273"/>
                    </a:lnTo>
                    <a:lnTo>
                      <a:pt x="693" y="207"/>
                    </a:lnTo>
                    <a:lnTo>
                      <a:pt x="767" y="145"/>
                    </a:lnTo>
                    <a:lnTo>
                      <a:pt x="774" y="185"/>
                    </a:lnTo>
                    <a:lnTo>
                      <a:pt x="827" y="159"/>
                    </a:lnTo>
                    <a:lnTo>
                      <a:pt x="870" y="115"/>
                    </a:lnTo>
                    <a:lnTo>
                      <a:pt x="898" y="126"/>
                    </a:lnTo>
                    <a:lnTo>
                      <a:pt x="928" y="155"/>
                    </a:lnTo>
                    <a:lnTo>
                      <a:pt x="961" y="112"/>
                    </a:lnTo>
                    <a:lnTo>
                      <a:pt x="1035" y="52"/>
                    </a:lnTo>
                    <a:lnTo>
                      <a:pt x="1005" y="122"/>
                    </a:lnTo>
                    <a:lnTo>
                      <a:pt x="1031" y="96"/>
                    </a:lnTo>
                    <a:lnTo>
                      <a:pt x="1127" y="8"/>
                    </a:lnTo>
                    <a:lnTo>
                      <a:pt x="1073" y="61"/>
                    </a:lnTo>
                    <a:lnTo>
                      <a:pt x="1071" y="96"/>
                    </a:lnTo>
                    <a:lnTo>
                      <a:pt x="1105" y="85"/>
                    </a:lnTo>
                    <a:lnTo>
                      <a:pt x="1130" y="81"/>
                    </a:lnTo>
                    <a:lnTo>
                      <a:pt x="1180" y="42"/>
                    </a:lnTo>
                    <a:lnTo>
                      <a:pt x="1240" y="4"/>
                    </a:lnTo>
                    <a:lnTo>
                      <a:pt x="1175" y="56"/>
                    </a:lnTo>
                    <a:lnTo>
                      <a:pt x="1167" y="75"/>
                    </a:lnTo>
                    <a:lnTo>
                      <a:pt x="1186" y="74"/>
                    </a:lnTo>
                    <a:lnTo>
                      <a:pt x="1258" y="48"/>
                    </a:lnTo>
                    <a:lnTo>
                      <a:pt x="1318" y="0"/>
                    </a:lnTo>
                    <a:lnTo>
                      <a:pt x="1284" y="56"/>
                    </a:lnTo>
                    <a:lnTo>
                      <a:pt x="1328" y="48"/>
                    </a:lnTo>
                    <a:lnTo>
                      <a:pt x="1397" y="37"/>
                    </a:lnTo>
                    <a:lnTo>
                      <a:pt x="1535" y="41"/>
                    </a:lnTo>
                    <a:lnTo>
                      <a:pt x="1581" y="45"/>
                    </a:lnTo>
                    <a:lnTo>
                      <a:pt x="1619" y="53"/>
                    </a:lnTo>
                    <a:lnTo>
                      <a:pt x="1654" y="67"/>
                    </a:lnTo>
                    <a:lnTo>
                      <a:pt x="1691" y="81"/>
                    </a:lnTo>
                    <a:lnTo>
                      <a:pt x="1805" y="56"/>
                    </a:lnTo>
                    <a:lnTo>
                      <a:pt x="1875" y="89"/>
                    </a:lnTo>
                    <a:lnTo>
                      <a:pt x="1927" y="126"/>
                    </a:lnTo>
                    <a:lnTo>
                      <a:pt x="1952" y="123"/>
                    </a:lnTo>
                    <a:lnTo>
                      <a:pt x="2000" y="94"/>
                    </a:lnTo>
                    <a:lnTo>
                      <a:pt x="2017" y="137"/>
                    </a:lnTo>
                    <a:lnTo>
                      <a:pt x="1984" y="175"/>
                    </a:lnTo>
                    <a:lnTo>
                      <a:pt x="2026" y="207"/>
                    </a:lnTo>
                    <a:lnTo>
                      <a:pt x="2048" y="204"/>
                    </a:lnTo>
                    <a:lnTo>
                      <a:pt x="2139" y="144"/>
                    </a:lnTo>
                    <a:lnTo>
                      <a:pt x="2180" y="90"/>
                    </a:lnTo>
                    <a:lnTo>
                      <a:pt x="2213" y="8"/>
                    </a:lnTo>
                    <a:lnTo>
                      <a:pt x="2176" y="149"/>
                    </a:lnTo>
                    <a:lnTo>
                      <a:pt x="2067" y="277"/>
                    </a:lnTo>
                    <a:lnTo>
                      <a:pt x="2143" y="392"/>
                    </a:lnTo>
                    <a:lnTo>
                      <a:pt x="2154" y="370"/>
                    </a:lnTo>
                    <a:lnTo>
                      <a:pt x="2237" y="352"/>
                    </a:lnTo>
                    <a:lnTo>
                      <a:pt x="2255" y="368"/>
                    </a:lnTo>
                    <a:lnTo>
                      <a:pt x="2183" y="451"/>
                    </a:lnTo>
                    <a:lnTo>
                      <a:pt x="2234" y="484"/>
                    </a:lnTo>
                    <a:lnTo>
                      <a:pt x="2361" y="431"/>
                    </a:lnTo>
                    <a:lnTo>
                      <a:pt x="2079" y="912"/>
                    </a:lnTo>
                    <a:lnTo>
                      <a:pt x="2029" y="893"/>
                    </a:lnTo>
                    <a:lnTo>
                      <a:pt x="1976" y="844"/>
                    </a:lnTo>
                    <a:lnTo>
                      <a:pt x="1976" y="736"/>
                    </a:lnTo>
                    <a:lnTo>
                      <a:pt x="2006" y="714"/>
                    </a:lnTo>
                    <a:lnTo>
                      <a:pt x="1881" y="713"/>
                    </a:lnTo>
                    <a:lnTo>
                      <a:pt x="1881" y="586"/>
                    </a:lnTo>
                    <a:lnTo>
                      <a:pt x="1750" y="470"/>
                    </a:lnTo>
                    <a:lnTo>
                      <a:pt x="1639" y="388"/>
                    </a:lnTo>
                    <a:lnTo>
                      <a:pt x="1530" y="330"/>
                    </a:lnTo>
                    <a:lnTo>
                      <a:pt x="1331" y="316"/>
                    </a:lnTo>
                    <a:lnTo>
                      <a:pt x="1177" y="316"/>
                    </a:lnTo>
                    <a:lnTo>
                      <a:pt x="1015" y="337"/>
                    </a:lnTo>
                    <a:lnTo>
                      <a:pt x="867" y="381"/>
                    </a:lnTo>
                    <a:lnTo>
                      <a:pt x="727" y="460"/>
                    </a:lnTo>
                    <a:lnTo>
                      <a:pt x="596" y="558"/>
                    </a:lnTo>
                    <a:lnTo>
                      <a:pt x="531" y="611"/>
                    </a:lnTo>
                    <a:lnTo>
                      <a:pt x="451" y="743"/>
                    </a:lnTo>
                    <a:lnTo>
                      <a:pt x="429" y="807"/>
                    </a:lnTo>
                    <a:lnTo>
                      <a:pt x="391" y="866"/>
                    </a:lnTo>
                    <a:lnTo>
                      <a:pt x="376" y="866"/>
                    </a:lnTo>
                    <a:lnTo>
                      <a:pt x="374" y="892"/>
                    </a:lnTo>
                    <a:lnTo>
                      <a:pt x="354" y="930"/>
                    </a:lnTo>
                    <a:lnTo>
                      <a:pt x="344" y="930"/>
                    </a:lnTo>
                    <a:lnTo>
                      <a:pt x="345" y="963"/>
                    </a:lnTo>
                    <a:lnTo>
                      <a:pt x="338" y="999"/>
                    </a:lnTo>
                    <a:lnTo>
                      <a:pt x="316" y="1025"/>
                    </a:lnTo>
                    <a:lnTo>
                      <a:pt x="297" y="1055"/>
                    </a:lnTo>
                    <a:lnTo>
                      <a:pt x="257" y="1114"/>
                    </a:lnTo>
                    <a:lnTo>
                      <a:pt x="299" y="1143"/>
                    </a:lnTo>
                    <a:lnTo>
                      <a:pt x="268" y="1154"/>
                    </a:lnTo>
                    <a:lnTo>
                      <a:pt x="247" y="1201"/>
                    </a:lnTo>
                    <a:lnTo>
                      <a:pt x="269" y="1192"/>
                    </a:lnTo>
                    <a:lnTo>
                      <a:pt x="231" y="1235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0" name="Freeform 21"/>
              <p:cNvSpPr>
                <a:spLocks noChangeAspect="1"/>
              </p:cNvSpPr>
              <p:nvPr/>
            </p:nvSpPr>
            <p:spPr bwMode="auto">
              <a:xfrm>
                <a:off x="1367" y="3069"/>
                <a:ext cx="275" cy="128"/>
              </a:xfrm>
              <a:custGeom>
                <a:avLst/>
                <a:gdLst>
                  <a:gd name="T0" fmla="*/ 0 w 824"/>
                  <a:gd name="T1" fmla="*/ 0 h 383"/>
                  <a:gd name="T2" fmla="*/ 0 w 824"/>
                  <a:gd name="T3" fmla="*/ 0 h 383"/>
                  <a:gd name="T4" fmla="*/ 0 w 824"/>
                  <a:gd name="T5" fmla="*/ 0 h 383"/>
                  <a:gd name="T6" fmla="*/ 0 w 824"/>
                  <a:gd name="T7" fmla="*/ 0 h 383"/>
                  <a:gd name="T8" fmla="*/ 0 w 824"/>
                  <a:gd name="T9" fmla="*/ 0 h 383"/>
                  <a:gd name="T10" fmla="*/ 0 w 824"/>
                  <a:gd name="T11" fmla="*/ 0 h 383"/>
                  <a:gd name="T12" fmla="*/ 0 w 824"/>
                  <a:gd name="T13" fmla="*/ 0 h 383"/>
                  <a:gd name="T14" fmla="*/ 0 w 824"/>
                  <a:gd name="T15" fmla="*/ 0 h 383"/>
                  <a:gd name="T16" fmla="*/ 0 w 824"/>
                  <a:gd name="T17" fmla="*/ 0 h 383"/>
                  <a:gd name="T18" fmla="*/ 0 w 824"/>
                  <a:gd name="T19" fmla="*/ 0 h 383"/>
                  <a:gd name="T20" fmla="*/ 0 w 824"/>
                  <a:gd name="T21" fmla="*/ 0 h 383"/>
                  <a:gd name="T22" fmla="*/ 0 w 824"/>
                  <a:gd name="T23" fmla="*/ 0 h 383"/>
                  <a:gd name="T24" fmla="*/ 0 w 824"/>
                  <a:gd name="T25" fmla="*/ 0 h 383"/>
                  <a:gd name="T26" fmla="*/ 0 w 824"/>
                  <a:gd name="T27" fmla="*/ 0 h 383"/>
                  <a:gd name="T28" fmla="*/ 0 w 824"/>
                  <a:gd name="T29" fmla="*/ 0 h 383"/>
                  <a:gd name="T30" fmla="*/ 0 w 824"/>
                  <a:gd name="T31" fmla="*/ 0 h 383"/>
                  <a:gd name="T32" fmla="*/ 0 w 824"/>
                  <a:gd name="T33" fmla="*/ 0 h 383"/>
                  <a:gd name="T34" fmla="*/ 0 w 824"/>
                  <a:gd name="T35" fmla="*/ 0 h 383"/>
                  <a:gd name="T36" fmla="*/ 0 w 824"/>
                  <a:gd name="T37" fmla="*/ 0 h 383"/>
                  <a:gd name="T38" fmla="*/ 0 w 824"/>
                  <a:gd name="T39" fmla="*/ 0 h 383"/>
                  <a:gd name="T40" fmla="*/ 0 w 824"/>
                  <a:gd name="T41" fmla="*/ 0 h 383"/>
                  <a:gd name="T42" fmla="*/ 0 w 824"/>
                  <a:gd name="T43" fmla="*/ 0 h 383"/>
                  <a:gd name="T44" fmla="*/ 0 w 824"/>
                  <a:gd name="T45" fmla="*/ 0 h 383"/>
                  <a:gd name="T46" fmla="*/ 0 w 824"/>
                  <a:gd name="T47" fmla="*/ 0 h 383"/>
                  <a:gd name="T48" fmla="*/ 0 w 824"/>
                  <a:gd name="T49" fmla="*/ 0 h 383"/>
                  <a:gd name="T50" fmla="*/ 0 w 824"/>
                  <a:gd name="T51" fmla="*/ 0 h 383"/>
                  <a:gd name="T52" fmla="*/ 0 w 824"/>
                  <a:gd name="T53" fmla="*/ 0 h 383"/>
                  <a:gd name="T54" fmla="*/ 0 w 824"/>
                  <a:gd name="T55" fmla="*/ 0 h 383"/>
                  <a:gd name="T56" fmla="*/ 0 w 824"/>
                  <a:gd name="T57" fmla="*/ 0 h 383"/>
                  <a:gd name="T58" fmla="*/ 0 w 824"/>
                  <a:gd name="T59" fmla="*/ 0 h 383"/>
                  <a:gd name="T60" fmla="*/ 0 w 824"/>
                  <a:gd name="T61" fmla="*/ 0 h 383"/>
                  <a:gd name="T62" fmla="*/ 0 w 824"/>
                  <a:gd name="T63" fmla="*/ 0 h 383"/>
                  <a:gd name="T64" fmla="*/ 0 w 824"/>
                  <a:gd name="T65" fmla="*/ 0 h 383"/>
                  <a:gd name="T66" fmla="*/ 0 w 824"/>
                  <a:gd name="T67" fmla="*/ 0 h 383"/>
                  <a:gd name="T68" fmla="*/ 0 w 824"/>
                  <a:gd name="T69" fmla="*/ 0 h 383"/>
                  <a:gd name="T70" fmla="*/ 0 w 824"/>
                  <a:gd name="T71" fmla="*/ 0 h 383"/>
                  <a:gd name="T72" fmla="*/ 0 w 824"/>
                  <a:gd name="T73" fmla="*/ 0 h 383"/>
                  <a:gd name="T74" fmla="*/ 0 w 824"/>
                  <a:gd name="T75" fmla="*/ 0 h 383"/>
                  <a:gd name="T76" fmla="*/ 0 w 824"/>
                  <a:gd name="T77" fmla="*/ 0 h 3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24"/>
                  <a:gd name="T118" fmla="*/ 0 h 383"/>
                  <a:gd name="T119" fmla="*/ 824 w 824"/>
                  <a:gd name="T120" fmla="*/ 383 h 38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24" h="383">
                    <a:moveTo>
                      <a:pt x="0" y="285"/>
                    </a:moveTo>
                    <a:lnTo>
                      <a:pt x="15" y="240"/>
                    </a:lnTo>
                    <a:lnTo>
                      <a:pt x="66" y="196"/>
                    </a:lnTo>
                    <a:lnTo>
                      <a:pt x="125" y="152"/>
                    </a:lnTo>
                    <a:lnTo>
                      <a:pt x="172" y="123"/>
                    </a:lnTo>
                    <a:lnTo>
                      <a:pt x="222" y="100"/>
                    </a:lnTo>
                    <a:lnTo>
                      <a:pt x="285" y="76"/>
                    </a:lnTo>
                    <a:lnTo>
                      <a:pt x="359" y="58"/>
                    </a:lnTo>
                    <a:lnTo>
                      <a:pt x="425" y="40"/>
                    </a:lnTo>
                    <a:lnTo>
                      <a:pt x="469" y="26"/>
                    </a:lnTo>
                    <a:lnTo>
                      <a:pt x="531" y="7"/>
                    </a:lnTo>
                    <a:lnTo>
                      <a:pt x="579" y="0"/>
                    </a:lnTo>
                    <a:lnTo>
                      <a:pt x="629" y="0"/>
                    </a:lnTo>
                    <a:lnTo>
                      <a:pt x="670" y="26"/>
                    </a:lnTo>
                    <a:lnTo>
                      <a:pt x="710" y="58"/>
                    </a:lnTo>
                    <a:lnTo>
                      <a:pt x="747" y="97"/>
                    </a:lnTo>
                    <a:lnTo>
                      <a:pt x="795" y="126"/>
                    </a:lnTo>
                    <a:lnTo>
                      <a:pt x="824" y="148"/>
                    </a:lnTo>
                    <a:lnTo>
                      <a:pt x="801" y="182"/>
                    </a:lnTo>
                    <a:lnTo>
                      <a:pt x="747" y="156"/>
                    </a:lnTo>
                    <a:lnTo>
                      <a:pt x="683" y="123"/>
                    </a:lnTo>
                    <a:lnTo>
                      <a:pt x="639" y="104"/>
                    </a:lnTo>
                    <a:lnTo>
                      <a:pt x="582" y="83"/>
                    </a:lnTo>
                    <a:lnTo>
                      <a:pt x="542" y="81"/>
                    </a:lnTo>
                    <a:lnTo>
                      <a:pt x="501" y="83"/>
                    </a:lnTo>
                    <a:lnTo>
                      <a:pt x="472" y="96"/>
                    </a:lnTo>
                    <a:lnTo>
                      <a:pt x="424" y="123"/>
                    </a:lnTo>
                    <a:lnTo>
                      <a:pt x="369" y="152"/>
                    </a:lnTo>
                    <a:lnTo>
                      <a:pt x="322" y="178"/>
                    </a:lnTo>
                    <a:lnTo>
                      <a:pt x="273" y="205"/>
                    </a:lnTo>
                    <a:lnTo>
                      <a:pt x="225" y="237"/>
                    </a:lnTo>
                    <a:lnTo>
                      <a:pt x="194" y="263"/>
                    </a:lnTo>
                    <a:lnTo>
                      <a:pt x="154" y="287"/>
                    </a:lnTo>
                    <a:lnTo>
                      <a:pt x="107" y="320"/>
                    </a:lnTo>
                    <a:lnTo>
                      <a:pt x="55" y="353"/>
                    </a:lnTo>
                    <a:lnTo>
                      <a:pt x="11" y="383"/>
                    </a:lnTo>
                    <a:lnTo>
                      <a:pt x="0" y="372"/>
                    </a:lnTo>
                    <a:lnTo>
                      <a:pt x="0" y="335"/>
                    </a:lnTo>
                    <a:lnTo>
                      <a:pt x="0" y="285"/>
                    </a:lnTo>
                    <a:close/>
                  </a:path>
                </a:pathLst>
              </a:cu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1" name="Freeform 22"/>
              <p:cNvSpPr>
                <a:spLocks noChangeAspect="1"/>
              </p:cNvSpPr>
              <p:nvPr/>
            </p:nvSpPr>
            <p:spPr bwMode="auto">
              <a:xfrm>
                <a:off x="1366" y="3100"/>
                <a:ext cx="123" cy="98"/>
              </a:xfrm>
              <a:custGeom>
                <a:avLst/>
                <a:gdLst>
                  <a:gd name="T0" fmla="*/ 0 w 369"/>
                  <a:gd name="T1" fmla="*/ 0 h 294"/>
                  <a:gd name="T2" fmla="*/ 0 w 369"/>
                  <a:gd name="T3" fmla="*/ 0 h 294"/>
                  <a:gd name="T4" fmla="*/ 0 w 369"/>
                  <a:gd name="T5" fmla="*/ 0 h 294"/>
                  <a:gd name="T6" fmla="*/ 0 w 369"/>
                  <a:gd name="T7" fmla="*/ 0 h 294"/>
                  <a:gd name="T8" fmla="*/ 0 w 369"/>
                  <a:gd name="T9" fmla="*/ 0 h 294"/>
                  <a:gd name="T10" fmla="*/ 0 w 369"/>
                  <a:gd name="T11" fmla="*/ 0 h 294"/>
                  <a:gd name="T12" fmla="*/ 0 w 369"/>
                  <a:gd name="T13" fmla="*/ 0 h 294"/>
                  <a:gd name="T14" fmla="*/ 0 w 369"/>
                  <a:gd name="T15" fmla="*/ 0 h 294"/>
                  <a:gd name="T16" fmla="*/ 0 w 369"/>
                  <a:gd name="T17" fmla="*/ 0 h 294"/>
                  <a:gd name="T18" fmla="*/ 0 w 369"/>
                  <a:gd name="T19" fmla="*/ 0 h 294"/>
                  <a:gd name="T20" fmla="*/ 0 w 369"/>
                  <a:gd name="T21" fmla="*/ 0 h 294"/>
                  <a:gd name="T22" fmla="*/ 0 w 369"/>
                  <a:gd name="T23" fmla="*/ 0 h 294"/>
                  <a:gd name="T24" fmla="*/ 0 w 369"/>
                  <a:gd name="T25" fmla="*/ 0 h 294"/>
                  <a:gd name="T26" fmla="*/ 0 w 369"/>
                  <a:gd name="T27" fmla="*/ 0 h 294"/>
                  <a:gd name="T28" fmla="*/ 0 w 369"/>
                  <a:gd name="T29" fmla="*/ 0 h 294"/>
                  <a:gd name="T30" fmla="*/ 0 w 369"/>
                  <a:gd name="T31" fmla="*/ 0 h 294"/>
                  <a:gd name="T32" fmla="*/ 0 w 369"/>
                  <a:gd name="T33" fmla="*/ 0 h 294"/>
                  <a:gd name="T34" fmla="*/ 0 w 369"/>
                  <a:gd name="T35" fmla="*/ 0 h 294"/>
                  <a:gd name="T36" fmla="*/ 0 w 369"/>
                  <a:gd name="T37" fmla="*/ 0 h 294"/>
                  <a:gd name="T38" fmla="*/ 0 w 369"/>
                  <a:gd name="T39" fmla="*/ 0 h 294"/>
                  <a:gd name="T40" fmla="*/ 0 w 369"/>
                  <a:gd name="T41" fmla="*/ 0 h 294"/>
                  <a:gd name="T42" fmla="*/ 0 w 369"/>
                  <a:gd name="T43" fmla="*/ 0 h 294"/>
                  <a:gd name="T44" fmla="*/ 0 w 369"/>
                  <a:gd name="T45" fmla="*/ 0 h 294"/>
                  <a:gd name="T46" fmla="*/ 0 w 369"/>
                  <a:gd name="T47" fmla="*/ 0 h 294"/>
                  <a:gd name="T48" fmla="*/ 0 w 369"/>
                  <a:gd name="T49" fmla="*/ 0 h 294"/>
                  <a:gd name="T50" fmla="*/ 0 w 369"/>
                  <a:gd name="T51" fmla="*/ 0 h 294"/>
                  <a:gd name="T52" fmla="*/ 0 w 369"/>
                  <a:gd name="T53" fmla="*/ 0 h 294"/>
                  <a:gd name="T54" fmla="*/ 0 w 369"/>
                  <a:gd name="T55" fmla="*/ 0 h 294"/>
                  <a:gd name="T56" fmla="*/ 0 w 369"/>
                  <a:gd name="T57" fmla="*/ 0 h 294"/>
                  <a:gd name="T58" fmla="*/ 0 w 369"/>
                  <a:gd name="T59" fmla="*/ 0 h 294"/>
                  <a:gd name="T60" fmla="*/ 0 w 369"/>
                  <a:gd name="T61" fmla="*/ 0 h 294"/>
                  <a:gd name="T62" fmla="*/ 0 w 369"/>
                  <a:gd name="T63" fmla="*/ 0 h 294"/>
                  <a:gd name="T64" fmla="*/ 0 w 369"/>
                  <a:gd name="T65" fmla="*/ 0 h 294"/>
                  <a:gd name="T66" fmla="*/ 0 w 369"/>
                  <a:gd name="T67" fmla="*/ 0 h 294"/>
                  <a:gd name="T68" fmla="*/ 0 w 369"/>
                  <a:gd name="T69" fmla="*/ 0 h 294"/>
                  <a:gd name="T70" fmla="*/ 0 w 369"/>
                  <a:gd name="T71" fmla="*/ 0 h 294"/>
                  <a:gd name="T72" fmla="*/ 0 w 369"/>
                  <a:gd name="T73" fmla="*/ 0 h 294"/>
                  <a:gd name="T74" fmla="*/ 0 w 369"/>
                  <a:gd name="T75" fmla="*/ 0 h 294"/>
                  <a:gd name="T76" fmla="*/ 0 w 369"/>
                  <a:gd name="T77" fmla="*/ 0 h 294"/>
                  <a:gd name="T78" fmla="*/ 0 w 369"/>
                  <a:gd name="T79" fmla="*/ 0 h 294"/>
                  <a:gd name="T80" fmla="*/ 0 w 369"/>
                  <a:gd name="T81" fmla="*/ 0 h 29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9"/>
                  <a:gd name="T124" fmla="*/ 0 h 294"/>
                  <a:gd name="T125" fmla="*/ 369 w 369"/>
                  <a:gd name="T126" fmla="*/ 294 h 29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9" h="294">
                    <a:moveTo>
                      <a:pt x="369" y="1"/>
                    </a:moveTo>
                    <a:lnTo>
                      <a:pt x="336" y="31"/>
                    </a:lnTo>
                    <a:lnTo>
                      <a:pt x="298" y="52"/>
                    </a:lnTo>
                    <a:lnTo>
                      <a:pt x="249" y="76"/>
                    </a:lnTo>
                    <a:lnTo>
                      <a:pt x="190" y="109"/>
                    </a:lnTo>
                    <a:lnTo>
                      <a:pt x="153" y="133"/>
                    </a:lnTo>
                    <a:lnTo>
                      <a:pt x="128" y="154"/>
                    </a:lnTo>
                    <a:lnTo>
                      <a:pt x="116" y="172"/>
                    </a:lnTo>
                    <a:lnTo>
                      <a:pt x="116" y="183"/>
                    </a:lnTo>
                    <a:lnTo>
                      <a:pt x="128" y="187"/>
                    </a:lnTo>
                    <a:lnTo>
                      <a:pt x="140" y="187"/>
                    </a:lnTo>
                    <a:lnTo>
                      <a:pt x="156" y="183"/>
                    </a:lnTo>
                    <a:lnTo>
                      <a:pt x="175" y="176"/>
                    </a:lnTo>
                    <a:lnTo>
                      <a:pt x="199" y="170"/>
                    </a:lnTo>
                    <a:lnTo>
                      <a:pt x="188" y="179"/>
                    </a:lnTo>
                    <a:lnTo>
                      <a:pt x="167" y="202"/>
                    </a:lnTo>
                    <a:lnTo>
                      <a:pt x="149" y="216"/>
                    </a:lnTo>
                    <a:lnTo>
                      <a:pt x="123" y="237"/>
                    </a:lnTo>
                    <a:lnTo>
                      <a:pt x="99" y="252"/>
                    </a:lnTo>
                    <a:lnTo>
                      <a:pt x="70" y="272"/>
                    </a:lnTo>
                    <a:lnTo>
                      <a:pt x="45" y="285"/>
                    </a:lnTo>
                    <a:lnTo>
                      <a:pt x="21" y="294"/>
                    </a:lnTo>
                    <a:lnTo>
                      <a:pt x="0" y="294"/>
                    </a:lnTo>
                    <a:lnTo>
                      <a:pt x="4" y="268"/>
                    </a:lnTo>
                    <a:lnTo>
                      <a:pt x="8" y="238"/>
                    </a:lnTo>
                    <a:lnTo>
                      <a:pt x="18" y="199"/>
                    </a:lnTo>
                    <a:lnTo>
                      <a:pt x="29" y="172"/>
                    </a:lnTo>
                    <a:lnTo>
                      <a:pt x="40" y="154"/>
                    </a:lnTo>
                    <a:lnTo>
                      <a:pt x="62" y="135"/>
                    </a:lnTo>
                    <a:lnTo>
                      <a:pt x="89" y="117"/>
                    </a:lnTo>
                    <a:lnTo>
                      <a:pt x="123" y="95"/>
                    </a:lnTo>
                    <a:lnTo>
                      <a:pt x="153" y="76"/>
                    </a:lnTo>
                    <a:lnTo>
                      <a:pt x="186" y="57"/>
                    </a:lnTo>
                    <a:lnTo>
                      <a:pt x="218" y="41"/>
                    </a:lnTo>
                    <a:lnTo>
                      <a:pt x="245" y="26"/>
                    </a:lnTo>
                    <a:lnTo>
                      <a:pt x="266" y="12"/>
                    </a:lnTo>
                    <a:lnTo>
                      <a:pt x="280" y="9"/>
                    </a:lnTo>
                    <a:lnTo>
                      <a:pt x="298" y="5"/>
                    </a:lnTo>
                    <a:lnTo>
                      <a:pt x="320" y="1"/>
                    </a:lnTo>
                    <a:lnTo>
                      <a:pt x="342" y="0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32" name="Group 23"/>
              <p:cNvGrpSpPr>
                <a:grpSpLocks noChangeAspect="1"/>
              </p:cNvGrpSpPr>
              <p:nvPr/>
            </p:nvGrpSpPr>
            <p:grpSpPr bwMode="auto">
              <a:xfrm>
                <a:off x="1167" y="3017"/>
                <a:ext cx="561" cy="374"/>
                <a:chOff x="1167" y="3017"/>
                <a:chExt cx="561" cy="374"/>
              </a:xfrm>
            </p:grpSpPr>
            <p:sp>
              <p:nvSpPr>
                <p:cNvPr id="34861" name="Freeform 24"/>
                <p:cNvSpPr>
                  <a:spLocks noChangeAspect="1"/>
                </p:cNvSpPr>
                <p:nvPr/>
              </p:nvSpPr>
              <p:spPr bwMode="auto">
                <a:xfrm>
                  <a:off x="1167" y="3017"/>
                  <a:ext cx="499" cy="374"/>
                </a:xfrm>
                <a:custGeom>
                  <a:avLst/>
                  <a:gdLst>
                    <a:gd name="T0" fmla="*/ 0 w 1497"/>
                    <a:gd name="T1" fmla="*/ 0 h 1121"/>
                    <a:gd name="T2" fmla="*/ 0 w 1497"/>
                    <a:gd name="T3" fmla="*/ 0 h 1121"/>
                    <a:gd name="T4" fmla="*/ 0 w 1497"/>
                    <a:gd name="T5" fmla="*/ 0 h 1121"/>
                    <a:gd name="T6" fmla="*/ 0 w 1497"/>
                    <a:gd name="T7" fmla="*/ 0 h 1121"/>
                    <a:gd name="T8" fmla="*/ 0 w 1497"/>
                    <a:gd name="T9" fmla="*/ 0 h 1121"/>
                    <a:gd name="T10" fmla="*/ 0 w 1497"/>
                    <a:gd name="T11" fmla="*/ 0 h 1121"/>
                    <a:gd name="T12" fmla="*/ 0 w 1497"/>
                    <a:gd name="T13" fmla="*/ 0 h 1121"/>
                    <a:gd name="T14" fmla="*/ 0 w 1497"/>
                    <a:gd name="T15" fmla="*/ 0 h 1121"/>
                    <a:gd name="T16" fmla="*/ 0 w 1497"/>
                    <a:gd name="T17" fmla="*/ 0 h 1121"/>
                    <a:gd name="T18" fmla="*/ 0 w 1497"/>
                    <a:gd name="T19" fmla="*/ 0 h 1121"/>
                    <a:gd name="T20" fmla="*/ 0 w 1497"/>
                    <a:gd name="T21" fmla="*/ 0 h 1121"/>
                    <a:gd name="T22" fmla="*/ 0 w 1497"/>
                    <a:gd name="T23" fmla="*/ 0 h 1121"/>
                    <a:gd name="T24" fmla="*/ 0 w 1497"/>
                    <a:gd name="T25" fmla="*/ 0 h 1121"/>
                    <a:gd name="T26" fmla="*/ 0 w 1497"/>
                    <a:gd name="T27" fmla="*/ 0 h 1121"/>
                    <a:gd name="T28" fmla="*/ 0 w 1497"/>
                    <a:gd name="T29" fmla="*/ 0 h 1121"/>
                    <a:gd name="T30" fmla="*/ 0 w 1497"/>
                    <a:gd name="T31" fmla="*/ 0 h 1121"/>
                    <a:gd name="T32" fmla="*/ 0 w 1497"/>
                    <a:gd name="T33" fmla="*/ 0 h 1121"/>
                    <a:gd name="T34" fmla="*/ 0 w 1497"/>
                    <a:gd name="T35" fmla="*/ 0 h 1121"/>
                    <a:gd name="T36" fmla="*/ 0 w 1497"/>
                    <a:gd name="T37" fmla="*/ 0 h 1121"/>
                    <a:gd name="T38" fmla="*/ 0 w 1497"/>
                    <a:gd name="T39" fmla="*/ 0 h 1121"/>
                    <a:gd name="T40" fmla="*/ 0 w 1497"/>
                    <a:gd name="T41" fmla="*/ 0 h 1121"/>
                    <a:gd name="T42" fmla="*/ 0 w 1497"/>
                    <a:gd name="T43" fmla="*/ 0 h 1121"/>
                    <a:gd name="T44" fmla="*/ 0 w 1497"/>
                    <a:gd name="T45" fmla="*/ 0 h 1121"/>
                    <a:gd name="T46" fmla="*/ 0 w 1497"/>
                    <a:gd name="T47" fmla="*/ 0 h 1121"/>
                    <a:gd name="T48" fmla="*/ 0 w 1497"/>
                    <a:gd name="T49" fmla="*/ 0 h 1121"/>
                    <a:gd name="T50" fmla="*/ 0 w 1497"/>
                    <a:gd name="T51" fmla="*/ 0 h 1121"/>
                    <a:gd name="T52" fmla="*/ 0 w 1497"/>
                    <a:gd name="T53" fmla="*/ 0 h 1121"/>
                    <a:gd name="T54" fmla="*/ 0 w 1497"/>
                    <a:gd name="T55" fmla="*/ 0 h 1121"/>
                    <a:gd name="T56" fmla="*/ 0 w 1497"/>
                    <a:gd name="T57" fmla="*/ 0 h 1121"/>
                    <a:gd name="T58" fmla="*/ 0 w 1497"/>
                    <a:gd name="T59" fmla="*/ 0 h 1121"/>
                    <a:gd name="T60" fmla="*/ 0 w 1497"/>
                    <a:gd name="T61" fmla="*/ 0 h 1121"/>
                    <a:gd name="T62" fmla="*/ 0 w 1497"/>
                    <a:gd name="T63" fmla="*/ 0 h 1121"/>
                    <a:gd name="T64" fmla="*/ 0 w 1497"/>
                    <a:gd name="T65" fmla="*/ 0 h 1121"/>
                    <a:gd name="T66" fmla="*/ 0 w 1497"/>
                    <a:gd name="T67" fmla="*/ 0 h 1121"/>
                    <a:gd name="T68" fmla="*/ 0 w 1497"/>
                    <a:gd name="T69" fmla="*/ 0 h 1121"/>
                    <a:gd name="T70" fmla="*/ 0 w 1497"/>
                    <a:gd name="T71" fmla="*/ 0 h 1121"/>
                    <a:gd name="T72" fmla="*/ 0 w 1497"/>
                    <a:gd name="T73" fmla="*/ 0 h 1121"/>
                    <a:gd name="T74" fmla="*/ 0 w 1497"/>
                    <a:gd name="T75" fmla="*/ 0 h 1121"/>
                    <a:gd name="T76" fmla="*/ 0 w 1497"/>
                    <a:gd name="T77" fmla="*/ 0 h 1121"/>
                    <a:gd name="T78" fmla="*/ 0 w 1497"/>
                    <a:gd name="T79" fmla="*/ 0 h 1121"/>
                    <a:gd name="T80" fmla="*/ 0 w 1497"/>
                    <a:gd name="T81" fmla="*/ 0 h 1121"/>
                    <a:gd name="T82" fmla="*/ 0 w 1497"/>
                    <a:gd name="T83" fmla="*/ 0 h 1121"/>
                    <a:gd name="T84" fmla="*/ 0 w 1497"/>
                    <a:gd name="T85" fmla="*/ 0 h 1121"/>
                    <a:gd name="T86" fmla="*/ 0 w 1497"/>
                    <a:gd name="T87" fmla="*/ 0 h 1121"/>
                    <a:gd name="T88" fmla="*/ 0 w 1497"/>
                    <a:gd name="T89" fmla="*/ 0 h 1121"/>
                    <a:gd name="T90" fmla="*/ 0 w 1497"/>
                    <a:gd name="T91" fmla="*/ 0 h 1121"/>
                    <a:gd name="T92" fmla="*/ 0 w 1497"/>
                    <a:gd name="T93" fmla="*/ 0 h 1121"/>
                    <a:gd name="T94" fmla="*/ 0 w 1497"/>
                    <a:gd name="T95" fmla="*/ 0 h 1121"/>
                    <a:gd name="T96" fmla="*/ 0 w 1497"/>
                    <a:gd name="T97" fmla="*/ 0 h 1121"/>
                    <a:gd name="T98" fmla="*/ 0 w 1497"/>
                    <a:gd name="T99" fmla="*/ 0 h 1121"/>
                    <a:gd name="T100" fmla="*/ 0 w 1497"/>
                    <a:gd name="T101" fmla="*/ 0 h 1121"/>
                    <a:gd name="T102" fmla="*/ 0 w 1497"/>
                    <a:gd name="T103" fmla="*/ 0 h 1121"/>
                    <a:gd name="T104" fmla="*/ 0 w 1497"/>
                    <a:gd name="T105" fmla="*/ 0 h 112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497"/>
                    <a:gd name="T160" fmla="*/ 0 h 1121"/>
                    <a:gd name="T161" fmla="*/ 1497 w 1497"/>
                    <a:gd name="T162" fmla="*/ 1121 h 112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497" h="1121">
                      <a:moveTo>
                        <a:pt x="0" y="1110"/>
                      </a:moveTo>
                      <a:lnTo>
                        <a:pt x="23" y="1121"/>
                      </a:lnTo>
                      <a:lnTo>
                        <a:pt x="63" y="1121"/>
                      </a:lnTo>
                      <a:lnTo>
                        <a:pt x="104" y="1110"/>
                      </a:lnTo>
                      <a:lnTo>
                        <a:pt x="148" y="1077"/>
                      </a:lnTo>
                      <a:lnTo>
                        <a:pt x="188" y="1048"/>
                      </a:lnTo>
                      <a:lnTo>
                        <a:pt x="218" y="1011"/>
                      </a:lnTo>
                      <a:lnTo>
                        <a:pt x="251" y="970"/>
                      </a:lnTo>
                      <a:lnTo>
                        <a:pt x="284" y="927"/>
                      </a:lnTo>
                      <a:lnTo>
                        <a:pt x="321" y="879"/>
                      </a:lnTo>
                      <a:lnTo>
                        <a:pt x="347" y="840"/>
                      </a:lnTo>
                      <a:lnTo>
                        <a:pt x="368" y="788"/>
                      </a:lnTo>
                      <a:lnTo>
                        <a:pt x="400" y="722"/>
                      </a:lnTo>
                      <a:lnTo>
                        <a:pt x="418" y="678"/>
                      </a:lnTo>
                      <a:lnTo>
                        <a:pt x="433" y="634"/>
                      </a:lnTo>
                      <a:lnTo>
                        <a:pt x="448" y="604"/>
                      </a:lnTo>
                      <a:lnTo>
                        <a:pt x="481" y="575"/>
                      </a:lnTo>
                      <a:lnTo>
                        <a:pt x="510" y="532"/>
                      </a:lnTo>
                      <a:lnTo>
                        <a:pt x="532" y="502"/>
                      </a:lnTo>
                      <a:lnTo>
                        <a:pt x="555" y="465"/>
                      </a:lnTo>
                      <a:lnTo>
                        <a:pt x="573" y="429"/>
                      </a:lnTo>
                      <a:lnTo>
                        <a:pt x="591" y="392"/>
                      </a:lnTo>
                      <a:lnTo>
                        <a:pt x="614" y="351"/>
                      </a:lnTo>
                      <a:lnTo>
                        <a:pt x="639" y="318"/>
                      </a:lnTo>
                      <a:lnTo>
                        <a:pt x="684" y="279"/>
                      </a:lnTo>
                      <a:lnTo>
                        <a:pt x="738" y="238"/>
                      </a:lnTo>
                      <a:lnTo>
                        <a:pt x="786" y="199"/>
                      </a:lnTo>
                      <a:lnTo>
                        <a:pt x="837" y="166"/>
                      </a:lnTo>
                      <a:lnTo>
                        <a:pt x="885" y="140"/>
                      </a:lnTo>
                      <a:lnTo>
                        <a:pt x="955" y="118"/>
                      </a:lnTo>
                      <a:lnTo>
                        <a:pt x="1025" y="96"/>
                      </a:lnTo>
                      <a:lnTo>
                        <a:pt x="1077" y="85"/>
                      </a:lnTo>
                      <a:lnTo>
                        <a:pt x="1120" y="77"/>
                      </a:lnTo>
                      <a:lnTo>
                        <a:pt x="1174" y="77"/>
                      </a:lnTo>
                      <a:lnTo>
                        <a:pt x="1222" y="85"/>
                      </a:lnTo>
                      <a:lnTo>
                        <a:pt x="1270" y="100"/>
                      </a:lnTo>
                      <a:lnTo>
                        <a:pt x="1321" y="118"/>
                      </a:lnTo>
                      <a:lnTo>
                        <a:pt x="1369" y="140"/>
                      </a:lnTo>
                      <a:lnTo>
                        <a:pt x="1406" y="158"/>
                      </a:lnTo>
                      <a:lnTo>
                        <a:pt x="1443" y="173"/>
                      </a:lnTo>
                      <a:lnTo>
                        <a:pt x="1472" y="192"/>
                      </a:lnTo>
                      <a:lnTo>
                        <a:pt x="1497" y="216"/>
                      </a:lnTo>
                      <a:lnTo>
                        <a:pt x="1497" y="195"/>
                      </a:lnTo>
                      <a:lnTo>
                        <a:pt x="1497" y="181"/>
                      </a:lnTo>
                      <a:lnTo>
                        <a:pt x="1497" y="166"/>
                      </a:lnTo>
                      <a:lnTo>
                        <a:pt x="1454" y="140"/>
                      </a:lnTo>
                      <a:lnTo>
                        <a:pt x="1373" y="107"/>
                      </a:lnTo>
                      <a:lnTo>
                        <a:pt x="1321" y="85"/>
                      </a:lnTo>
                      <a:lnTo>
                        <a:pt x="1281" y="63"/>
                      </a:lnTo>
                      <a:lnTo>
                        <a:pt x="1259" y="48"/>
                      </a:lnTo>
                      <a:lnTo>
                        <a:pt x="1244" y="37"/>
                      </a:lnTo>
                      <a:lnTo>
                        <a:pt x="1273" y="37"/>
                      </a:lnTo>
                      <a:lnTo>
                        <a:pt x="1310" y="44"/>
                      </a:lnTo>
                      <a:lnTo>
                        <a:pt x="1358" y="48"/>
                      </a:lnTo>
                      <a:lnTo>
                        <a:pt x="1388" y="48"/>
                      </a:lnTo>
                      <a:lnTo>
                        <a:pt x="1428" y="44"/>
                      </a:lnTo>
                      <a:lnTo>
                        <a:pt x="1439" y="44"/>
                      </a:lnTo>
                      <a:lnTo>
                        <a:pt x="1458" y="59"/>
                      </a:lnTo>
                      <a:lnTo>
                        <a:pt x="1461" y="66"/>
                      </a:lnTo>
                      <a:lnTo>
                        <a:pt x="1469" y="85"/>
                      </a:lnTo>
                      <a:lnTo>
                        <a:pt x="1472" y="59"/>
                      </a:lnTo>
                      <a:lnTo>
                        <a:pt x="1450" y="37"/>
                      </a:lnTo>
                      <a:lnTo>
                        <a:pt x="1424" y="26"/>
                      </a:lnTo>
                      <a:lnTo>
                        <a:pt x="1395" y="15"/>
                      </a:lnTo>
                      <a:lnTo>
                        <a:pt x="1358" y="7"/>
                      </a:lnTo>
                      <a:lnTo>
                        <a:pt x="1321" y="4"/>
                      </a:lnTo>
                      <a:lnTo>
                        <a:pt x="1288" y="0"/>
                      </a:lnTo>
                      <a:lnTo>
                        <a:pt x="1251" y="0"/>
                      </a:lnTo>
                      <a:lnTo>
                        <a:pt x="1218" y="7"/>
                      </a:lnTo>
                      <a:lnTo>
                        <a:pt x="1181" y="26"/>
                      </a:lnTo>
                      <a:lnTo>
                        <a:pt x="1152" y="37"/>
                      </a:lnTo>
                      <a:lnTo>
                        <a:pt x="1110" y="52"/>
                      </a:lnTo>
                      <a:lnTo>
                        <a:pt x="1073" y="59"/>
                      </a:lnTo>
                      <a:lnTo>
                        <a:pt x="1029" y="70"/>
                      </a:lnTo>
                      <a:lnTo>
                        <a:pt x="985" y="85"/>
                      </a:lnTo>
                      <a:lnTo>
                        <a:pt x="926" y="103"/>
                      </a:lnTo>
                      <a:lnTo>
                        <a:pt x="889" y="114"/>
                      </a:lnTo>
                      <a:lnTo>
                        <a:pt x="859" y="125"/>
                      </a:lnTo>
                      <a:lnTo>
                        <a:pt x="815" y="140"/>
                      </a:lnTo>
                      <a:lnTo>
                        <a:pt x="778" y="155"/>
                      </a:lnTo>
                      <a:lnTo>
                        <a:pt x="745" y="184"/>
                      </a:lnTo>
                      <a:lnTo>
                        <a:pt x="720" y="213"/>
                      </a:lnTo>
                      <a:lnTo>
                        <a:pt x="676" y="242"/>
                      </a:lnTo>
                      <a:lnTo>
                        <a:pt x="636" y="285"/>
                      </a:lnTo>
                      <a:lnTo>
                        <a:pt x="591" y="322"/>
                      </a:lnTo>
                      <a:lnTo>
                        <a:pt x="566" y="359"/>
                      </a:lnTo>
                      <a:lnTo>
                        <a:pt x="532" y="403"/>
                      </a:lnTo>
                      <a:lnTo>
                        <a:pt x="507" y="440"/>
                      </a:lnTo>
                      <a:lnTo>
                        <a:pt x="473" y="484"/>
                      </a:lnTo>
                      <a:lnTo>
                        <a:pt x="444" y="535"/>
                      </a:lnTo>
                      <a:lnTo>
                        <a:pt x="418" y="578"/>
                      </a:lnTo>
                      <a:lnTo>
                        <a:pt x="400" y="608"/>
                      </a:lnTo>
                      <a:lnTo>
                        <a:pt x="375" y="652"/>
                      </a:lnTo>
                      <a:lnTo>
                        <a:pt x="362" y="685"/>
                      </a:lnTo>
                      <a:lnTo>
                        <a:pt x="340" y="733"/>
                      </a:lnTo>
                      <a:lnTo>
                        <a:pt x="314" y="777"/>
                      </a:lnTo>
                      <a:lnTo>
                        <a:pt x="295" y="822"/>
                      </a:lnTo>
                      <a:lnTo>
                        <a:pt x="284" y="850"/>
                      </a:lnTo>
                      <a:lnTo>
                        <a:pt x="270" y="879"/>
                      </a:lnTo>
                      <a:lnTo>
                        <a:pt x="251" y="909"/>
                      </a:lnTo>
                      <a:lnTo>
                        <a:pt x="225" y="927"/>
                      </a:lnTo>
                      <a:lnTo>
                        <a:pt x="192" y="948"/>
                      </a:lnTo>
                      <a:lnTo>
                        <a:pt x="163" y="989"/>
                      </a:lnTo>
                      <a:lnTo>
                        <a:pt x="141" y="1018"/>
                      </a:lnTo>
                      <a:lnTo>
                        <a:pt x="111" y="1033"/>
                      </a:lnTo>
                      <a:lnTo>
                        <a:pt x="78" y="1051"/>
                      </a:lnTo>
                      <a:lnTo>
                        <a:pt x="0" y="1110"/>
                      </a:lnTo>
                      <a:close/>
                    </a:path>
                  </a:pathLst>
                </a:custGeom>
                <a:solidFill>
                  <a:srgbClr val="20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2" name="Freeform 25"/>
                <p:cNvSpPr>
                  <a:spLocks noChangeAspect="1"/>
                </p:cNvSpPr>
                <p:nvPr/>
              </p:nvSpPr>
              <p:spPr bwMode="auto">
                <a:xfrm>
                  <a:off x="1484" y="3058"/>
                  <a:ext cx="244" cy="103"/>
                </a:xfrm>
                <a:custGeom>
                  <a:avLst/>
                  <a:gdLst>
                    <a:gd name="T0" fmla="*/ 0 w 731"/>
                    <a:gd name="T1" fmla="*/ 0 h 310"/>
                    <a:gd name="T2" fmla="*/ 0 w 731"/>
                    <a:gd name="T3" fmla="*/ 0 h 310"/>
                    <a:gd name="T4" fmla="*/ 0 w 731"/>
                    <a:gd name="T5" fmla="*/ 0 h 310"/>
                    <a:gd name="T6" fmla="*/ 0 w 731"/>
                    <a:gd name="T7" fmla="*/ 0 h 310"/>
                    <a:gd name="T8" fmla="*/ 0 w 731"/>
                    <a:gd name="T9" fmla="*/ 0 h 310"/>
                    <a:gd name="T10" fmla="*/ 0 w 731"/>
                    <a:gd name="T11" fmla="*/ 0 h 310"/>
                    <a:gd name="T12" fmla="*/ 0 w 731"/>
                    <a:gd name="T13" fmla="*/ 0 h 310"/>
                    <a:gd name="T14" fmla="*/ 0 w 731"/>
                    <a:gd name="T15" fmla="*/ 0 h 310"/>
                    <a:gd name="T16" fmla="*/ 0 w 731"/>
                    <a:gd name="T17" fmla="*/ 0 h 310"/>
                    <a:gd name="T18" fmla="*/ 0 w 731"/>
                    <a:gd name="T19" fmla="*/ 0 h 310"/>
                    <a:gd name="T20" fmla="*/ 0 w 731"/>
                    <a:gd name="T21" fmla="*/ 0 h 310"/>
                    <a:gd name="T22" fmla="*/ 0 w 731"/>
                    <a:gd name="T23" fmla="*/ 0 h 310"/>
                    <a:gd name="T24" fmla="*/ 0 w 731"/>
                    <a:gd name="T25" fmla="*/ 0 h 310"/>
                    <a:gd name="T26" fmla="*/ 0 w 731"/>
                    <a:gd name="T27" fmla="*/ 0 h 310"/>
                    <a:gd name="T28" fmla="*/ 0 w 731"/>
                    <a:gd name="T29" fmla="*/ 0 h 310"/>
                    <a:gd name="T30" fmla="*/ 0 w 731"/>
                    <a:gd name="T31" fmla="*/ 0 h 310"/>
                    <a:gd name="T32" fmla="*/ 0 w 731"/>
                    <a:gd name="T33" fmla="*/ 0 h 310"/>
                    <a:gd name="T34" fmla="*/ 0 w 731"/>
                    <a:gd name="T35" fmla="*/ 0 h 310"/>
                    <a:gd name="T36" fmla="*/ 0 w 731"/>
                    <a:gd name="T37" fmla="*/ 0 h 310"/>
                    <a:gd name="T38" fmla="*/ 0 w 731"/>
                    <a:gd name="T39" fmla="*/ 0 h 310"/>
                    <a:gd name="T40" fmla="*/ 0 w 731"/>
                    <a:gd name="T41" fmla="*/ 0 h 310"/>
                    <a:gd name="T42" fmla="*/ 0 w 731"/>
                    <a:gd name="T43" fmla="*/ 0 h 310"/>
                    <a:gd name="T44" fmla="*/ 0 w 731"/>
                    <a:gd name="T45" fmla="*/ 0 h 310"/>
                    <a:gd name="T46" fmla="*/ 0 w 731"/>
                    <a:gd name="T47" fmla="*/ 0 h 310"/>
                    <a:gd name="T48" fmla="*/ 0 w 731"/>
                    <a:gd name="T49" fmla="*/ 0 h 310"/>
                    <a:gd name="T50" fmla="*/ 0 w 731"/>
                    <a:gd name="T51" fmla="*/ 0 h 310"/>
                    <a:gd name="T52" fmla="*/ 0 w 731"/>
                    <a:gd name="T53" fmla="*/ 0 h 310"/>
                    <a:gd name="T54" fmla="*/ 0 w 731"/>
                    <a:gd name="T55" fmla="*/ 0 h 310"/>
                    <a:gd name="T56" fmla="*/ 0 w 731"/>
                    <a:gd name="T57" fmla="*/ 0 h 31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31"/>
                    <a:gd name="T88" fmla="*/ 0 h 310"/>
                    <a:gd name="T89" fmla="*/ 731 w 731"/>
                    <a:gd name="T90" fmla="*/ 310 h 31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31" h="310">
                      <a:moveTo>
                        <a:pt x="466" y="184"/>
                      </a:moveTo>
                      <a:lnTo>
                        <a:pt x="595" y="251"/>
                      </a:lnTo>
                      <a:lnTo>
                        <a:pt x="637" y="287"/>
                      </a:lnTo>
                      <a:lnTo>
                        <a:pt x="689" y="310"/>
                      </a:lnTo>
                      <a:lnTo>
                        <a:pt x="731" y="310"/>
                      </a:lnTo>
                      <a:lnTo>
                        <a:pt x="665" y="276"/>
                      </a:lnTo>
                      <a:lnTo>
                        <a:pt x="526" y="192"/>
                      </a:lnTo>
                      <a:lnTo>
                        <a:pt x="481" y="161"/>
                      </a:lnTo>
                      <a:lnTo>
                        <a:pt x="438" y="133"/>
                      </a:lnTo>
                      <a:lnTo>
                        <a:pt x="406" y="104"/>
                      </a:lnTo>
                      <a:lnTo>
                        <a:pt x="379" y="76"/>
                      </a:lnTo>
                      <a:lnTo>
                        <a:pt x="344" y="44"/>
                      </a:lnTo>
                      <a:lnTo>
                        <a:pt x="326" y="36"/>
                      </a:lnTo>
                      <a:lnTo>
                        <a:pt x="280" y="12"/>
                      </a:lnTo>
                      <a:lnTo>
                        <a:pt x="235" y="0"/>
                      </a:lnTo>
                      <a:lnTo>
                        <a:pt x="189" y="3"/>
                      </a:lnTo>
                      <a:lnTo>
                        <a:pt x="130" y="24"/>
                      </a:lnTo>
                      <a:lnTo>
                        <a:pt x="102" y="28"/>
                      </a:lnTo>
                      <a:lnTo>
                        <a:pt x="55" y="52"/>
                      </a:lnTo>
                      <a:lnTo>
                        <a:pt x="0" y="91"/>
                      </a:lnTo>
                      <a:lnTo>
                        <a:pt x="37" y="91"/>
                      </a:lnTo>
                      <a:lnTo>
                        <a:pt x="98" y="76"/>
                      </a:lnTo>
                      <a:lnTo>
                        <a:pt x="159" y="57"/>
                      </a:lnTo>
                      <a:lnTo>
                        <a:pt x="198" y="44"/>
                      </a:lnTo>
                      <a:lnTo>
                        <a:pt x="232" y="39"/>
                      </a:lnTo>
                      <a:lnTo>
                        <a:pt x="284" y="44"/>
                      </a:lnTo>
                      <a:lnTo>
                        <a:pt x="352" y="93"/>
                      </a:lnTo>
                      <a:lnTo>
                        <a:pt x="428" y="161"/>
                      </a:lnTo>
                      <a:lnTo>
                        <a:pt x="466" y="184"/>
                      </a:lnTo>
                      <a:close/>
                    </a:path>
                  </a:pathLst>
                </a:custGeom>
                <a:solidFill>
                  <a:srgbClr val="2311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33" name="Group 26"/>
              <p:cNvGrpSpPr>
                <a:grpSpLocks noChangeAspect="1"/>
              </p:cNvGrpSpPr>
              <p:nvPr/>
            </p:nvGrpSpPr>
            <p:grpSpPr bwMode="auto">
              <a:xfrm>
                <a:off x="1160" y="3094"/>
                <a:ext cx="569" cy="411"/>
                <a:chOff x="1160" y="3094"/>
                <a:chExt cx="569" cy="411"/>
              </a:xfrm>
            </p:grpSpPr>
            <p:grpSp>
              <p:nvGrpSpPr>
                <p:cNvPr id="34834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1160" y="3094"/>
                  <a:ext cx="569" cy="411"/>
                  <a:chOff x="1160" y="3094"/>
                  <a:chExt cx="569" cy="411"/>
                </a:xfrm>
              </p:grpSpPr>
              <p:sp>
                <p:nvSpPr>
                  <p:cNvPr id="34840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1160" y="3094"/>
                    <a:ext cx="569" cy="411"/>
                  </a:xfrm>
                  <a:custGeom>
                    <a:avLst/>
                    <a:gdLst>
                      <a:gd name="T0" fmla="*/ 0 w 1706"/>
                      <a:gd name="T1" fmla="*/ 0 h 1232"/>
                      <a:gd name="T2" fmla="*/ 0 w 1706"/>
                      <a:gd name="T3" fmla="*/ 0 h 1232"/>
                      <a:gd name="T4" fmla="*/ 0 w 1706"/>
                      <a:gd name="T5" fmla="*/ 0 h 1232"/>
                      <a:gd name="T6" fmla="*/ 0 w 1706"/>
                      <a:gd name="T7" fmla="*/ 0 h 1232"/>
                      <a:gd name="T8" fmla="*/ 0 w 1706"/>
                      <a:gd name="T9" fmla="*/ 0 h 1232"/>
                      <a:gd name="T10" fmla="*/ 0 w 1706"/>
                      <a:gd name="T11" fmla="*/ 0 h 1232"/>
                      <a:gd name="T12" fmla="*/ 0 w 1706"/>
                      <a:gd name="T13" fmla="*/ 0 h 1232"/>
                      <a:gd name="T14" fmla="*/ 0 w 1706"/>
                      <a:gd name="T15" fmla="*/ 0 h 1232"/>
                      <a:gd name="T16" fmla="*/ 0 w 1706"/>
                      <a:gd name="T17" fmla="*/ 0 h 1232"/>
                      <a:gd name="T18" fmla="*/ 0 w 1706"/>
                      <a:gd name="T19" fmla="*/ 0 h 1232"/>
                      <a:gd name="T20" fmla="*/ 0 w 1706"/>
                      <a:gd name="T21" fmla="*/ 0 h 1232"/>
                      <a:gd name="T22" fmla="*/ 0 w 1706"/>
                      <a:gd name="T23" fmla="*/ 0 h 1232"/>
                      <a:gd name="T24" fmla="*/ 0 w 1706"/>
                      <a:gd name="T25" fmla="*/ 0 h 1232"/>
                      <a:gd name="T26" fmla="*/ 0 w 1706"/>
                      <a:gd name="T27" fmla="*/ 0 h 1232"/>
                      <a:gd name="T28" fmla="*/ 0 w 1706"/>
                      <a:gd name="T29" fmla="*/ 0 h 1232"/>
                      <a:gd name="T30" fmla="*/ 0 w 1706"/>
                      <a:gd name="T31" fmla="*/ 0 h 1232"/>
                      <a:gd name="T32" fmla="*/ 0 w 1706"/>
                      <a:gd name="T33" fmla="*/ 0 h 1232"/>
                      <a:gd name="T34" fmla="*/ 0 w 1706"/>
                      <a:gd name="T35" fmla="*/ 0 h 1232"/>
                      <a:gd name="T36" fmla="*/ 0 w 1706"/>
                      <a:gd name="T37" fmla="*/ 0 h 1232"/>
                      <a:gd name="T38" fmla="*/ 0 w 1706"/>
                      <a:gd name="T39" fmla="*/ 0 h 1232"/>
                      <a:gd name="T40" fmla="*/ 0 w 1706"/>
                      <a:gd name="T41" fmla="*/ 0 h 1232"/>
                      <a:gd name="T42" fmla="*/ 0 w 1706"/>
                      <a:gd name="T43" fmla="*/ 0 h 1232"/>
                      <a:gd name="T44" fmla="*/ 0 w 1706"/>
                      <a:gd name="T45" fmla="*/ 0 h 1232"/>
                      <a:gd name="T46" fmla="*/ 0 w 1706"/>
                      <a:gd name="T47" fmla="*/ 0 h 1232"/>
                      <a:gd name="T48" fmla="*/ 0 w 1706"/>
                      <a:gd name="T49" fmla="*/ 0 h 1232"/>
                      <a:gd name="T50" fmla="*/ 0 w 1706"/>
                      <a:gd name="T51" fmla="*/ 0 h 1232"/>
                      <a:gd name="T52" fmla="*/ 0 w 1706"/>
                      <a:gd name="T53" fmla="*/ 0 h 1232"/>
                      <a:gd name="T54" fmla="*/ 0 w 1706"/>
                      <a:gd name="T55" fmla="*/ 0 h 1232"/>
                      <a:gd name="T56" fmla="*/ 0 w 1706"/>
                      <a:gd name="T57" fmla="*/ 0 h 1232"/>
                      <a:gd name="T58" fmla="*/ 0 w 1706"/>
                      <a:gd name="T59" fmla="*/ 0 h 1232"/>
                      <a:gd name="T60" fmla="*/ 0 w 1706"/>
                      <a:gd name="T61" fmla="*/ 0 h 1232"/>
                      <a:gd name="T62" fmla="*/ 0 w 1706"/>
                      <a:gd name="T63" fmla="*/ 0 h 1232"/>
                      <a:gd name="T64" fmla="*/ 0 w 1706"/>
                      <a:gd name="T65" fmla="*/ 0 h 1232"/>
                      <a:gd name="T66" fmla="*/ 0 w 1706"/>
                      <a:gd name="T67" fmla="*/ 0 h 1232"/>
                      <a:gd name="T68" fmla="*/ 0 w 1706"/>
                      <a:gd name="T69" fmla="*/ 0 h 1232"/>
                      <a:gd name="T70" fmla="*/ 0 w 1706"/>
                      <a:gd name="T71" fmla="*/ 0 h 1232"/>
                      <a:gd name="T72" fmla="*/ 0 w 1706"/>
                      <a:gd name="T73" fmla="*/ 0 h 1232"/>
                      <a:gd name="T74" fmla="*/ 0 w 1706"/>
                      <a:gd name="T75" fmla="*/ 0 h 1232"/>
                      <a:gd name="T76" fmla="*/ 0 w 1706"/>
                      <a:gd name="T77" fmla="*/ 0 h 1232"/>
                      <a:gd name="T78" fmla="*/ 0 w 1706"/>
                      <a:gd name="T79" fmla="*/ 0 h 1232"/>
                      <a:gd name="T80" fmla="*/ 0 w 1706"/>
                      <a:gd name="T81" fmla="*/ 0 h 1232"/>
                      <a:gd name="T82" fmla="*/ 0 w 1706"/>
                      <a:gd name="T83" fmla="*/ 0 h 1232"/>
                      <a:gd name="T84" fmla="*/ 0 w 1706"/>
                      <a:gd name="T85" fmla="*/ 0 h 1232"/>
                      <a:gd name="T86" fmla="*/ 0 w 1706"/>
                      <a:gd name="T87" fmla="*/ 0 h 1232"/>
                      <a:gd name="T88" fmla="*/ 0 w 1706"/>
                      <a:gd name="T89" fmla="*/ 0 h 1232"/>
                      <a:gd name="T90" fmla="*/ 0 w 1706"/>
                      <a:gd name="T91" fmla="*/ 0 h 1232"/>
                      <a:gd name="T92" fmla="*/ 0 w 1706"/>
                      <a:gd name="T93" fmla="*/ 0 h 1232"/>
                      <a:gd name="T94" fmla="*/ 0 w 1706"/>
                      <a:gd name="T95" fmla="*/ 0 h 1232"/>
                      <a:gd name="T96" fmla="*/ 0 w 1706"/>
                      <a:gd name="T97" fmla="*/ 0 h 1232"/>
                      <a:gd name="T98" fmla="*/ 0 w 1706"/>
                      <a:gd name="T99" fmla="*/ 0 h 1232"/>
                      <a:gd name="T100" fmla="*/ 0 w 1706"/>
                      <a:gd name="T101" fmla="*/ 0 h 1232"/>
                      <a:gd name="T102" fmla="*/ 0 w 1706"/>
                      <a:gd name="T103" fmla="*/ 0 h 1232"/>
                      <a:gd name="T104" fmla="*/ 0 w 1706"/>
                      <a:gd name="T105" fmla="*/ 0 h 1232"/>
                      <a:gd name="T106" fmla="*/ 0 w 1706"/>
                      <a:gd name="T107" fmla="*/ 0 h 1232"/>
                      <a:gd name="T108" fmla="*/ 0 w 1706"/>
                      <a:gd name="T109" fmla="*/ 0 h 1232"/>
                      <a:gd name="T110" fmla="*/ 0 w 1706"/>
                      <a:gd name="T111" fmla="*/ 0 h 1232"/>
                      <a:gd name="T112" fmla="*/ 0 w 1706"/>
                      <a:gd name="T113" fmla="*/ 0 h 1232"/>
                      <a:gd name="T114" fmla="*/ 0 w 1706"/>
                      <a:gd name="T115" fmla="*/ 0 h 1232"/>
                      <a:gd name="T116" fmla="*/ 0 w 1706"/>
                      <a:gd name="T117" fmla="*/ 0 h 1232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706"/>
                      <a:gd name="T178" fmla="*/ 0 h 1232"/>
                      <a:gd name="T179" fmla="*/ 1706 w 1706"/>
                      <a:gd name="T180" fmla="*/ 1232 h 1232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706" h="1232">
                        <a:moveTo>
                          <a:pt x="29" y="1103"/>
                        </a:moveTo>
                        <a:lnTo>
                          <a:pt x="11" y="1143"/>
                        </a:lnTo>
                        <a:lnTo>
                          <a:pt x="4" y="1165"/>
                        </a:lnTo>
                        <a:lnTo>
                          <a:pt x="0" y="1191"/>
                        </a:lnTo>
                        <a:lnTo>
                          <a:pt x="14" y="1217"/>
                        </a:lnTo>
                        <a:lnTo>
                          <a:pt x="29" y="1224"/>
                        </a:lnTo>
                        <a:lnTo>
                          <a:pt x="51" y="1232"/>
                        </a:lnTo>
                        <a:lnTo>
                          <a:pt x="76" y="1232"/>
                        </a:lnTo>
                        <a:lnTo>
                          <a:pt x="102" y="1213"/>
                        </a:lnTo>
                        <a:lnTo>
                          <a:pt x="124" y="1191"/>
                        </a:lnTo>
                        <a:lnTo>
                          <a:pt x="176" y="1147"/>
                        </a:lnTo>
                        <a:lnTo>
                          <a:pt x="228" y="1092"/>
                        </a:lnTo>
                        <a:lnTo>
                          <a:pt x="290" y="1015"/>
                        </a:lnTo>
                        <a:lnTo>
                          <a:pt x="335" y="949"/>
                        </a:lnTo>
                        <a:lnTo>
                          <a:pt x="382" y="891"/>
                        </a:lnTo>
                        <a:lnTo>
                          <a:pt x="418" y="847"/>
                        </a:lnTo>
                        <a:lnTo>
                          <a:pt x="446" y="818"/>
                        </a:lnTo>
                        <a:lnTo>
                          <a:pt x="461" y="799"/>
                        </a:lnTo>
                        <a:lnTo>
                          <a:pt x="479" y="792"/>
                        </a:lnTo>
                        <a:lnTo>
                          <a:pt x="513" y="796"/>
                        </a:lnTo>
                        <a:lnTo>
                          <a:pt x="527" y="799"/>
                        </a:lnTo>
                        <a:lnTo>
                          <a:pt x="553" y="810"/>
                        </a:lnTo>
                        <a:lnTo>
                          <a:pt x="561" y="799"/>
                        </a:lnTo>
                        <a:lnTo>
                          <a:pt x="561" y="770"/>
                        </a:lnTo>
                        <a:lnTo>
                          <a:pt x="561" y="751"/>
                        </a:lnTo>
                        <a:lnTo>
                          <a:pt x="572" y="737"/>
                        </a:lnTo>
                        <a:lnTo>
                          <a:pt x="583" y="722"/>
                        </a:lnTo>
                        <a:lnTo>
                          <a:pt x="601" y="707"/>
                        </a:lnTo>
                        <a:lnTo>
                          <a:pt x="620" y="697"/>
                        </a:lnTo>
                        <a:lnTo>
                          <a:pt x="634" y="686"/>
                        </a:lnTo>
                        <a:lnTo>
                          <a:pt x="638" y="679"/>
                        </a:lnTo>
                        <a:lnTo>
                          <a:pt x="642" y="664"/>
                        </a:lnTo>
                        <a:lnTo>
                          <a:pt x="645" y="657"/>
                        </a:lnTo>
                        <a:lnTo>
                          <a:pt x="660" y="660"/>
                        </a:lnTo>
                        <a:lnTo>
                          <a:pt x="671" y="671"/>
                        </a:lnTo>
                        <a:lnTo>
                          <a:pt x="693" y="683"/>
                        </a:lnTo>
                        <a:lnTo>
                          <a:pt x="715" y="690"/>
                        </a:lnTo>
                        <a:lnTo>
                          <a:pt x="749" y="697"/>
                        </a:lnTo>
                        <a:lnTo>
                          <a:pt x="769" y="697"/>
                        </a:lnTo>
                        <a:lnTo>
                          <a:pt x="810" y="697"/>
                        </a:lnTo>
                        <a:lnTo>
                          <a:pt x="854" y="697"/>
                        </a:lnTo>
                        <a:lnTo>
                          <a:pt x="898" y="697"/>
                        </a:lnTo>
                        <a:lnTo>
                          <a:pt x="932" y="694"/>
                        </a:lnTo>
                        <a:lnTo>
                          <a:pt x="976" y="686"/>
                        </a:lnTo>
                        <a:lnTo>
                          <a:pt x="1020" y="679"/>
                        </a:lnTo>
                        <a:lnTo>
                          <a:pt x="1072" y="664"/>
                        </a:lnTo>
                        <a:lnTo>
                          <a:pt x="1116" y="657"/>
                        </a:lnTo>
                        <a:lnTo>
                          <a:pt x="1152" y="649"/>
                        </a:lnTo>
                        <a:lnTo>
                          <a:pt x="1188" y="642"/>
                        </a:lnTo>
                        <a:lnTo>
                          <a:pt x="1229" y="635"/>
                        </a:lnTo>
                        <a:lnTo>
                          <a:pt x="1262" y="624"/>
                        </a:lnTo>
                        <a:lnTo>
                          <a:pt x="1290" y="613"/>
                        </a:lnTo>
                        <a:lnTo>
                          <a:pt x="1327" y="598"/>
                        </a:lnTo>
                        <a:lnTo>
                          <a:pt x="1357" y="583"/>
                        </a:lnTo>
                        <a:lnTo>
                          <a:pt x="1379" y="568"/>
                        </a:lnTo>
                        <a:lnTo>
                          <a:pt x="1427" y="539"/>
                        </a:lnTo>
                        <a:lnTo>
                          <a:pt x="1456" y="517"/>
                        </a:lnTo>
                        <a:lnTo>
                          <a:pt x="1493" y="487"/>
                        </a:lnTo>
                        <a:lnTo>
                          <a:pt x="1532" y="458"/>
                        </a:lnTo>
                        <a:lnTo>
                          <a:pt x="1566" y="432"/>
                        </a:lnTo>
                        <a:lnTo>
                          <a:pt x="1595" y="399"/>
                        </a:lnTo>
                        <a:lnTo>
                          <a:pt x="1632" y="362"/>
                        </a:lnTo>
                        <a:lnTo>
                          <a:pt x="1636" y="334"/>
                        </a:lnTo>
                        <a:lnTo>
                          <a:pt x="1654" y="323"/>
                        </a:lnTo>
                        <a:lnTo>
                          <a:pt x="1687" y="319"/>
                        </a:lnTo>
                        <a:lnTo>
                          <a:pt x="1706" y="319"/>
                        </a:lnTo>
                        <a:lnTo>
                          <a:pt x="1695" y="283"/>
                        </a:lnTo>
                        <a:lnTo>
                          <a:pt x="1665" y="261"/>
                        </a:lnTo>
                        <a:lnTo>
                          <a:pt x="1625" y="228"/>
                        </a:lnTo>
                        <a:lnTo>
                          <a:pt x="1588" y="202"/>
                        </a:lnTo>
                        <a:lnTo>
                          <a:pt x="1547" y="169"/>
                        </a:lnTo>
                        <a:lnTo>
                          <a:pt x="1507" y="140"/>
                        </a:lnTo>
                        <a:lnTo>
                          <a:pt x="1464" y="114"/>
                        </a:lnTo>
                        <a:lnTo>
                          <a:pt x="1408" y="92"/>
                        </a:lnTo>
                        <a:lnTo>
                          <a:pt x="1360" y="66"/>
                        </a:lnTo>
                        <a:lnTo>
                          <a:pt x="1324" y="48"/>
                        </a:lnTo>
                        <a:lnTo>
                          <a:pt x="1287" y="29"/>
                        </a:lnTo>
                        <a:lnTo>
                          <a:pt x="1255" y="18"/>
                        </a:lnTo>
                        <a:lnTo>
                          <a:pt x="1222" y="7"/>
                        </a:lnTo>
                        <a:lnTo>
                          <a:pt x="1170" y="0"/>
                        </a:lnTo>
                        <a:lnTo>
                          <a:pt x="1140" y="3"/>
                        </a:lnTo>
                        <a:lnTo>
                          <a:pt x="1097" y="14"/>
                        </a:lnTo>
                        <a:lnTo>
                          <a:pt x="1068" y="29"/>
                        </a:lnTo>
                        <a:lnTo>
                          <a:pt x="1039" y="48"/>
                        </a:lnTo>
                        <a:lnTo>
                          <a:pt x="1005" y="70"/>
                        </a:lnTo>
                        <a:lnTo>
                          <a:pt x="976" y="84"/>
                        </a:lnTo>
                        <a:lnTo>
                          <a:pt x="935" y="103"/>
                        </a:lnTo>
                        <a:lnTo>
                          <a:pt x="906" y="118"/>
                        </a:lnTo>
                        <a:lnTo>
                          <a:pt x="876" y="140"/>
                        </a:lnTo>
                        <a:lnTo>
                          <a:pt x="847" y="162"/>
                        </a:lnTo>
                        <a:lnTo>
                          <a:pt x="810" y="188"/>
                        </a:lnTo>
                        <a:lnTo>
                          <a:pt x="784" y="210"/>
                        </a:lnTo>
                        <a:lnTo>
                          <a:pt x="752" y="235"/>
                        </a:lnTo>
                        <a:lnTo>
                          <a:pt x="730" y="250"/>
                        </a:lnTo>
                        <a:lnTo>
                          <a:pt x="704" y="269"/>
                        </a:lnTo>
                        <a:lnTo>
                          <a:pt x="682" y="283"/>
                        </a:lnTo>
                        <a:lnTo>
                          <a:pt x="664" y="294"/>
                        </a:lnTo>
                        <a:lnTo>
                          <a:pt x="642" y="302"/>
                        </a:lnTo>
                        <a:lnTo>
                          <a:pt x="627" y="337"/>
                        </a:lnTo>
                        <a:lnTo>
                          <a:pt x="612" y="373"/>
                        </a:lnTo>
                        <a:lnTo>
                          <a:pt x="594" y="428"/>
                        </a:lnTo>
                        <a:lnTo>
                          <a:pt x="575" y="473"/>
                        </a:lnTo>
                        <a:lnTo>
                          <a:pt x="561" y="506"/>
                        </a:lnTo>
                        <a:lnTo>
                          <a:pt x="527" y="561"/>
                        </a:lnTo>
                        <a:lnTo>
                          <a:pt x="502" y="601"/>
                        </a:lnTo>
                        <a:lnTo>
                          <a:pt x="472" y="638"/>
                        </a:lnTo>
                        <a:lnTo>
                          <a:pt x="439" y="675"/>
                        </a:lnTo>
                        <a:lnTo>
                          <a:pt x="407" y="714"/>
                        </a:lnTo>
                        <a:lnTo>
                          <a:pt x="375" y="759"/>
                        </a:lnTo>
                        <a:lnTo>
                          <a:pt x="346" y="803"/>
                        </a:lnTo>
                        <a:lnTo>
                          <a:pt x="327" y="840"/>
                        </a:lnTo>
                        <a:lnTo>
                          <a:pt x="312" y="866"/>
                        </a:lnTo>
                        <a:lnTo>
                          <a:pt x="294" y="895"/>
                        </a:lnTo>
                        <a:lnTo>
                          <a:pt x="272" y="921"/>
                        </a:lnTo>
                        <a:lnTo>
                          <a:pt x="242" y="953"/>
                        </a:lnTo>
                        <a:lnTo>
                          <a:pt x="191" y="997"/>
                        </a:lnTo>
                        <a:lnTo>
                          <a:pt x="128" y="1041"/>
                        </a:lnTo>
                        <a:lnTo>
                          <a:pt x="29" y="1103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4841" name="Group 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2" y="3114"/>
                    <a:ext cx="350" cy="200"/>
                    <a:chOff x="1372" y="3114"/>
                    <a:chExt cx="350" cy="200"/>
                  </a:xfrm>
                </p:grpSpPr>
                <p:grpSp>
                  <p:nvGrpSpPr>
                    <p:cNvPr id="34842" name="Group 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372" y="3119"/>
                      <a:ext cx="350" cy="192"/>
                      <a:chOff x="1372" y="3119"/>
                      <a:chExt cx="350" cy="192"/>
                    </a:xfrm>
                  </p:grpSpPr>
                  <p:sp>
                    <p:nvSpPr>
                      <p:cNvPr id="34858" name="Freeform 3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72" y="3119"/>
                        <a:ext cx="331" cy="192"/>
                      </a:xfrm>
                      <a:custGeom>
                        <a:avLst/>
                        <a:gdLst>
                          <a:gd name="T0" fmla="*/ 0 w 992"/>
                          <a:gd name="T1" fmla="*/ 0 h 575"/>
                          <a:gd name="T2" fmla="*/ 0 w 992"/>
                          <a:gd name="T3" fmla="*/ 0 h 575"/>
                          <a:gd name="T4" fmla="*/ 0 w 992"/>
                          <a:gd name="T5" fmla="*/ 0 h 575"/>
                          <a:gd name="T6" fmla="*/ 0 w 992"/>
                          <a:gd name="T7" fmla="*/ 0 h 575"/>
                          <a:gd name="T8" fmla="*/ 0 w 992"/>
                          <a:gd name="T9" fmla="*/ 0 h 575"/>
                          <a:gd name="T10" fmla="*/ 0 w 992"/>
                          <a:gd name="T11" fmla="*/ 0 h 575"/>
                          <a:gd name="T12" fmla="*/ 0 w 992"/>
                          <a:gd name="T13" fmla="*/ 0 h 575"/>
                          <a:gd name="T14" fmla="*/ 0 w 992"/>
                          <a:gd name="T15" fmla="*/ 0 h 575"/>
                          <a:gd name="T16" fmla="*/ 0 w 992"/>
                          <a:gd name="T17" fmla="*/ 0 h 575"/>
                          <a:gd name="T18" fmla="*/ 0 w 992"/>
                          <a:gd name="T19" fmla="*/ 0 h 575"/>
                          <a:gd name="T20" fmla="*/ 0 w 992"/>
                          <a:gd name="T21" fmla="*/ 0 h 575"/>
                          <a:gd name="T22" fmla="*/ 0 w 992"/>
                          <a:gd name="T23" fmla="*/ 0 h 575"/>
                          <a:gd name="T24" fmla="*/ 0 w 992"/>
                          <a:gd name="T25" fmla="*/ 0 h 575"/>
                          <a:gd name="T26" fmla="*/ 0 w 992"/>
                          <a:gd name="T27" fmla="*/ 0 h 575"/>
                          <a:gd name="T28" fmla="*/ 0 w 992"/>
                          <a:gd name="T29" fmla="*/ 0 h 575"/>
                          <a:gd name="T30" fmla="*/ 0 w 992"/>
                          <a:gd name="T31" fmla="*/ 0 h 575"/>
                          <a:gd name="T32" fmla="*/ 0 w 992"/>
                          <a:gd name="T33" fmla="*/ 0 h 575"/>
                          <a:gd name="T34" fmla="*/ 0 w 992"/>
                          <a:gd name="T35" fmla="*/ 0 h 575"/>
                          <a:gd name="T36" fmla="*/ 0 w 992"/>
                          <a:gd name="T37" fmla="*/ 0 h 575"/>
                          <a:gd name="T38" fmla="*/ 0 w 992"/>
                          <a:gd name="T39" fmla="*/ 0 h 575"/>
                          <a:gd name="T40" fmla="*/ 0 w 992"/>
                          <a:gd name="T41" fmla="*/ 0 h 575"/>
                          <a:gd name="T42" fmla="*/ 0 w 992"/>
                          <a:gd name="T43" fmla="*/ 0 h 575"/>
                          <a:gd name="T44" fmla="*/ 0 w 992"/>
                          <a:gd name="T45" fmla="*/ 0 h 575"/>
                          <a:gd name="T46" fmla="*/ 0 w 992"/>
                          <a:gd name="T47" fmla="*/ 0 h 575"/>
                          <a:gd name="T48" fmla="*/ 0 w 992"/>
                          <a:gd name="T49" fmla="*/ 0 h 575"/>
                          <a:gd name="T50" fmla="*/ 0 w 992"/>
                          <a:gd name="T51" fmla="*/ 0 h 575"/>
                          <a:gd name="T52" fmla="*/ 0 w 992"/>
                          <a:gd name="T53" fmla="*/ 0 h 575"/>
                          <a:gd name="T54" fmla="*/ 0 w 992"/>
                          <a:gd name="T55" fmla="*/ 0 h 575"/>
                          <a:gd name="T56" fmla="*/ 0 w 992"/>
                          <a:gd name="T57" fmla="*/ 0 h 575"/>
                          <a:gd name="T58" fmla="*/ 0 w 992"/>
                          <a:gd name="T59" fmla="*/ 0 h 575"/>
                          <a:gd name="T60" fmla="*/ 0 w 992"/>
                          <a:gd name="T61" fmla="*/ 0 h 575"/>
                          <a:gd name="T62" fmla="*/ 0 w 992"/>
                          <a:gd name="T63" fmla="*/ 0 h 575"/>
                          <a:gd name="T64" fmla="*/ 0 w 992"/>
                          <a:gd name="T65" fmla="*/ 0 h 575"/>
                          <a:gd name="T66" fmla="*/ 0 w 992"/>
                          <a:gd name="T67" fmla="*/ 0 h 575"/>
                          <a:gd name="T68" fmla="*/ 0 w 992"/>
                          <a:gd name="T69" fmla="*/ 0 h 575"/>
                          <a:gd name="T70" fmla="*/ 0 w 992"/>
                          <a:gd name="T71" fmla="*/ 0 h 575"/>
                          <a:gd name="T72" fmla="*/ 0 w 992"/>
                          <a:gd name="T73" fmla="*/ 0 h 575"/>
                          <a:gd name="T74" fmla="*/ 0 w 992"/>
                          <a:gd name="T75" fmla="*/ 0 h 575"/>
                          <a:gd name="T76" fmla="*/ 0 w 992"/>
                          <a:gd name="T77" fmla="*/ 0 h 575"/>
                          <a:gd name="T78" fmla="*/ 0 w 992"/>
                          <a:gd name="T79" fmla="*/ 0 h 575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w 992"/>
                          <a:gd name="T121" fmla="*/ 0 h 575"/>
                          <a:gd name="T122" fmla="*/ 992 w 992"/>
                          <a:gd name="T123" fmla="*/ 575 h 575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T120" t="T121" r="T122" b="T123"/>
                        <a:pathLst>
                          <a:path w="992" h="575">
                            <a:moveTo>
                              <a:pt x="0" y="494"/>
                            </a:moveTo>
                            <a:lnTo>
                              <a:pt x="26" y="410"/>
                            </a:lnTo>
                            <a:lnTo>
                              <a:pt x="59" y="322"/>
                            </a:lnTo>
                            <a:lnTo>
                              <a:pt x="118" y="249"/>
                            </a:lnTo>
                            <a:lnTo>
                              <a:pt x="172" y="190"/>
                            </a:lnTo>
                            <a:lnTo>
                              <a:pt x="242" y="125"/>
                            </a:lnTo>
                            <a:lnTo>
                              <a:pt x="340" y="62"/>
                            </a:lnTo>
                            <a:lnTo>
                              <a:pt x="429" y="18"/>
                            </a:lnTo>
                            <a:lnTo>
                              <a:pt x="484" y="7"/>
                            </a:lnTo>
                            <a:lnTo>
                              <a:pt x="542" y="0"/>
                            </a:lnTo>
                            <a:lnTo>
                              <a:pt x="612" y="11"/>
                            </a:lnTo>
                            <a:lnTo>
                              <a:pt x="674" y="33"/>
                            </a:lnTo>
                            <a:lnTo>
                              <a:pt x="744" y="66"/>
                            </a:lnTo>
                            <a:lnTo>
                              <a:pt x="809" y="103"/>
                            </a:lnTo>
                            <a:lnTo>
                              <a:pt x="875" y="150"/>
                            </a:lnTo>
                            <a:lnTo>
                              <a:pt x="930" y="190"/>
                            </a:lnTo>
                            <a:lnTo>
                              <a:pt x="978" y="220"/>
                            </a:lnTo>
                            <a:lnTo>
                              <a:pt x="992" y="245"/>
                            </a:lnTo>
                            <a:lnTo>
                              <a:pt x="963" y="285"/>
                            </a:lnTo>
                            <a:lnTo>
                              <a:pt x="930" y="314"/>
                            </a:lnTo>
                            <a:lnTo>
                              <a:pt x="889" y="347"/>
                            </a:lnTo>
                            <a:lnTo>
                              <a:pt x="854" y="381"/>
                            </a:lnTo>
                            <a:lnTo>
                              <a:pt x="802" y="414"/>
                            </a:lnTo>
                            <a:lnTo>
                              <a:pt x="765" y="435"/>
                            </a:lnTo>
                            <a:lnTo>
                              <a:pt x="733" y="453"/>
                            </a:lnTo>
                            <a:lnTo>
                              <a:pt x="689" y="475"/>
                            </a:lnTo>
                            <a:lnTo>
                              <a:pt x="637" y="501"/>
                            </a:lnTo>
                            <a:lnTo>
                              <a:pt x="601" y="512"/>
                            </a:lnTo>
                            <a:lnTo>
                              <a:pt x="556" y="527"/>
                            </a:lnTo>
                            <a:lnTo>
                              <a:pt x="505" y="538"/>
                            </a:lnTo>
                            <a:lnTo>
                              <a:pt x="440" y="552"/>
                            </a:lnTo>
                            <a:lnTo>
                              <a:pt x="395" y="556"/>
                            </a:lnTo>
                            <a:lnTo>
                              <a:pt x="351" y="567"/>
                            </a:lnTo>
                            <a:lnTo>
                              <a:pt x="296" y="571"/>
                            </a:lnTo>
                            <a:lnTo>
                              <a:pt x="238" y="575"/>
                            </a:lnTo>
                            <a:lnTo>
                              <a:pt x="168" y="567"/>
                            </a:lnTo>
                            <a:lnTo>
                              <a:pt x="103" y="560"/>
                            </a:lnTo>
                            <a:lnTo>
                              <a:pt x="48" y="552"/>
                            </a:lnTo>
                            <a:lnTo>
                              <a:pt x="11" y="538"/>
                            </a:lnTo>
                            <a:lnTo>
                              <a:pt x="0" y="494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859" name="Freeform 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73" y="3186"/>
                        <a:ext cx="38" cy="42"/>
                      </a:xfrm>
                      <a:custGeom>
                        <a:avLst/>
                        <a:gdLst>
                          <a:gd name="T0" fmla="*/ 0 w 115"/>
                          <a:gd name="T1" fmla="*/ 0 h 126"/>
                          <a:gd name="T2" fmla="*/ 0 w 115"/>
                          <a:gd name="T3" fmla="*/ 0 h 126"/>
                          <a:gd name="T4" fmla="*/ 0 w 115"/>
                          <a:gd name="T5" fmla="*/ 0 h 126"/>
                          <a:gd name="T6" fmla="*/ 0 w 115"/>
                          <a:gd name="T7" fmla="*/ 0 h 126"/>
                          <a:gd name="T8" fmla="*/ 0 w 115"/>
                          <a:gd name="T9" fmla="*/ 0 h 126"/>
                          <a:gd name="T10" fmla="*/ 0 w 115"/>
                          <a:gd name="T11" fmla="*/ 0 h 126"/>
                          <a:gd name="T12" fmla="*/ 0 w 115"/>
                          <a:gd name="T13" fmla="*/ 0 h 126"/>
                          <a:gd name="T14" fmla="*/ 0 w 115"/>
                          <a:gd name="T15" fmla="*/ 0 h 126"/>
                          <a:gd name="T16" fmla="*/ 0 w 115"/>
                          <a:gd name="T17" fmla="*/ 0 h 126"/>
                          <a:gd name="T18" fmla="*/ 0 w 115"/>
                          <a:gd name="T19" fmla="*/ 0 h 126"/>
                          <a:gd name="T20" fmla="*/ 0 w 115"/>
                          <a:gd name="T21" fmla="*/ 0 h 126"/>
                          <a:gd name="T22" fmla="*/ 0 w 115"/>
                          <a:gd name="T23" fmla="*/ 0 h 126"/>
                          <a:gd name="T24" fmla="*/ 0 w 115"/>
                          <a:gd name="T25" fmla="*/ 0 h 126"/>
                          <a:gd name="T26" fmla="*/ 0 w 115"/>
                          <a:gd name="T27" fmla="*/ 0 h 126"/>
                          <a:gd name="T28" fmla="*/ 0 w 115"/>
                          <a:gd name="T29" fmla="*/ 0 h 126"/>
                          <a:gd name="T30" fmla="*/ 0 w 115"/>
                          <a:gd name="T31" fmla="*/ 0 h 126"/>
                          <a:gd name="T32" fmla="*/ 0 w 115"/>
                          <a:gd name="T33" fmla="*/ 0 h 126"/>
                          <a:gd name="T34" fmla="*/ 0 w 115"/>
                          <a:gd name="T35" fmla="*/ 0 h 12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15"/>
                          <a:gd name="T55" fmla="*/ 0 h 126"/>
                          <a:gd name="T56" fmla="*/ 115 w 115"/>
                          <a:gd name="T57" fmla="*/ 126 h 126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15" h="126">
                            <a:moveTo>
                              <a:pt x="13" y="0"/>
                            </a:moveTo>
                            <a:lnTo>
                              <a:pt x="35" y="11"/>
                            </a:lnTo>
                            <a:lnTo>
                              <a:pt x="50" y="19"/>
                            </a:lnTo>
                            <a:lnTo>
                              <a:pt x="75" y="32"/>
                            </a:lnTo>
                            <a:lnTo>
                              <a:pt x="103" y="44"/>
                            </a:lnTo>
                            <a:lnTo>
                              <a:pt x="115" y="52"/>
                            </a:lnTo>
                            <a:lnTo>
                              <a:pt x="86" y="65"/>
                            </a:lnTo>
                            <a:lnTo>
                              <a:pt x="57" y="80"/>
                            </a:lnTo>
                            <a:lnTo>
                              <a:pt x="38" y="95"/>
                            </a:lnTo>
                            <a:lnTo>
                              <a:pt x="18" y="111"/>
                            </a:lnTo>
                            <a:lnTo>
                              <a:pt x="0" y="126"/>
                            </a:lnTo>
                            <a:lnTo>
                              <a:pt x="7" y="112"/>
                            </a:lnTo>
                            <a:lnTo>
                              <a:pt x="14" y="101"/>
                            </a:lnTo>
                            <a:lnTo>
                              <a:pt x="18" y="86"/>
                            </a:lnTo>
                            <a:lnTo>
                              <a:pt x="20" y="63"/>
                            </a:lnTo>
                            <a:lnTo>
                              <a:pt x="20" y="44"/>
                            </a:lnTo>
                            <a:lnTo>
                              <a:pt x="17" y="16"/>
                            </a:lnTo>
                            <a:lnTo>
                              <a:pt x="13" y="0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860" name="Freeform 3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82" y="3192"/>
                        <a:ext cx="40" cy="28"/>
                      </a:xfrm>
                      <a:custGeom>
                        <a:avLst/>
                        <a:gdLst>
                          <a:gd name="T0" fmla="*/ 0 w 120"/>
                          <a:gd name="T1" fmla="*/ 0 h 83"/>
                          <a:gd name="T2" fmla="*/ 0 w 120"/>
                          <a:gd name="T3" fmla="*/ 0 h 83"/>
                          <a:gd name="T4" fmla="*/ 0 w 120"/>
                          <a:gd name="T5" fmla="*/ 0 h 83"/>
                          <a:gd name="T6" fmla="*/ 0 w 120"/>
                          <a:gd name="T7" fmla="*/ 0 h 83"/>
                          <a:gd name="T8" fmla="*/ 0 w 120"/>
                          <a:gd name="T9" fmla="*/ 0 h 83"/>
                          <a:gd name="T10" fmla="*/ 0 w 120"/>
                          <a:gd name="T11" fmla="*/ 0 h 83"/>
                          <a:gd name="T12" fmla="*/ 0 w 120"/>
                          <a:gd name="T13" fmla="*/ 0 h 83"/>
                          <a:gd name="T14" fmla="*/ 0 w 120"/>
                          <a:gd name="T15" fmla="*/ 0 h 83"/>
                          <a:gd name="T16" fmla="*/ 0 w 120"/>
                          <a:gd name="T17" fmla="*/ 0 h 83"/>
                          <a:gd name="T18" fmla="*/ 0 w 120"/>
                          <a:gd name="T19" fmla="*/ 0 h 83"/>
                          <a:gd name="T20" fmla="*/ 0 w 120"/>
                          <a:gd name="T21" fmla="*/ 0 h 83"/>
                          <a:gd name="T22" fmla="*/ 0 w 120"/>
                          <a:gd name="T23" fmla="*/ 0 h 83"/>
                          <a:gd name="T24" fmla="*/ 0 w 120"/>
                          <a:gd name="T25" fmla="*/ 0 h 83"/>
                          <a:gd name="T26" fmla="*/ 0 w 120"/>
                          <a:gd name="T27" fmla="*/ 0 h 83"/>
                          <a:gd name="T28" fmla="*/ 0 w 120"/>
                          <a:gd name="T29" fmla="*/ 0 h 83"/>
                          <a:gd name="T30" fmla="*/ 0 w 120"/>
                          <a:gd name="T31" fmla="*/ 0 h 83"/>
                          <a:gd name="T32" fmla="*/ 0 w 120"/>
                          <a:gd name="T33" fmla="*/ 0 h 83"/>
                          <a:gd name="T34" fmla="*/ 0 w 120"/>
                          <a:gd name="T35" fmla="*/ 0 h 83"/>
                          <a:gd name="T36" fmla="*/ 0 w 120"/>
                          <a:gd name="T37" fmla="*/ 0 h 83"/>
                          <a:gd name="T38" fmla="*/ 0 w 120"/>
                          <a:gd name="T39" fmla="*/ 0 h 83"/>
                          <a:gd name="T40" fmla="*/ 0 w 120"/>
                          <a:gd name="T41" fmla="*/ 0 h 83"/>
                          <a:gd name="T42" fmla="*/ 0 w 120"/>
                          <a:gd name="T43" fmla="*/ 0 h 83"/>
                          <a:gd name="T44" fmla="*/ 0 w 120"/>
                          <a:gd name="T45" fmla="*/ 0 h 83"/>
                          <a:gd name="T46" fmla="*/ 0 w 120"/>
                          <a:gd name="T47" fmla="*/ 0 h 83"/>
                          <a:gd name="T48" fmla="*/ 0 w 120"/>
                          <a:gd name="T49" fmla="*/ 0 h 83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120"/>
                          <a:gd name="T76" fmla="*/ 0 h 83"/>
                          <a:gd name="T77" fmla="*/ 120 w 120"/>
                          <a:gd name="T78" fmla="*/ 83 h 83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120" h="83">
                            <a:moveTo>
                              <a:pt x="18" y="15"/>
                            </a:moveTo>
                            <a:lnTo>
                              <a:pt x="27" y="5"/>
                            </a:lnTo>
                            <a:lnTo>
                              <a:pt x="39" y="0"/>
                            </a:lnTo>
                            <a:lnTo>
                              <a:pt x="55" y="0"/>
                            </a:lnTo>
                            <a:lnTo>
                              <a:pt x="69" y="4"/>
                            </a:lnTo>
                            <a:lnTo>
                              <a:pt x="80" y="8"/>
                            </a:lnTo>
                            <a:lnTo>
                              <a:pt x="91" y="8"/>
                            </a:lnTo>
                            <a:lnTo>
                              <a:pt x="94" y="8"/>
                            </a:lnTo>
                            <a:lnTo>
                              <a:pt x="102" y="9"/>
                            </a:lnTo>
                            <a:lnTo>
                              <a:pt x="115" y="19"/>
                            </a:lnTo>
                            <a:lnTo>
                              <a:pt x="120" y="29"/>
                            </a:lnTo>
                            <a:lnTo>
                              <a:pt x="115" y="36"/>
                            </a:lnTo>
                            <a:lnTo>
                              <a:pt x="98" y="43"/>
                            </a:lnTo>
                            <a:lnTo>
                              <a:pt x="83" y="46"/>
                            </a:lnTo>
                            <a:lnTo>
                              <a:pt x="69" y="53"/>
                            </a:lnTo>
                            <a:lnTo>
                              <a:pt x="54" y="61"/>
                            </a:lnTo>
                            <a:lnTo>
                              <a:pt x="35" y="67"/>
                            </a:lnTo>
                            <a:lnTo>
                              <a:pt x="23" y="75"/>
                            </a:lnTo>
                            <a:lnTo>
                              <a:pt x="12" y="82"/>
                            </a:lnTo>
                            <a:lnTo>
                              <a:pt x="4" y="83"/>
                            </a:lnTo>
                            <a:lnTo>
                              <a:pt x="0" y="75"/>
                            </a:lnTo>
                            <a:lnTo>
                              <a:pt x="16" y="63"/>
                            </a:lnTo>
                            <a:lnTo>
                              <a:pt x="22" y="51"/>
                            </a:lnTo>
                            <a:lnTo>
                              <a:pt x="23" y="40"/>
                            </a:lnTo>
                            <a:lnTo>
                              <a:pt x="18" y="15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843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12" y="3124"/>
                      <a:ext cx="252" cy="190"/>
                      <a:chOff x="1412" y="3124"/>
                      <a:chExt cx="252" cy="190"/>
                    </a:xfrm>
                  </p:grpSpPr>
                  <p:grpSp>
                    <p:nvGrpSpPr>
                      <p:cNvPr id="34850" name="Group 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412" y="3147"/>
                        <a:ext cx="170" cy="167"/>
                        <a:chOff x="1412" y="3147"/>
                        <a:chExt cx="170" cy="167"/>
                      </a:xfrm>
                    </p:grpSpPr>
                    <p:sp>
                      <p:nvSpPr>
                        <p:cNvPr id="34855" name="Freeform 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412" y="3158"/>
                          <a:ext cx="151" cy="156"/>
                        </a:xfrm>
                        <a:custGeom>
                          <a:avLst/>
                          <a:gdLst>
                            <a:gd name="T0" fmla="*/ 0 w 451"/>
                            <a:gd name="T1" fmla="*/ 0 h 467"/>
                            <a:gd name="T2" fmla="*/ 0 w 451"/>
                            <a:gd name="T3" fmla="*/ 0 h 467"/>
                            <a:gd name="T4" fmla="*/ 0 w 451"/>
                            <a:gd name="T5" fmla="*/ 0 h 467"/>
                            <a:gd name="T6" fmla="*/ 0 w 451"/>
                            <a:gd name="T7" fmla="*/ 0 h 467"/>
                            <a:gd name="T8" fmla="*/ 0 w 451"/>
                            <a:gd name="T9" fmla="*/ 0 h 467"/>
                            <a:gd name="T10" fmla="*/ 0 w 451"/>
                            <a:gd name="T11" fmla="*/ 0 h 467"/>
                            <a:gd name="T12" fmla="*/ 0 w 451"/>
                            <a:gd name="T13" fmla="*/ 0 h 467"/>
                            <a:gd name="T14" fmla="*/ 0 w 451"/>
                            <a:gd name="T15" fmla="*/ 0 h 467"/>
                            <a:gd name="T16" fmla="*/ 0 w 451"/>
                            <a:gd name="T17" fmla="*/ 0 h 467"/>
                            <a:gd name="T18" fmla="*/ 0 w 451"/>
                            <a:gd name="T19" fmla="*/ 0 h 467"/>
                            <a:gd name="T20" fmla="*/ 0 w 451"/>
                            <a:gd name="T21" fmla="*/ 0 h 467"/>
                            <a:gd name="T22" fmla="*/ 0 w 451"/>
                            <a:gd name="T23" fmla="*/ 0 h 467"/>
                            <a:gd name="T24" fmla="*/ 0 w 451"/>
                            <a:gd name="T25" fmla="*/ 0 h 467"/>
                            <a:gd name="T26" fmla="*/ 0 w 451"/>
                            <a:gd name="T27" fmla="*/ 0 h 467"/>
                            <a:gd name="T28" fmla="*/ 0 w 451"/>
                            <a:gd name="T29" fmla="*/ 0 h 467"/>
                            <a:gd name="T30" fmla="*/ 0 w 451"/>
                            <a:gd name="T31" fmla="*/ 0 h 467"/>
                            <a:gd name="T32" fmla="*/ 0 w 451"/>
                            <a:gd name="T33" fmla="*/ 0 h 467"/>
                            <a:gd name="T34" fmla="*/ 0 w 451"/>
                            <a:gd name="T35" fmla="*/ 0 h 467"/>
                            <a:gd name="T36" fmla="*/ 0 w 451"/>
                            <a:gd name="T37" fmla="*/ 0 h 467"/>
                            <a:gd name="T38" fmla="*/ 0 w 451"/>
                            <a:gd name="T39" fmla="*/ 0 h 467"/>
                            <a:gd name="T40" fmla="*/ 0 w 451"/>
                            <a:gd name="T41" fmla="*/ 0 h 467"/>
                            <a:gd name="T42" fmla="*/ 0 w 451"/>
                            <a:gd name="T43" fmla="*/ 0 h 467"/>
                            <a:gd name="T44" fmla="*/ 0 w 451"/>
                            <a:gd name="T45" fmla="*/ 0 h 467"/>
                            <a:gd name="T46" fmla="*/ 0 w 451"/>
                            <a:gd name="T47" fmla="*/ 0 h 467"/>
                            <a:gd name="T48" fmla="*/ 0 w 451"/>
                            <a:gd name="T49" fmla="*/ 0 h 467"/>
                            <a:gd name="T50" fmla="*/ 0 w 451"/>
                            <a:gd name="T51" fmla="*/ 0 h 467"/>
                            <a:gd name="T52" fmla="*/ 0 w 451"/>
                            <a:gd name="T53" fmla="*/ 0 h 46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51"/>
                            <a:gd name="T82" fmla="*/ 0 h 467"/>
                            <a:gd name="T83" fmla="*/ 451 w 451"/>
                            <a:gd name="T84" fmla="*/ 467 h 46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51" h="467">
                              <a:moveTo>
                                <a:pt x="21" y="108"/>
                              </a:moveTo>
                              <a:lnTo>
                                <a:pt x="5" y="132"/>
                              </a:lnTo>
                              <a:lnTo>
                                <a:pt x="0" y="163"/>
                              </a:lnTo>
                              <a:lnTo>
                                <a:pt x="0" y="192"/>
                              </a:lnTo>
                              <a:lnTo>
                                <a:pt x="3" y="232"/>
                              </a:lnTo>
                              <a:lnTo>
                                <a:pt x="12" y="266"/>
                              </a:lnTo>
                              <a:lnTo>
                                <a:pt x="23" y="299"/>
                              </a:lnTo>
                              <a:lnTo>
                                <a:pt x="38" y="327"/>
                              </a:lnTo>
                              <a:lnTo>
                                <a:pt x="62" y="359"/>
                              </a:lnTo>
                              <a:lnTo>
                                <a:pt x="86" y="386"/>
                              </a:lnTo>
                              <a:lnTo>
                                <a:pt x="114" y="412"/>
                              </a:lnTo>
                              <a:lnTo>
                                <a:pt x="138" y="427"/>
                              </a:lnTo>
                              <a:lnTo>
                                <a:pt x="167" y="442"/>
                              </a:lnTo>
                              <a:lnTo>
                                <a:pt x="204" y="455"/>
                              </a:lnTo>
                              <a:lnTo>
                                <a:pt x="237" y="464"/>
                              </a:lnTo>
                              <a:lnTo>
                                <a:pt x="267" y="466"/>
                              </a:lnTo>
                              <a:lnTo>
                                <a:pt x="295" y="467"/>
                              </a:lnTo>
                              <a:lnTo>
                                <a:pt x="325" y="466"/>
                              </a:lnTo>
                              <a:lnTo>
                                <a:pt x="353" y="463"/>
                              </a:lnTo>
                              <a:lnTo>
                                <a:pt x="451" y="440"/>
                              </a:lnTo>
                              <a:lnTo>
                                <a:pt x="381" y="402"/>
                              </a:lnTo>
                              <a:lnTo>
                                <a:pt x="293" y="342"/>
                              </a:lnTo>
                              <a:lnTo>
                                <a:pt x="230" y="265"/>
                              </a:lnTo>
                              <a:lnTo>
                                <a:pt x="156" y="147"/>
                              </a:lnTo>
                              <a:lnTo>
                                <a:pt x="138" y="65"/>
                              </a:lnTo>
                              <a:lnTo>
                                <a:pt x="137" y="0"/>
                              </a:lnTo>
                              <a:lnTo>
                                <a:pt x="21" y="1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856" name="Freeform 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421" y="3153"/>
                          <a:ext cx="150" cy="156"/>
                        </a:xfrm>
                        <a:custGeom>
                          <a:avLst/>
                          <a:gdLst>
                            <a:gd name="T0" fmla="*/ 0 w 452"/>
                            <a:gd name="T1" fmla="*/ 0 h 467"/>
                            <a:gd name="T2" fmla="*/ 0 w 452"/>
                            <a:gd name="T3" fmla="*/ 0 h 467"/>
                            <a:gd name="T4" fmla="*/ 0 w 452"/>
                            <a:gd name="T5" fmla="*/ 0 h 467"/>
                            <a:gd name="T6" fmla="*/ 0 w 452"/>
                            <a:gd name="T7" fmla="*/ 0 h 467"/>
                            <a:gd name="T8" fmla="*/ 0 w 452"/>
                            <a:gd name="T9" fmla="*/ 0 h 467"/>
                            <a:gd name="T10" fmla="*/ 0 w 452"/>
                            <a:gd name="T11" fmla="*/ 0 h 467"/>
                            <a:gd name="T12" fmla="*/ 0 w 452"/>
                            <a:gd name="T13" fmla="*/ 0 h 467"/>
                            <a:gd name="T14" fmla="*/ 0 w 452"/>
                            <a:gd name="T15" fmla="*/ 0 h 467"/>
                            <a:gd name="T16" fmla="*/ 0 w 452"/>
                            <a:gd name="T17" fmla="*/ 0 h 467"/>
                            <a:gd name="T18" fmla="*/ 0 w 452"/>
                            <a:gd name="T19" fmla="*/ 0 h 467"/>
                            <a:gd name="T20" fmla="*/ 0 w 452"/>
                            <a:gd name="T21" fmla="*/ 0 h 467"/>
                            <a:gd name="T22" fmla="*/ 0 w 452"/>
                            <a:gd name="T23" fmla="*/ 0 h 467"/>
                            <a:gd name="T24" fmla="*/ 0 w 452"/>
                            <a:gd name="T25" fmla="*/ 0 h 467"/>
                            <a:gd name="T26" fmla="*/ 0 w 452"/>
                            <a:gd name="T27" fmla="*/ 0 h 467"/>
                            <a:gd name="T28" fmla="*/ 0 w 452"/>
                            <a:gd name="T29" fmla="*/ 0 h 467"/>
                            <a:gd name="T30" fmla="*/ 0 w 452"/>
                            <a:gd name="T31" fmla="*/ 0 h 467"/>
                            <a:gd name="T32" fmla="*/ 0 w 452"/>
                            <a:gd name="T33" fmla="*/ 0 h 467"/>
                            <a:gd name="T34" fmla="*/ 0 w 452"/>
                            <a:gd name="T35" fmla="*/ 0 h 467"/>
                            <a:gd name="T36" fmla="*/ 0 w 452"/>
                            <a:gd name="T37" fmla="*/ 0 h 467"/>
                            <a:gd name="T38" fmla="*/ 0 w 452"/>
                            <a:gd name="T39" fmla="*/ 0 h 467"/>
                            <a:gd name="T40" fmla="*/ 0 w 452"/>
                            <a:gd name="T41" fmla="*/ 0 h 467"/>
                            <a:gd name="T42" fmla="*/ 0 w 452"/>
                            <a:gd name="T43" fmla="*/ 0 h 467"/>
                            <a:gd name="T44" fmla="*/ 0 w 452"/>
                            <a:gd name="T45" fmla="*/ 0 h 467"/>
                            <a:gd name="T46" fmla="*/ 0 w 452"/>
                            <a:gd name="T47" fmla="*/ 0 h 467"/>
                            <a:gd name="T48" fmla="*/ 0 w 452"/>
                            <a:gd name="T49" fmla="*/ 0 h 467"/>
                            <a:gd name="T50" fmla="*/ 0 w 452"/>
                            <a:gd name="T51" fmla="*/ 0 h 467"/>
                            <a:gd name="T52" fmla="*/ 0 w 452"/>
                            <a:gd name="T53" fmla="*/ 0 h 46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52"/>
                            <a:gd name="T82" fmla="*/ 0 h 467"/>
                            <a:gd name="T83" fmla="*/ 452 w 452"/>
                            <a:gd name="T84" fmla="*/ 467 h 46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52" h="467">
                              <a:moveTo>
                                <a:pt x="22" y="108"/>
                              </a:moveTo>
                              <a:lnTo>
                                <a:pt x="6" y="132"/>
                              </a:lnTo>
                              <a:lnTo>
                                <a:pt x="0" y="163"/>
                              </a:lnTo>
                              <a:lnTo>
                                <a:pt x="0" y="192"/>
                              </a:lnTo>
                              <a:lnTo>
                                <a:pt x="3" y="232"/>
                              </a:lnTo>
                              <a:lnTo>
                                <a:pt x="13" y="266"/>
                              </a:lnTo>
                              <a:lnTo>
                                <a:pt x="24" y="299"/>
                              </a:lnTo>
                              <a:lnTo>
                                <a:pt x="39" y="327"/>
                              </a:lnTo>
                              <a:lnTo>
                                <a:pt x="62" y="359"/>
                              </a:lnTo>
                              <a:lnTo>
                                <a:pt x="87" y="386"/>
                              </a:lnTo>
                              <a:lnTo>
                                <a:pt x="115" y="412"/>
                              </a:lnTo>
                              <a:lnTo>
                                <a:pt x="139" y="427"/>
                              </a:lnTo>
                              <a:lnTo>
                                <a:pt x="168" y="442"/>
                              </a:lnTo>
                              <a:lnTo>
                                <a:pt x="205" y="455"/>
                              </a:lnTo>
                              <a:lnTo>
                                <a:pt x="238" y="464"/>
                              </a:lnTo>
                              <a:lnTo>
                                <a:pt x="268" y="466"/>
                              </a:lnTo>
                              <a:lnTo>
                                <a:pt x="296" y="467"/>
                              </a:lnTo>
                              <a:lnTo>
                                <a:pt x="325" y="466"/>
                              </a:lnTo>
                              <a:lnTo>
                                <a:pt x="352" y="463"/>
                              </a:lnTo>
                              <a:lnTo>
                                <a:pt x="452" y="440"/>
                              </a:lnTo>
                              <a:lnTo>
                                <a:pt x="382" y="402"/>
                              </a:lnTo>
                              <a:lnTo>
                                <a:pt x="293" y="342"/>
                              </a:lnTo>
                              <a:lnTo>
                                <a:pt x="231" y="265"/>
                              </a:lnTo>
                              <a:lnTo>
                                <a:pt x="157" y="148"/>
                              </a:lnTo>
                              <a:lnTo>
                                <a:pt x="139" y="65"/>
                              </a:lnTo>
                              <a:lnTo>
                                <a:pt x="137" y="0"/>
                              </a:lnTo>
                              <a:lnTo>
                                <a:pt x="22" y="1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857" name="Freeform 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431" y="3147"/>
                          <a:ext cx="151" cy="156"/>
                        </a:xfrm>
                        <a:custGeom>
                          <a:avLst/>
                          <a:gdLst>
                            <a:gd name="T0" fmla="*/ 0 w 452"/>
                            <a:gd name="T1" fmla="*/ 0 h 468"/>
                            <a:gd name="T2" fmla="*/ 0 w 452"/>
                            <a:gd name="T3" fmla="*/ 0 h 468"/>
                            <a:gd name="T4" fmla="*/ 0 w 452"/>
                            <a:gd name="T5" fmla="*/ 0 h 468"/>
                            <a:gd name="T6" fmla="*/ 0 w 452"/>
                            <a:gd name="T7" fmla="*/ 0 h 468"/>
                            <a:gd name="T8" fmla="*/ 0 w 452"/>
                            <a:gd name="T9" fmla="*/ 0 h 468"/>
                            <a:gd name="T10" fmla="*/ 0 w 452"/>
                            <a:gd name="T11" fmla="*/ 0 h 468"/>
                            <a:gd name="T12" fmla="*/ 0 w 452"/>
                            <a:gd name="T13" fmla="*/ 0 h 468"/>
                            <a:gd name="T14" fmla="*/ 0 w 452"/>
                            <a:gd name="T15" fmla="*/ 0 h 468"/>
                            <a:gd name="T16" fmla="*/ 0 w 452"/>
                            <a:gd name="T17" fmla="*/ 0 h 468"/>
                            <a:gd name="T18" fmla="*/ 0 w 452"/>
                            <a:gd name="T19" fmla="*/ 0 h 468"/>
                            <a:gd name="T20" fmla="*/ 0 w 452"/>
                            <a:gd name="T21" fmla="*/ 0 h 468"/>
                            <a:gd name="T22" fmla="*/ 0 w 452"/>
                            <a:gd name="T23" fmla="*/ 0 h 468"/>
                            <a:gd name="T24" fmla="*/ 0 w 452"/>
                            <a:gd name="T25" fmla="*/ 0 h 468"/>
                            <a:gd name="T26" fmla="*/ 0 w 452"/>
                            <a:gd name="T27" fmla="*/ 0 h 468"/>
                            <a:gd name="T28" fmla="*/ 0 w 452"/>
                            <a:gd name="T29" fmla="*/ 0 h 468"/>
                            <a:gd name="T30" fmla="*/ 0 w 452"/>
                            <a:gd name="T31" fmla="*/ 0 h 468"/>
                            <a:gd name="T32" fmla="*/ 0 w 452"/>
                            <a:gd name="T33" fmla="*/ 0 h 468"/>
                            <a:gd name="T34" fmla="*/ 0 w 452"/>
                            <a:gd name="T35" fmla="*/ 0 h 468"/>
                            <a:gd name="T36" fmla="*/ 0 w 452"/>
                            <a:gd name="T37" fmla="*/ 0 h 468"/>
                            <a:gd name="T38" fmla="*/ 0 w 452"/>
                            <a:gd name="T39" fmla="*/ 0 h 468"/>
                            <a:gd name="T40" fmla="*/ 0 w 452"/>
                            <a:gd name="T41" fmla="*/ 0 h 468"/>
                            <a:gd name="T42" fmla="*/ 0 w 452"/>
                            <a:gd name="T43" fmla="*/ 0 h 468"/>
                            <a:gd name="T44" fmla="*/ 0 w 452"/>
                            <a:gd name="T45" fmla="*/ 0 h 468"/>
                            <a:gd name="T46" fmla="*/ 0 w 452"/>
                            <a:gd name="T47" fmla="*/ 0 h 468"/>
                            <a:gd name="T48" fmla="*/ 0 w 452"/>
                            <a:gd name="T49" fmla="*/ 0 h 468"/>
                            <a:gd name="T50" fmla="*/ 0 w 452"/>
                            <a:gd name="T51" fmla="*/ 0 h 468"/>
                            <a:gd name="T52" fmla="*/ 0 w 452"/>
                            <a:gd name="T53" fmla="*/ 0 h 468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52"/>
                            <a:gd name="T82" fmla="*/ 0 h 468"/>
                            <a:gd name="T83" fmla="*/ 452 w 452"/>
                            <a:gd name="T84" fmla="*/ 468 h 468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52" h="468">
                              <a:moveTo>
                                <a:pt x="22" y="108"/>
                              </a:moveTo>
                              <a:lnTo>
                                <a:pt x="6" y="133"/>
                              </a:lnTo>
                              <a:lnTo>
                                <a:pt x="0" y="165"/>
                              </a:lnTo>
                              <a:lnTo>
                                <a:pt x="0" y="193"/>
                              </a:lnTo>
                              <a:lnTo>
                                <a:pt x="3" y="232"/>
                              </a:lnTo>
                              <a:lnTo>
                                <a:pt x="13" y="267"/>
                              </a:lnTo>
                              <a:lnTo>
                                <a:pt x="24" y="300"/>
                              </a:lnTo>
                              <a:lnTo>
                                <a:pt x="39" y="328"/>
                              </a:lnTo>
                              <a:lnTo>
                                <a:pt x="62" y="360"/>
                              </a:lnTo>
                              <a:lnTo>
                                <a:pt x="87" y="387"/>
                              </a:lnTo>
                              <a:lnTo>
                                <a:pt x="115" y="413"/>
                              </a:lnTo>
                              <a:lnTo>
                                <a:pt x="139" y="428"/>
                              </a:lnTo>
                              <a:lnTo>
                                <a:pt x="168" y="442"/>
                              </a:lnTo>
                              <a:lnTo>
                                <a:pt x="205" y="456"/>
                              </a:lnTo>
                              <a:lnTo>
                                <a:pt x="238" y="465"/>
                              </a:lnTo>
                              <a:lnTo>
                                <a:pt x="268" y="467"/>
                              </a:lnTo>
                              <a:lnTo>
                                <a:pt x="296" y="468"/>
                              </a:lnTo>
                              <a:lnTo>
                                <a:pt x="324" y="467"/>
                              </a:lnTo>
                              <a:lnTo>
                                <a:pt x="352" y="463"/>
                              </a:lnTo>
                              <a:lnTo>
                                <a:pt x="452" y="441"/>
                              </a:lnTo>
                              <a:lnTo>
                                <a:pt x="382" y="403"/>
                              </a:lnTo>
                              <a:lnTo>
                                <a:pt x="293" y="343"/>
                              </a:lnTo>
                              <a:lnTo>
                                <a:pt x="231" y="266"/>
                              </a:lnTo>
                              <a:lnTo>
                                <a:pt x="157" y="149"/>
                              </a:lnTo>
                              <a:lnTo>
                                <a:pt x="139" y="65"/>
                              </a:lnTo>
                              <a:lnTo>
                                <a:pt x="137" y="0"/>
                              </a:lnTo>
                              <a:lnTo>
                                <a:pt x="22" y="1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4851" name="Group 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70" y="3124"/>
                        <a:ext cx="94" cy="176"/>
                        <a:chOff x="1570" y="3124"/>
                        <a:chExt cx="94" cy="176"/>
                      </a:xfrm>
                    </p:grpSpPr>
                    <p:sp>
                      <p:nvSpPr>
                        <p:cNvPr id="34852" name="Freeform 4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91" y="3124"/>
                          <a:ext cx="73" cy="175"/>
                        </a:xfrm>
                        <a:custGeom>
                          <a:avLst/>
                          <a:gdLst>
                            <a:gd name="T0" fmla="*/ 0 w 220"/>
                            <a:gd name="T1" fmla="*/ 0 h 526"/>
                            <a:gd name="T2" fmla="*/ 0 w 220"/>
                            <a:gd name="T3" fmla="*/ 0 h 526"/>
                            <a:gd name="T4" fmla="*/ 0 w 220"/>
                            <a:gd name="T5" fmla="*/ 0 h 526"/>
                            <a:gd name="T6" fmla="*/ 0 w 220"/>
                            <a:gd name="T7" fmla="*/ 0 h 526"/>
                            <a:gd name="T8" fmla="*/ 0 w 220"/>
                            <a:gd name="T9" fmla="*/ 0 h 526"/>
                            <a:gd name="T10" fmla="*/ 0 w 220"/>
                            <a:gd name="T11" fmla="*/ 0 h 526"/>
                            <a:gd name="T12" fmla="*/ 0 w 220"/>
                            <a:gd name="T13" fmla="*/ 0 h 526"/>
                            <a:gd name="T14" fmla="*/ 0 w 220"/>
                            <a:gd name="T15" fmla="*/ 0 h 526"/>
                            <a:gd name="T16" fmla="*/ 0 w 220"/>
                            <a:gd name="T17" fmla="*/ 0 h 526"/>
                            <a:gd name="T18" fmla="*/ 0 w 220"/>
                            <a:gd name="T19" fmla="*/ 0 h 526"/>
                            <a:gd name="T20" fmla="*/ 0 w 220"/>
                            <a:gd name="T21" fmla="*/ 0 h 526"/>
                            <a:gd name="T22" fmla="*/ 0 w 220"/>
                            <a:gd name="T23" fmla="*/ 0 h 526"/>
                            <a:gd name="T24" fmla="*/ 0 w 220"/>
                            <a:gd name="T25" fmla="*/ 0 h 526"/>
                            <a:gd name="T26" fmla="*/ 0 w 220"/>
                            <a:gd name="T27" fmla="*/ 0 h 526"/>
                            <a:gd name="T28" fmla="*/ 0 w 220"/>
                            <a:gd name="T29" fmla="*/ 0 h 526"/>
                            <a:gd name="T30" fmla="*/ 0 w 220"/>
                            <a:gd name="T31" fmla="*/ 0 h 526"/>
                            <a:gd name="T32" fmla="*/ 0 w 220"/>
                            <a:gd name="T33" fmla="*/ 0 h 526"/>
                            <a:gd name="T34" fmla="*/ 0 w 220"/>
                            <a:gd name="T35" fmla="*/ 0 h 526"/>
                            <a:gd name="T36" fmla="*/ 0 w 220"/>
                            <a:gd name="T37" fmla="*/ 0 h 526"/>
                            <a:gd name="T38" fmla="*/ 0 w 220"/>
                            <a:gd name="T39" fmla="*/ 0 h 526"/>
                            <a:gd name="T40" fmla="*/ 0 w 220"/>
                            <a:gd name="T41" fmla="*/ 0 h 526"/>
                            <a:gd name="T42" fmla="*/ 0 w 220"/>
                            <a:gd name="T43" fmla="*/ 0 h 526"/>
                            <a:gd name="T44" fmla="*/ 0 w 220"/>
                            <a:gd name="T45" fmla="*/ 0 h 526"/>
                            <a:gd name="T46" fmla="*/ 0 w 220"/>
                            <a:gd name="T47" fmla="*/ 0 h 526"/>
                            <a:gd name="T48" fmla="*/ 0 w 220"/>
                            <a:gd name="T49" fmla="*/ 0 h 52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w 220"/>
                            <a:gd name="T76" fmla="*/ 0 h 526"/>
                            <a:gd name="T77" fmla="*/ 220 w 220"/>
                            <a:gd name="T78" fmla="*/ 526 h 52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T75" t="T76" r="T77" b="T78"/>
                          <a:pathLst>
                            <a:path w="220" h="526">
                              <a:moveTo>
                                <a:pt x="75" y="29"/>
                              </a:moveTo>
                              <a:lnTo>
                                <a:pt x="130" y="64"/>
                              </a:lnTo>
                              <a:lnTo>
                                <a:pt x="163" y="90"/>
                              </a:lnTo>
                              <a:lnTo>
                                <a:pt x="180" y="116"/>
                              </a:lnTo>
                              <a:lnTo>
                                <a:pt x="192" y="137"/>
                              </a:lnTo>
                              <a:lnTo>
                                <a:pt x="203" y="159"/>
                              </a:lnTo>
                              <a:lnTo>
                                <a:pt x="210" y="183"/>
                              </a:lnTo>
                              <a:lnTo>
                                <a:pt x="216" y="205"/>
                              </a:lnTo>
                              <a:lnTo>
                                <a:pt x="220" y="237"/>
                              </a:lnTo>
                              <a:lnTo>
                                <a:pt x="220" y="264"/>
                              </a:lnTo>
                              <a:lnTo>
                                <a:pt x="216" y="295"/>
                              </a:lnTo>
                              <a:lnTo>
                                <a:pt x="212" y="321"/>
                              </a:lnTo>
                              <a:lnTo>
                                <a:pt x="200" y="353"/>
                              </a:lnTo>
                              <a:lnTo>
                                <a:pt x="192" y="377"/>
                              </a:lnTo>
                              <a:lnTo>
                                <a:pt x="174" y="402"/>
                              </a:lnTo>
                              <a:lnTo>
                                <a:pt x="157" y="429"/>
                              </a:lnTo>
                              <a:lnTo>
                                <a:pt x="115" y="462"/>
                              </a:lnTo>
                              <a:lnTo>
                                <a:pt x="4" y="526"/>
                              </a:lnTo>
                              <a:lnTo>
                                <a:pt x="32" y="471"/>
                              </a:lnTo>
                              <a:lnTo>
                                <a:pt x="72" y="374"/>
                              </a:lnTo>
                              <a:lnTo>
                                <a:pt x="98" y="219"/>
                              </a:lnTo>
                              <a:lnTo>
                                <a:pt x="80" y="116"/>
                              </a:lnTo>
                              <a:lnTo>
                                <a:pt x="10" y="22"/>
                              </a:lnTo>
                              <a:lnTo>
                                <a:pt x="0" y="0"/>
                              </a:lnTo>
                              <a:lnTo>
                                <a:pt x="75" y="2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853" name="Freeform 4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81" y="3125"/>
                          <a:ext cx="74" cy="175"/>
                        </a:xfrm>
                        <a:custGeom>
                          <a:avLst/>
                          <a:gdLst>
                            <a:gd name="T0" fmla="*/ 0 w 222"/>
                            <a:gd name="T1" fmla="*/ 0 h 525"/>
                            <a:gd name="T2" fmla="*/ 0 w 222"/>
                            <a:gd name="T3" fmla="*/ 0 h 525"/>
                            <a:gd name="T4" fmla="*/ 0 w 222"/>
                            <a:gd name="T5" fmla="*/ 0 h 525"/>
                            <a:gd name="T6" fmla="*/ 0 w 222"/>
                            <a:gd name="T7" fmla="*/ 0 h 525"/>
                            <a:gd name="T8" fmla="*/ 0 w 222"/>
                            <a:gd name="T9" fmla="*/ 0 h 525"/>
                            <a:gd name="T10" fmla="*/ 0 w 222"/>
                            <a:gd name="T11" fmla="*/ 0 h 525"/>
                            <a:gd name="T12" fmla="*/ 0 w 222"/>
                            <a:gd name="T13" fmla="*/ 0 h 525"/>
                            <a:gd name="T14" fmla="*/ 0 w 222"/>
                            <a:gd name="T15" fmla="*/ 0 h 525"/>
                            <a:gd name="T16" fmla="*/ 0 w 222"/>
                            <a:gd name="T17" fmla="*/ 0 h 525"/>
                            <a:gd name="T18" fmla="*/ 0 w 222"/>
                            <a:gd name="T19" fmla="*/ 0 h 525"/>
                            <a:gd name="T20" fmla="*/ 0 w 222"/>
                            <a:gd name="T21" fmla="*/ 0 h 525"/>
                            <a:gd name="T22" fmla="*/ 0 w 222"/>
                            <a:gd name="T23" fmla="*/ 0 h 525"/>
                            <a:gd name="T24" fmla="*/ 0 w 222"/>
                            <a:gd name="T25" fmla="*/ 0 h 525"/>
                            <a:gd name="T26" fmla="*/ 0 w 222"/>
                            <a:gd name="T27" fmla="*/ 0 h 525"/>
                            <a:gd name="T28" fmla="*/ 0 w 222"/>
                            <a:gd name="T29" fmla="*/ 0 h 525"/>
                            <a:gd name="T30" fmla="*/ 0 w 222"/>
                            <a:gd name="T31" fmla="*/ 0 h 525"/>
                            <a:gd name="T32" fmla="*/ 0 w 222"/>
                            <a:gd name="T33" fmla="*/ 0 h 525"/>
                            <a:gd name="T34" fmla="*/ 0 w 222"/>
                            <a:gd name="T35" fmla="*/ 0 h 525"/>
                            <a:gd name="T36" fmla="*/ 0 w 222"/>
                            <a:gd name="T37" fmla="*/ 0 h 525"/>
                            <a:gd name="T38" fmla="*/ 0 w 222"/>
                            <a:gd name="T39" fmla="*/ 0 h 525"/>
                            <a:gd name="T40" fmla="*/ 0 w 222"/>
                            <a:gd name="T41" fmla="*/ 0 h 525"/>
                            <a:gd name="T42" fmla="*/ 0 w 222"/>
                            <a:gd name="T43" fmla="*/ 0 h 525"/>
                            <a:gd name="T44" fmla="*/ 0 w 222"/>
                            <a:gd name="T45" fmla="*/ 0 h 525"/>
                            <a:gd name="T46" fmla="*/ 0 w 222"/>
                            <a:gd name="T47" fmla="*/ 0 h 525"/>
                            <a:gd name="T48" fmla="*/ 0 w 222"/>
                            <a:gd name="T49" fmla="*/ 0 h 525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w 222"/>
                            <a:gd name="T76" fmla="*/ 0 h 525"/>
                            <a:gd name="T77" fmla="*/ 222 w 222"/>
                            <a:gd name="T78" fmla="*/ 525 h 525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T75" t="T76" r="T77" b="T78"/>
                          <a:pathLst>
                            <a:path w="222" h="525">
                              <a:moveTo>
                                <a:pt x="75" y="29"/>
                              </a:moveTo>
                              <a:lnTo>
                                <a:pt x="131" y="64"/>
                              </a:lnTo>
                              <a:lnTo>
                                <a:pt x="164" y="91"/>
                              </a:lnTo>
                              <a:lnTo>
                                <a:pt x="181" y="116"/>
                              </a:lnTo>
                              <a:lnTo>
                                <a:pt x="192" y="137"/>
                              </a:lnTo>
                              <a:lnTo>
                                <a:pt x="203" y="159"/>
                              </a:lnTo>
                              <a:lnTo>
                                <a:pt x="210" y="184"/>
                              </a:lnTo>
                              <a:lnTo>
                                <a:pt x="218" y="206"/>
                              </a:lnTo>
                              <a:lnTo>
                                <a:pt x="222" y="238"/>
                              </a:lnTo>
                              <a:lnTo>
                                <a:pt x="222" y="265"/>
                              </a:lnTo>
                              <a:lnTo>
                                <a:pt x="218" y="296"/>
                              </a:lnTo>
                              <a:lnTo>
                                <a:pt x="214" y="322"/>
                              </a:lnTo>
                              <a:lnTo>
                                <a:pt x="201" y="354"/>
                              </a:lnTo>
                              <a:lnTo>
                                <a:pt x="192" y="378"/>
                              </a:lnTo>
                              <a:lnTo>
                                <a:pt x="175" y="403"/>
                              </a:lnTo>
                              <a:lnTo>
                                <a:pt x="158" y="430"/>
                              </a:lnTo>
                              <a:lnTo>
                                <a:pt x="116" y="462"/>
                              </a:lnTo>
                              <a:lnTo>
                                <a:pt x="4" y="525"/>
                              </a:lnTo>
                              <a:lnTo>
                                <a:pt x="32" y="471"/>
                              </a:lnTo>
                              <a:lnTo>
                                <a:pt x="73" y="374"/>
                              </a:lnTo>
                              <a:lnTo>
                                <a:pt x="99" y="220"/>
                              </a:lnTo>
                              <a:lnTo>
                                <a:pt x="80" y="116"/>
                              </a:lnTo>
                              <a:lnTo>
                                <a:pt x="10" y="23"/>
                              </a:lnTo>
                              <a:lnTo>
                                <a:pt x="0" y="0"/>
                              </a:lnTo>
                              <a:lnTo>
                                <a:pt x="75" y="2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854" name="Freeform 4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70" y="3124"/>
                          <a:ext cx="74" cy="175"/>
                        </a:xfrm>
                        <a:custGeom>
                          <a:avLst/>
                          <a:gdLst>
                            <a:gd name="T0" fmla="*/ 0 w 221"/>
                            <a:gd name="T1" fmla="*/ 0 h 527"/>
                            <a:gd name="T2" fmla="*/ 0 w 221"/>
                            <a:gd name="T3" fmla="*/ 0 h 527"/>
                            <a:gd name="T4" fmla="*/ 0 w 221"/>
                            <a:gd name="T5" fmla="*/ 0 h 527"/>
                            <a:gd name="T6" fmla="*/ 0 w 221"/>
                            <a:gd name="T7" fmla="*/ 0 h 527"/>
                            <a:gd name="T8" fmla="*/ 0 w 221"/>
                            <a:gd name="T9" fmla="*/ 0 h 527"/>
                            <a:gd name="T10" fmla="*/ 0 w 221"/>
                            <a:gd name="T11" fmla="*/ 0 h 527"/>
                            <a:gd name="T12" fmla="*/ 0 w 221"/>
                            <a:gd name="T13" fmla="*/ 0 h 527"/>
                            <a:gd name="T14" fmla="*/ 0 w 221"/>
                            <a:gd name="T15" fmla="*/ 0 h 527"/>
                            <a:gd name="T16" fmla="*/ 0 w 221"/>
                            <a:gd name="T17" fmla="*/ 0 h 527"/>
                            <a:gd name="T18" fmla="*/ 0 w 221"/>
                            <a:gd name="T19" fmla="*/ 0 h 527"/>
                            <a:gd name="T20" fmla="*/ 0 w 221"/>
                            <a:gd name="T21" fmla="*/ 0 h 527"/>
                            <a:gd name="T22" fmla="*/ 0 w 221"/>
                            <a:gd name="T23" fmla="*/ 0 h 527"/>
                            <a:gd name="T24" fmla="*/ 0 w 221"/>
                            <a:gd name="T25" fmla="*/ 0 h 527"/>
                            <a:gd name="T26" fmla="*/ 0 w 221"/>
                            <a:gd name="T27" fmla="*/ 0 h 527"/>
                            <a:gd name="T28" fmla="*/ 0 w 221"/>
                            <a:gd name="T29" fmla="*/ 0 h 527"/>
                            <a:gd name="T30" fmla="*/ 0 w 221"/>
                            <a:gd name="T31" fmla="*/ 0 h 527"/>
                            <a:gd name="T32" fmla="*/ 0 w 221"/>
                            <a:gd name="T33" fmla="*/ 0 h 527"/>
                            <a:gd name="T34" fmla="*/ 0 w 221"/>
                            <a:gd name="T35" fmla="*/ 0 h 527"/>
                            <a:gd name="T36" fmla="*/ 0 w 221"/>
                            <a:gd name="T37" fmla="*/ 0 h 527"/>
                            <a:gd name="T38" fmla="*/ 0 w 221"/>
                            <a:gd name="T39" fmla="*/ 0 h 527"/>
                            <a:gd name="T40" fmla="*/ 0 w 221"/>
                            <a:gd name="T41" fmla="*/ 0 h 527"/>
                            <a:gd name="T42" fmla="*/ 0 w 221"/>
                            <a:gd name="T43" fmla="*/ 0 h 527"/>
                            <a:gd name="T44" fmla="*/ 0 w 221"/>
                            <a:gd name="T45" fmla="*/ 0 h 527"/>
                            <a:gd name="T46" fmla="*/ 0 w 221"/>
                            <a:gd name="T47" fmla="*/ 0 h 527"/>
                            <a:gd name="T48" fmla="*/ 0 w 221"/>
                            <a:gd name="T49" fmla="*/ 0 h 527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w 221"/>
                            <a:gd name="T76" fmla="*/ 0 h 527"/>
                            <a:gd name="T77" fmla="*/ 221 w 221"/>
                            <a:gd name="T78" fmla="*/ 527 h 527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T75" t="T76" r="T77" b="T78"/>
                          <a:pathLst>
                            <a:path w="221" h="527">
                              <a:moveTo>
                                <a:pt x="75" y="30"/>
                              </a:moveTo>
                              <a:lnTo>
                                <a:pt x="130" y="65"/>
                              </a:lnTo>
                              <a:lnTo>
                                <a:pt x="164" y="91"/>
                              </a:lnTo>
                              <a:lnTo>
                                <a:pt x="181" y="117"/>
                              </a:lnTo>
                              <a:lnTo>
                                <a:pt x="192" y="138"/>
                              </a:lnTo>
                              <a:lnTo>
                                <a:pt x="203" y="160"/>
                              </a:lnTo>
                              <a:lnTo>
                                <a:pt x="210" y="185"/>
                              </a:lnTo>
                              <a:lnTo>
                                <a:pt x="218" y="207"/>
                              </a:lnTo>
                              <a:lnTo>
                                <a:pt x="221" y="239"/>
                              </a:lnTo>
                              <a:lnTo>
                                <a:pt x="221" y="266"/>
                              </a:lnTo>
                              <a:lnTo>
                                <a:pt x="218" y="296"/>
                              </a:lnTo>
                              <a:lnTo>
                                <a:pt x="214" y="322"/>
                              </a:lnTo>
                              <a:lnTo>
                                <a:pt x="200" y="354"/>
                              </a:lnTo>
                              <a:lnTo>
                                <a:pt x="192" y="379"/>
                              </a:lnTo>
                              <a:lnTo>
                                <a:pt x="175" y="403"/>
                              </a:lnTo>
                              <a:lnTo>
                                <a:pt x="157" y="430"/>
                              </a:lnTo>
                              <a:lnTo>
                                <a:pt x="116" y="462"/>
                              </a:lnTo>
                              <a:lnTo>
                                <a:pt x="4" y="527"/>
                              </a:lnTo>
                              <a:lnTo>
                                <a:pt x="32" y="472"/>
                              </a:lnTo>
                              <a:lnTo>
                                <a:pt x="73" y="375"/>
                              </a:lnTo>
                              <a:lnTo>
                                <a:pt x="98" y="220"/>
                              </a:lnTo>
                              <a:lnTo>
                                <a:pt x="80" y="117"/>
                              </a:lnTo>
                              <a:lnTo>
                                <a:pt x="10" y="24"/>
                              </a:lnTo>
                              <a:lnTo>
                                <a:pt x="0" y="0"/>
                              </a:lnTo>
                              <a:lnTo>
                                <a:pt x="75" y="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34844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72" y="3119"/>
                      <a:ext cx="318" cy="168"/>
                    </a:xfrm>
                    <a:custGeom>
                      <a:avLst/>
                      <a:gdLst>
                        <a:gd name="T0" fmla="*/ 0 w 952"/>
                        <a:gd name="T1" fmla="*/ 0 h 504"/>
                        <a:gd name="T2" fmla="*/ 0 w 952"/>
                        <a:gd name="T3" fmla="*/ 0 h 504"/>
                        <a:gd name="T4" fmla="*/ 0 w 952"/>
                        <a:gd name="T5" fmla="*/ 0 h 504"/>
                        <a:gd name="T6" fmla="*/ 0 w 952"/>
                        <a:gd name="T7" fmla="*/ 0 h 504"/>
                        <a:gd name="T8" fmla="*/ 0 w 952"/>
                        <a:gd name="T9" fmla="*/ 0 h 504"/>
                        <a:gd name="T10" fmla="*/ 0 w 952"/>
                        <a:gd name="T11" fmla="*/ 0 h 504"/>
                        <a:gd name="T12" fmla="*/ 0 w 952"/>
                        <a:gd name="T13" fmla="*/ 0 h 504"/>
                        <a:gd name="T14" fmla="*/ 0 w 952"/>
                        <a:gd name="T15" fmla="*/ 0 h 504"/>
                        <a:gd name="T16" fmla="*/ 0 w 952"/>
                        <a:gd name="T17" fmla="*/ 0 h 504"/>
                        <a:gd name="T18" fmla="*/ 0 w 952"/>
                        <a:gd name="T19" fmla="*/ 0 h 504"/>
                        <a:gd name="T20" fmla="*/ 0 w 952"/>
                        <a:gd name="T21" fmla="*/ 0 h 504"/>
                        <a:gd name="T22" fmla="*/ 0 w 952"/>
                        <a:gd name="T23" fmla="*/ 0 h 504"/>
                        <a:gd name="T24" fmla="*/ 0 w 952"/>
                        <a:gd name="T25" fmla="*/ 0 h 504"/>
                        <a:gd name="T26" fmla="*/ 0 w 952"/>
                        <a:gd name="T27" fmla="*/ 0 h 504"/>
                        <a:gd name="T28" fmla="*/ 0 w 952"/>
                        <a:gd name="T29" fmla="*/ 0 h 504"/>
                        <a:gd name="T30" fmla="*/ 0 w 952"/>
                        <a:gd name="T31" fmla="*/ 0 h 504"/>
                        <a:gd name="T32" fmla="*/ 0 w 952"/>
                        <a:gd name="T33" fmla="*/ 0 h 504"/>
                        <a:gd name="T34" fmla="*/ 0 w 952"/>
                        <a:gd name="T35" fmla="*/ 0 h 504"/>
                        <a:gd name="T36" fmla="*/ 0 w 952"/>
                        <a:gd name="T37" fmla="*/ 0 h 504"/>
                        <a:gd name="T38" fmla="*/ 0 w 952"/>
                        <a:gd name="T39" fmla="*/ 0 h 504"/>
                        <a:gd name="T40" fmla="*/ 0 w 952"/>
                        <a:gd name="T41" fmla="*/ 0 h 504"/>
                        <a:gd name="T42" fmla="*/ 0 w 952"/>
                        <a:gd name="T43" fmla="*/ 0 h 504"/>
                        <a:gd name="T44" fmla="*/ 0 w 952"/>
                        <a:gd name="T45" fmla="*/ 0 h 504"/>
                        <a:gd name="T46" fmla="*/ 0 w 952"/>
                        <a:gd name="T47" fmla="*/ 0 h 504"/>
                        <a:gd name="T48" fmla="*/ 0 w 952"/>
                        <a:gd name="T49" fmla="*/ 0 h 504"/>
                        <a:gd name="T50" fmla="*/ 0 w 952"/>
                        <a:gd name="T51" fmla="*/ 0 h 504"/>
                        <a:gd name="T52" fmla="*/ 0 w 952"/>
                        <a:gd name="T53" fmla="*/ 0 h 504"/>
                        <a:gd name="T54" fmla="*/ 0 w 952"/>
                        <a:gd name="T55" fmla="*/ 0 h 504"/>
                        <a:gd name="T56" fmla="*/ 0 w 952"/>
                        <a:gd name="T57" fmla="*/ 0 h 504"/>
                        <a:gd name="T58" fmla="*/ 0 w 952"/>
                        <a:gd name="T59" fmla="*/ 0 h 504"/>
                        <a:gd name="T60" fmla="*/ 0 w 952"/>
                        <a:gd name="T61" fmla="*/ 0 h 504"/>
                        <a:gd name="T62" fmla="*/ 0 w 952"/>
                        <a:gd name="T63" fmla="*/ 0 h 504"/>
                        <a:gd name="T64" fmla="*/ 0 w 952"/>
                        <a:gd name="T65" fmla="*/ 0 h 504"/>
                        <a:gd name="T66" fmla="*/ 0 w 952"/>
                        <a:gd name="T67" fmla="*/ 0 h 504"/>
                        <a:gd name="T68" fmla="*/ 0 w 952"/>
                        <a:gd name="T69" fmla="*/ 0 h 504"/>
                        <a:gd name="T70" fmla="*/ 0 w 952"/>
                        <a:gd name="T71" fmla="*/ 0 h 504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952"/>
                        <a:gd name="T109" fmla="*/ 0 h 504"/>
                        <a:gd name="T110" fmla="*/ 952 w 952"/>
                        <a:gd name="T111" fmla="*/ 504 h 504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952" h="504">
                          <a:moveTo>
                            <a:pt x="0" y="504"/>
                          </a:moveTo>
                          <a:lnTo>
                            <a:pt x="48" y="468"/>
                          </a:lnTo>
                          <a:lnTo>
                            <a:pt x="91" y="434"/>
                          </a:lnTo>
                          <a:lnTo>
                            <a:pt x="137" y="402"/>
                          </a:lnTo>
                          <a:lnTo>
                            <a:pt x="179" y="373"/>
                          </a:lnTo>
                          <a:lnTo>
                            <a:pt x="227" y="347"/>
                          </a:lnTo>
                          <a:lnTo>
                            <a:pt x="274" y="321"/>
                          </a:lnTo>
                          <a:lnTo>
                            <a:pt x="362" y="288"/>
                          </a:lnTo>
                          <a:lnTo>
                            <a:pt x="465" y="253"/>
                          </a:lnTo>
                          <a:lnTo>
                            <a:pt x="575" y="223"/>
                          </a:lnTo>
                          <a:lnTo>
                            <a:pt x="645" y="205"/>
                          </a:lnTo>
                          <a:lnTo>
                            <a:pt x="707" y="186"/>
                          </a:lnTo>
                          <a:lnTo>
                            <a:pt x="765" y="175"/>
                          </a:lnTo>
                          <a:lnTo>
                            <a:pt x="798" y="179"/>
                          </a:lnTo>
                          <a:lnTo>
                            <a:pt x="857" y="190"/>
                          </a:lnTo>
                          <a:lnTo>
                            <a:pt x="886" y="197"/>
                          </a:lnTo>
                          <a:lnTo>
                            <a:pt x="915" y="205"/>
                          </a:lnTo>
                          <a:lnTo>
                            <a:pt x="952" y="216"/>
                          </a:lnTo>
                          <a:lnTo>
                            <a:pt x="875" y="160"/>
                          </a:lnTo>
                          <a:lnTo>
                            <a:pt x="828" y="127"/>
                          </a:lnTo>
                          <a:lnTo>
                            <a:pt x="747" y="81"/>
                          </a:lnTo>
                          <a:lnTo>
                            <a:pt x="685" y="48"/>
                          </a:lnTo>
                          <a:lnTo>
                            <a:pt x="626" y="25"/>
                          </a:lnTo>
                          <a:lnTo>
                            <a:pt x="582" y="7"/>
                          </a:lnTo>
                          <a:lnTo>
                            <a:pt x="527" y="0"/>
                          </a:lnTo>
                          <a:lnTo>
                            <a:pt x="462" y="11"/>
                          </a:lnTo>
                          <a:lnTo>
                            <a:pt x="370" y="44"/>
                          </a:lnTo>
                          <a:lnTo>
                            <a:pt x="303" y="84"/>
                          </a:lnTo>
                          <a:lnTo>
                            <a:pt x="212" y="153"/>
                          </a:lnTo>
                          <a:lnTo>
                            <a:pt x="161" y="190"/>
                          </a:lnTo>
                          <a:lnTo>
                            <a:pt x="99" y="264"/>
                          </a:lnTo>
                          <a:lnTo>
                            <a:pt x="55" y="325"/>
                          </a:lnTo>
                          <a:lnTo>
                            <a:pt x="29" y="377"/>
                          </a:lnTo>
                          <a:lnTo>
                            <a:pt x="18" y="423"/>
                          </a:lnTo>
                          <a:lnTo>
                            <a:pt x="3" y="468"/>
                          </a:lnTo>
                          <a:lnTo>
                            <a:pt x="0" y="504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4845" name="Group 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41" y="3114"/>
                      <a:ext cx="195" cy="189"/>
                      <a:chOff x="1441" y="3114"/>
                      <a:chExt cx="195" cy="189"/>
                    </a:xfrm>
                  </p:grpSpPr>
                  <p:sp>
                    <p:nvSpPr>
                      <p:cNvPr id="34846" name="Oval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41" y="3114"/>
                        <a:ext cx="195" cy="189"/>
                      </a:xfrm>
                      <a:prstGeom prst="ellipse">
                        <a:avLst/>
                      </a:prstGeom>
                      <a:solidFill>
                        <a:srgbClr val="8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en-US" altLang="en-US" sz="1800"/>
                      </a:p>
                    </p:txBody>
                  </p:sp>
                  <p:sp>
                    <p:nvSpPr>
                      <p:cNvPr id="34847" name="Freeform 4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41" y="3118"/>
                        <a:ext cx="190" cy="118"/>
                      </a:xfrm>
                      <a:custGeom>
                        <a:avLst/>
                        <a:gdLst>
                          <a:gd name="T0" fmla="*/ 0 w 568"/>
                          <a:gd name="T1" fmla="*/ 0 h 354"/>
                          <a:gd name="T2" fmla="*/ 0 w 568"/>
                          <a:gd name="T3" fmla="*/ 0 h 354"/>
                          <a:gd name="T4" fmla="*/ 0 w 568"/>
                          <a:gd name="T5" fmla="*/ 0 h 354"/>
                          <a:gd name="T6" fmla="*/ 0 w 568"/>
                          <a:gd name="T7" fmla="*/ 0 h 354"/>
                          <a:gd name="T8" fmla="*/ 0 w 568"/>
                          <a:gd name="T9" fmla="*/ 0 h 354"/>
                          <a:gd name="T10" fmla="*/ 0 w 568"/>
                          <a:gd name="T11" fmla="*/ 0 h 354"/>
                          <a:gd name="T12" fmla="*/ 0 w 568"/>
                          <a:gd name="T13" fmla="*/ 0 h 354"/>
                          <a:gd name="T14" fmla="*/ 0 w 568"/>
                          <a:gd name="T15" fmla="*/ 0 h 354"/>
                          <a:gd name="T16" fmla="*/ 0 w 568"/>
                          <a:gd name="T17" fmla="*/ 0 h 354"/>
                          <a:gd name="T18" fmla="*/ 0 w 568"/>
                          <a:gd name="T19" fmla="*/ 0 h 354"/>
                          <a:gd name="T20" fmla="*/ 0 w 568"/>
                          <a:gd name="T21" fmla="*/ 0 h 354"/>
                          <a:gd name="T22" fmla="*/ 0 w 568"/>
                          <a:gd name="T23" fmla="*/ 0 h 354"/>
                          <a:gd name="T24" fmla="*/ 0 w 568"/>
                          <a:gd name="T25" fmla="*/ 0 h 354"/>
                          <a:gd name="T26" fmla="*/ 0 w 568"/>
                          <a:gd name="T27" fmla="*/ 0 h 354"/>
                          <a:gd name="T28" fmla="*/ 0 w 568"/>
                          <a:gd name="T29" fmla="*/ 0 h 354"/>
                          <a:gd name="T30" fmla="*/ 0 w 568"/>
                          <a:gd name="T31" fmla="*/ 0 h 354"/>
                          <a:gd name="T32" fmla="*/ 0 w 568"/>
                          <a:gd name="T33" fmla="*/ 0 h 354"/>
                          <a:gd name="T34" fmla="*/ 0 w 568"/>
                          <a:gd name="T35" fmla="*/ 0 h 354"/>
                          <a:gd name="T36" fmla="*/ 0 w 568"/>
                          <a:gd name="T37" fmla="*/ 0 h 354"/>
                          <a:gd name="T38" fmla="*/ 0 w 568"/>
                          <a:gd name="T39" fmla="*/ 0 h 354"/>
                          <a:gd name="T40" fmla="*/ 0 w 568"/>
                          <a:gd name="T41" fmla="*/ 0 h 354"/>
                          <a:gd name="T42" fmla="*/ 0 w 568"/>
                          <a:gd name="T43" fmla="*/ 0 h 354"/>
                          <a:gd name="T44" fmla="*/ 0 w 568"/>
                          <a:gd name="T45" fmla="*/ 0 h 354"/>
                          <a:gd name="T46" fmla="*/ 0 w 568"/>
                          <a:gd name="T47" fmla="*/ 0 h 354"/>
                          <a:gd name="T48" fmla="*/ 0 w 568"/>
                          <a:gd name="T49" fmla="*/ 0 h 354"/>
                          <a:gd name="T50" fmla="*/ 0 w 568"/>
                          <a:gd name="T51" fmla="*/ 0 h 354"/>
                          <a:gd name="T52" fmla="*/ 0 w 568"/>
                          <a:gd name="T53" fmla="*/ 0 h 354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568"/>
                          <a:gd name="T82" fmla="*/ 0 h 354"/>
                          <a:gd name="T83" fmla="*/ 568 w 568"/>
                          <a:gd name="T84" fmla="*/ 354 h 354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568" h="354">
                            <a:moveTo>
                              <a:pt x="15" y="354"/>
                            </a:moveTo>
                            <a:lnTo>
                              <a:pt x="52" y="335"/>
                            </a:lnTo>
                            <a:lnTo>
                              <a:pt x="107" y="313"/>
                            </a:lnTo>
                            <a:lnTo>
                              <a:pt x="165" y="295"/>
                            </a:lnTo>
                            <a:lnTo>
                              <a:pt x="239" y="269"/>
                            </a:lnTo>
                            <a:lnTo>
                              <a:pt x="315" y="246"/>
                            </a:lnTo>
                            <a:lnTo>
                              <a:pt x="392" y="227"/>
                            </a:lnTo>
                            <a:lnTo>
                              <a:pt x="468" y="209"/>
                            </a:lnTo>
                            <a:lnTo>
                              <a:pt x="520" y="194"/>
                            </a:lnTo>
                            <a:lnTo>
                              <a:pt x="568" y="179"/>
                            </a:lnTo>
                            <a:lnTo>
                              <a:pt x="553" y="142"/>
                            </a:lnTo>
                            <a:lnTo>
                              <a:pt x="539" y="110"/>
                            </a:lnTo>
                            <a:lnTo>
                              <a:pt x="516" y="85"/>
                            </a:lnTo>
                            <a:lnTo>
                              <a:pt x="470" y="48"/>
                            </a:lnTo>
                            <a:lnTo>
                              <a:pt x="428" y="23"/>
                            </a:lnTo>
                            <a:lnTo>
                              <a:pt x="386" y="7"/>
                            </a:lnTo>
                            <a:lnTo>
                              <a:pt x="341" y="0"/>
                            </a:lnTo>
                            <a:lnTo>
                              <a:pt x="279" y="4"/>
                            </a:lnTo>
                            <a:lnTo>
                              <a:pt x="195" y="40"/>
                            </a:lnTo>
                            <a:lnTo>
                              <a:pt x="118" y="85"/>
                            </a:lnTo>
                            <a:lnTo>
                              <a:pt x="37" y="142"/>
                            </a:lnTo>
                            <a:lnTo>
                              <a:pt x="20" y="157"/>
                            </a:lnTo>
                            <a:lnTo>
                              <a:pt x="4" y="184"/>
                            </a:lnTo>
                            <a:lnTo>
                              <a:pt x="0" y="212"/>
                            </a:lnTo>
                            <a:lnTo>
                              <a:pt x="0" y="258"/>
                            </a:lnTo>
                            <a:lnTo>
                              <a:pt x="4" y="309"/>
                            </a:lnTo>
                            <a:lnTo>
                              <a:pt x="15" y="354"/>
                            </a:lnTo>
                            <a:close/>
                          </a:path>
                        </a:pathLst>
                      </a:custGeom>
                      <a:solidFill>
                        <a:srgbClr val="201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848" name="Oval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96" y="3166"/>
                        <a:ext cx="88" cy="87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en-US" altLang="en-US" sz="1800"/>
                      </a:p>
                    </p:txBody>
                  </p:sp>
                  <p:sp>
                    <p:nvSpPr>
                      <p:cNvPr id="34849" name="Oval 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92" y="3163"/>
                        <a:ext cx="39" cy="3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en-US" altLang="en-US" sz="1800"/>
                      </a:p>
                    </p:txBody>
                  </p:sp>
                </p:grpSp>
              </p:grpSp>
            </p:grpSp>
            <p:grpSp>
              <p:nvGrpSpPr>
                <p:cNvPr id="34835" name="Group 49"/>
                <p:cNvGrpSpPr>
                  <a:grpSpLocks noChangeAspect="1"/>
                </p:cNvGrpSpPr>
                <p:nvPr/>
              </p:nvGrpSpPr>
              <p:grpSpPr bwMode="auto">
                <a:xfrm>
                  <a:off x="1369" y="3112"/>
                  <a:ext cx="353" cy="214"/>
                  <a:chOff x="1369" y="3112"/>
                  <a:chExt cx="353" cy="214"/>
                </a:xfrm>
              </p:grpSpPr>
              <p:sp>
                <p:nvSpPr>
                  <p:cNvPr id="3483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1693" y="3193"/>
                    <a:ext cx="29" cy="24"/>
                  </a:xfrm>
                  <a:custGeom>
                    <a:avLst/>
                    <a:gdLst>
                      <a:gd name="T0" fmla="*/ 0 w 86"/>
                      <a:gd name="T1" fmla="*/ 0 h 70"/>
                      <a:gd name="T2" fmla="*/ 0 w 86"/>
                      <a:gd name="T3" fmla="*/ 0 h 70"/>
                      <a:gd name="T4" fmla="*/ 0 w 86"/>
                      <a:gd name="T5" fmla="*/ 0 h 70"/>
                      <a:gd name="T6" fmla="*/ 0 w 86"/>
                      <a:gd name="T7" fmla="*/ 0 h 70"/>
                      <a:gd name="T8" fmla="*/ 0 w 86"/>
                      <a:gd name="T9" fmla="*/ 0 h 70"/>
                      <a:gd name="T10" fmla="*/ 0 w 86"/>
                      <a:gd name="T11" fmla="*/ 0 h 70"/>
                      <a:gd name="T12" fmla="*/ 0 w 86"/>
                      <a:gd name="T13" fmla="*/ 0 h 70"/>
                      <a:gd name="T14" fmla="*/ 0 w 86"/>
                      <a:gd name="T15" fmla="*/ 0 h 70"/>
                      <a:gd name="T16" fmla="*/ 0 w 86"/>
                      <a:gd name="T17" fmla="*/ 0 h 70"/>
                      <a:gd name="T18" fmla="*/ 0 w 86"/>
                      <a:gd name="T19" fmla="*/ 0 h 70"/>
                      <a:gd name="T20" fmla="*/ 0 w 86"/>
                      <a:gd name="T21" fmla="*/ 0 h 70"/>
                      <a:gd name="T22" fmla="*/ 0 w 86"/>
                      <a:gd name="T23" fmla="*/ 0 h 70"/>
                      <a:gd name="T24" fmla="*/ 0 w 86"/>
                      <a:gd name="T25" fmla="*/ 0 h 70"/>
                      <a:gd name="T26" fmla="*/ 0 w 86"/>
                      <a:gd name="T27" fmla="*/ 0 h 70"/>
                      <a:gd name="T28" fmla="*/ 0 w 86"/>
                      <a:gd name="T29" fmla="*/ 0 h 70"/>
                      <a:gd name="T30" fmla="*/ 0 w 86"/>
                      <a:gd name="T31" fmla="*/ 0 h 7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86"/>
                      <a:gd name="T49" fmla="*/ 0 h 70"/>
                      <a:gd name="T50" fmla="*/ 86 w 86"/>
                      <a:gd name="T51" fmla="*/ 70 h 7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86" h="70">
                        <a:moveTo>
                          <a:pt x="10" y="4"/>
                        </a:moveTo>
                        <a:lnTo>
                          <a:pt x="23" y="4"/>
                        </a:lnTo>
                        <a:lnTo>
                          <a:pt x="65" y="0"/>
                        </a:lnTo>
                        <a:lnTo>
                          <a:pt x="78" y="6"/>
                        </a:lnTo>
                        <a:lnTo>
                          <a:pt x="86" y="15"/>
                        </a:lnTo>
                        <a:lnTo>
                          <a:pt x="86" y="23"/>
                        </a:lnTo>
                        <a:lnTo>
                          <a:pt x="77" y="38"/>
                        </a:lnTo>
                        <a:lnTo>
                          <a:pt x="60" y="53"/>
                        </a:lnTo>
                        <a:lnTo>
                          <a:pt x="43" y="62"/>
                        </a:lnTo>
                        <a:lnTo>
                          <a:pt x="15" y="70"/>
                        </a:lnTo>
                        <a:lnTo>
                          <a:pt x="0" y="70"/>
                        </a:lnTo>
                        <a:lnTo>
                          <a:pt x="13" y="59"/>
                        </a:lnTo>
                        <a:lnTo>
                          <a:pt x="21" y="49"/>
                        </a:lnTo>
                        <a:lnTo>
                          <a:pt x="27" y="36"/>
                        </a:lnTo>
                        <a:lnTo>
                          <a:pt x="27" y="27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6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4837" name="Group 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69" y="3112"/>
                    <a:ext cx="342" cy="214"/>
                    <a:chOff x="1369" y="3112"/>
                    <a:chExt cx="342" cy="214"/>
                  </a:xfrm>
                </p:grpSpPr>
                <p:sp>
                  <p:nvSpPr>
                    <p:cNvPr id="34838" name="Freeform 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69" y="3206"/>
                      <a:ext cx="336" cy="120"/>
                    </a:xfrm>
                    <a:custGeom>
                      <a:avLst/>
                      <a:gdLst>
                        <a:gd name="T0" fmla="*/ 0 w 1008"/>
                        <a:gd name="T1" fmla="*/ 0 h 361"/>
                        <a:gd name="T2" fmla="*/ 0 w 1008"/>
                        <a:gd name="T3" fmla="*/ 0 h 361"/>
                        <a:gd name="T4" fmla="*/ 0 w 1008"/>
                        <a:gd name="T5" fmla="*/ 0 h 361"/>
                        <a:gd name="T6" fmla="*/ 0 w 1008"/>
                        <a:gd name="T7" fmla="*/ 0 h 361"/>
                        <a:gd name="T8" fmla="*/ 0 w 1008"/>
                        <a:gd name="T9" fmla="*/ 0 h 361"/>
                        <a:gd name="T10" fmla="*/ 0 w 1008"/>
                        <a:gd name="T11" fmla="*/ 0 h 361"/>
                        <a:gd name="T12" fmla="*/ 0 w 1008"/>
                        <a:gd name="T13" fmla="*/ 0 h 361"/>
                        <a:gd name="T14" fmla="*/ 0 w 1008"/>
                        <a:gd name="T15" fmla="*/ 0 h 361"/>
                        <a:gd name="T16" fmla="*/ 0 w 1008"/>
                        <a:gd name="T17" fmla="*/ 0 h 361"/>
                        <a:gd name="T18" fmla="*/ 0 w 1008"/>
                        <a:gd name="T19" fmla="*/ 0 h 361"/>
                        <a:gd name="T20" fmla="*/ 0 w 1008"/>
                        <a:gd name="T21" fmla="*/ 0 h 361"/>
                        <a:gd name="T22" fmla="*/ 0 w 1008"/>
                        <a:gd name="T23" fmla="*/ 0 h 361"/>
                        <a:gd name="T24" fmla="*/ 0 w 1008"/>
                        <a:gd name="T25" fmla="*/ 0 h 361"/>
                        <a:gd name="T26" fmla="*/ 0 w 1008"/>
                        <a:gd name="T27" fmla="*/ 0 h 361"/>
                        <a:gd name="T28" fmla="*/ 0 w 1008"/>
                        <a:gd name="T29" fmla="*/ 0 h 361"/>
                        <a:gd name="T30" fmla="*/ 0 w 1008"/>
                        <a:gd name="T31" fmla="*/ 0 h 361"/>
                        <a:gd name="T32" fmla="*/ 0 w 1008"/>
                        <a:gd name="T33" fmla="*/ 0 h 361"/>
                        <a:gd name="T34" fmla="*/ 0 w 1008"/>
                        <a:gd name="T35" fmla="*/ 0 h 361"/>
                        <a:gd name="T36" fmla="*/ 0 w 1008"/>
                        <a:gd name="T37" fmla="*/ 0 h 361"/>
                        <a:gd name="T38" fmla="*/ 0 w 1008"/>
                        <a:gd name="T39" fmla="*/ 0 h 361"/>
                        <a:gd name="T40" fmla="*/ 0 w 1008"/>
                        <a:gd name="T41" fmla="*/ 0 h 361"/>
                        <a:gd name="T42" fmla="*/ 0 w 1008"/>
                        <a:gd name="T43" fmla="*/ 0 h 361"/>
                        <a:gd name="T44" fmla="*/ 0 w 1008"/>
                        <a:gd name="T45" fmla="*/ 0 h 361"/>
                        <a:gd name="T46" fmla="*/ 0 w 1008"/>
                        <a:gd name="T47" fmla="*/ 0 h 361"/>
                        <a:gd name="T48" fmla="*/ 0 w 1008"/>
                        <a:gd name="T49" fmla="*/ 0 h 361"/>
                        <a:gd name="T50" fmla="*/ 0 w 1008"/>
                        <a:gd name="T51" fmla="*/ 0 h 361"/>
                        <a:gd name="T52" fmla="*/ 0 w 1008"/>
                        <a:gd name="T53" fmla="*/ 0 h 361"/>
                        <a:gd name="T54" fmla="*/ 0 w 1008"/>
                        <a:gd name="T55" fmla="*/ 0 h 361"/>
                        <a:gd name="T56" fmla="*/ 0 w 1008"/>
                        <a:gd name="T57" fmla="*/ 0 h 361"/>
                        <a:gd name="T58" fmla="*/ 0 w 1008"/>
                        <a:gd name="T59" fmla="*/ 0 h 361"/>
                        <a:gd name="T60" fmla="*/ 0 w 1008"/>
                        <a:gd name="T61" fmla="*/ 0 h 361"/>
                        <a:gd name="T62" fmla="*/ 0 w 1008"/>
                        <a:gd name="T63" fmla="*/ 0 h 361"/>
                        <a:gd name="T64" fmla="*/ 0 w 1008"/>
                        <a:gd name="T65" fmla="*/ 0 h 361"/>
                        <a:gd name="T66" fmla="*/ 0 w 1008"/>
                        <a:gd name="T67" fmla="*/ 0 h 361"/>
                        <a:gd name="T68" fmla="*/ 0 w 1008"/>
                        <a:gd name="T69" fmla="*/ 0 h 361"/>
                        <a:gd name="T70" fmla="*/ 0 w 1008"/>
                        <a:gd name="T71" fmla="*/ 0 h 361"/>
                        <a:gd name="T72" fmla="*/ 0 w 1008"/>
                        <a:gd name="T73" fmla="*/ 0 h 361"/>
                        <a:gd name="T74" fmla="*/ 0 w 1008"/>
                        <a:gd name="T75" fmla="*/ 0 h 361"/>
                        <a:gd name="T76" fmla="*/ 0 w 1008"/>
                        <a:gd name="T77" fmla="*/ 0 h 361"/>
                        <a:gd name="T78" fmla="*/ 0 w 1008"/>
                        <a:gd name="T79" fmla="*/ 0 h 361"/>
                        <a:gd name="T80" fmla="*/ 0 w 1008"/>
                        <a:gd name="T81" fmla="*/ 0 h 361"/>
                        <a:gd name="T82" fmla="*/ 0 w 1008"/>
                        <a:gd name="T83" fmla="*/ 0 h 361"/>
                        <a:gd name="T84" fmla="*/ 0 w 1008"/>
                        <a:gd name="T85" fmla="*/ 0 h 361"/>
                        <a:gd name="T86" fmla="*/ 0 w 1008"/>
                        <a:gd name="T87" fmla="*/ 0 h 361"/>
                        <a:gd name="T88" fmla="*/ 0 w 1008"/>
                        <a:gd name="T89" fmla="*/ 0 h 361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08"/>
                        <a:gd name="T136" fmla="*/ 0 h 361"/>
                        <a:gd name="T137" fmla="*/ 1008 w 1008"/>
                        <a:gd name="T138" fmla="*/ 361 h 361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08" h="361">
                          <a:moveTo>
                            <a:pt x="11" y="256"/>
                          </a:moveTo>
                          <a:lnTo>
                            <a:pt x="51" y="281"/>
                          </a:lnTo>
                          <a:lnTo>
                            <a:pt x="95" y="296"/>
                          </a:lnTo>
                          <a:lnTo>
                            <a:pt x="149" y="304"/>
                          </a:lnTo>
                          <a:lnTo>
                            <a:pt x="235" y="315"/>
                          </a:lnTo>
                          <a:lnTo>
                            <a:pt x="289" y="315"/>
                          </a:lnTo>
                          <a:lnTo>
                            <a:pt x="350" y="307"/>
                          </a:lnTo>
                          <a:lnTo>
                            <a:pt x="422" y="300"/>
                          </a:lnTo>
                          <a:lnTo>
                            <a:pt x="499" y="288"/>
                          </a:lnTo>
                          <a:lnTo>
                            <a:pt x="564" y="273"/>
                          </a:lnTo>
                          <a:lnTo>
                            <a:pt x="626" y="254"/>
                          </a:lnTo>
                          <a:lnTo>
                            <a:pt x="692" y="220"/>
                          </a:lnTo>
                          <a:lnTo>
                            <a:pt x="751" y="194"/>
                          </a:lnTo>
                          <a:lnTo>
                            <a:pt x="802" y="161"/>
                          </a:lnTo>
                          <a:lnTo>
                            <a:pt x="850" y="132"/>
                          </a:lnTo>
                          <a:lnTo>
                            <a:pt x="897" y="95"/>
                          </a:lnTo>
                          <a:lnTo>
                            <a:pt x="925" y="70"/>
                          </a:lnTo>
                          <a:lnTo>
                            <a:pt x="949" y="47"/>
                          </a:lnTo>
                          <a:lnTo>
                            <a:pt x="1008" y="0"/>
                          </a:lnTo>
                          <a:lnTo>
                            <a:pt x="1008" y="21"/>
                          </a:lnTo>
                          <a:lnTo>
                            <a:pt x="989" y="54"/>
                          </a:lnTo>
                          <a:lnTo>
                            <a:pt x="945" y="101"/>
                          </a:lnTo>
                          <a:lnTo>
                            <a:pt x="893" y="138"/>
                          </a:lnTo>
                          <a:lnTo>
                            <a:pt x="865" y="160"/>
                          </a:lnTo>
                          <a:lnTo>
                            <a:pt x="828" y="189"/>
                          </a:lnTo>
                          <a:lnTo>
                            <a:pt x="799" y="211"/>
                          </a:lnTo>
                          <a:lnTo>
                            <a:pt x="762" y="237"/>
                          </a:lnTo>
                          <a:lnTo>
                            <a:pt x="719" y="256"/>
                          </a:lnTo>
                          <a:lnTo>
                            <a:pt x="675" y="277"/>
                          </a:lnTo>
                          <a:lnTo>
                            <a:pt x="612" y="302"/>
                          </a:lnTo>
                          <a:lnTo>
                            <a:pt x="538" y="317"/>
                          </a:lnTo>
                          <a:lnTo>
                            <a:pt x="484" y="328"/>
                          </a:lnTo>
                          <a:lnTo>
                            <a:pt x="440" y="335"/>
                          </a:lnTo>
                          <a:lnTo>
                            <a:pt x="403" y="343"/>
                          </a:lnTo>
                          <a:lnTo>
                            <a:pt x="355" y="350"/>
                          </a:lnTo>
                          <a:lnTo>
                            <a:pt x="304" y="358"/>
                          </a:lnTo>
                          <a:lnTo>
                            <a:pt x="256" y="361"/>
                          </a:lnTo>
                          <a:lnTo>
                            <a:pt x="209" y="361"/>
                          </a:lnTo>
                          <a:lnTo>
                            <a:pt x="154" y="361"/>
                          </a:lnTo>
                          <a:lnTo>
                            <a:pt x="96" y="355"/>
                          </a:lnTo>
                          <a:lnTo>
                            <a:pt x="59" y="344"/>
                          </a:lnTo>
                          <a:lnTo>
                            <a:pt x="26" y="323"/>
                          </a:lnTo>
                          <a:lnTo>
                            <a:pt x="0" y="335"/>
                          </a:lnTo>
                          <a:lnTo>
                            <a:pt x="0" y="310"/>
                          </a:lnTo>
                          <a:lnTo>
                            <a:pt x="11" y="256"/>
                          </a:lnTo>
                          <a:close/>
                        </a:path>
                      </a:pathLst>
                    </a:custGeom>
                    <a:solidFill>
                      <a:srgbClr val="201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9" name="Freeform 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69" y="3112"/>
                      <a:ext cx="342" cy="174"/>
                    </a:xfrm>
                    <a:custGeom>
                      <a:avLst/>
                      <a:gdLst>
                        <a:gd name="T0" fmla="*/ 0 w 1024"/>
                        <a:gd name="T1" fmla="*/ 0 h 522"/>
                        <a:gd name="T2" fmla="*/ 0 w 1024"/>
                        <a:gd name="T3" fmla="*/ 0 h 522"/>
                        <a:gd name="T4" fmla="*/ 0 w 1024"/>
                        <a:gd name="T5" fmla="*/ 0 h 522"/>
                        <a:gd name="T6" fmla="*/ 0 w 1024"/>
                        <a:gd name="T7" fmla="*/ 0 h 522"/>
                        <a:gd name="T8" fmla="*/ 0 w 1024"/>
                        <a:gd name="T9" fmla="*/ 0 h 522"/>
                        <a:gd name="T10" fmla="*/ 0 w 1024"/>
                        <a:gd name="T11" fmla="*/ 0 h 522"/>
                        <a:gd name="T12" fmla="*/ 0 w 1024"/>
                        <a:gd name="T13" fmla="*/ 0 h 522"/>
                        <a:gd name="T14" fmla="*/ 0 w 1024"/>
                        <a:gd name="T15" fmla="*/ 0 h 522"/>
                        <a:gd name="T16" fmla="*/ 0 w 1024"/>
                        <a:gd name="T17" fmla="*/ 0 h 522"/>
                        <a:gd name="T18" fmla="*/ 0 w 1024"/>
                        <a:gd name="T19" fmla="*/ 0 h 522"/>
                        <a:gd name="T20" fmla="*/ 0 w 1024"/>
                        <a:gd name="T21" fmla="*/ 0 h 522"/>
                        <a:gd name="T22" fmla="*/ 0 w 1024"/>
                        <a:gd name="T23" fmla="*/ 0 h 522"/>
                        <a:gd name="T24" fmla="*/ 0 w 1024"/>
                        <a:gd name="T25" fmla="*/ 0 h 522"/>
                        <a:gd name="T26" fmla="*/ 0 w 1024"/>
                        <a:gd name="T27" fmla="*/ 0 h 522"/>
                        <a:gd name="T28" fmla="*/ 0 w 1024"/>
                        <a:gd name="T29" fmla="*/ 0 h 522"/>
                        <a:gd name="T30" fmla="*/ 0 w 1024"/>
                        <a:gd name="T31" fmla="*/ 0 h 522"/>
                        <a:gd name="T32" fmla="*/ 0 w 1024"/>
                        <a:gd name="T33" fmla="*/ 0 h 522"/>
                        <a:gd name="T34" fmla="*/ 0 w 1024"/>
                        <a:gd name="T35" fmla="*/ 0 h 522"/>
                        <a:gd name="T36" fmla="*/ 0 w 1024"/>
                        <a:gd name="T37" fmla="*/ 0 h 522"/>
                        <a:gd name="T38" fmla="*/ 0 w 1024"/>
                        <a:gd name="T39" fmla="*/ 0 h 522"/>
                        <a:gd name="T40" fmla="*/ 0 w 1024"/>
                        <a:gd name="T41" fmla="*/ 0 h 522"/>
                        <a:gd name="T42" fmla="*/ 0 w 1024"/>
                        <a:gd name="T43" fmla="*/ 0 h 522"/>
                        <a:gd name="T44" fmla="*/ 0 w 1024"/>
                        <a:gd name="T45" fmla="*/ 0 h 522"/>
                        <a:gd name="T46" fmla="*/ 0 w 1024"/>
                        <a:gd name="T47" fmla="*/ 0 h 522"/>
                        <a:gd name="T48" fmla="*/ 0 w 1024"/>
                        <a:gd name="T49" fmla="*/ 0 h 522"/>
                        <a:gd name="T50" fmla="*/ 0 w 1024"/>
                        <a:gd name="T51" fmla="*/ 0 h 522"/>
                        <a:gd name="T52" fmla="*/ 0 w 1024"/>
                        <a:gd name="T53" fmla="*/ 0 h 522"/>
                        <a:gd name="T54" fmla="*/ 0 w 1024"/>
                        <a:gd name="T55" fmla="*/ 0 h 522"/>
                        <a:gd name="T56" fmla="*/ 0 w 1024"/>
                        <a:gd name="T57" fmla="*/ 0 h 522"/>
                        <a:gd name="T58" fmla="*/ 0 w 1024"/>
                        <a:gd name="T59" fmla="*/ 0 h 522"/>
                        <a:gd name="T60" fmla="*/ 0 w 1024"/>
                        <a:gd name="T61" fmla="*/ 0 h 522"/>
                        <a:gd name="T62" fmla="*/ 0 w 1024"/>
                        <a:gd name="T63" fmla="*/ 0 h 522"/>
                        <a:gd name="T64" fmla="*/ 0 w 1024"/>
                        <a:gd name="T65" fmla="*/ 0 h 522"/>
                        <a:gd name="T66" fmla="*/ 0 w 1024"/>
                        <a:gd name="T67" fmla="*/ 0 h 522"/>
                        <a:gd name="T68" fmla="*/ 0 w 1024"/>
                        <a:gd name="T69" fmla="*/ 0 h 52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024"/>
                        <a:gd name="T106" fmla="*/ 0 h 522"/>
                        <a:gd name="T107" fmla="*/ 1024 w 1024"/>
                        <a:gd name="T108" fmla="*/ 522 h 52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024" h="522">
                          <a:moveTo>
                            <a:pt x="0" y="522"/>
                          </a:moveTo>
                          <a:lnTo>
                            <a:pt x="26" y="477"/>
                          </a:lnTo>
                          <a:lnTo>
                            <a:pt x="44" y="448"/>
                          </a:lnTo>
                          <a:lnTo>
                            <a:pt x="52" y="404"/>
                          </a:lnTo>
                          <a:lnTo>
                            <a:pt x="60" y="377"/>
                          </a:lnTo>
                          <a:lnTo>
                            <a:pt x="75" y="355"/>
                          </a:lnTo>
                          <a:lnTo>
                            <a:pt x="97" y="333"/>
                          </a:lnTo>
                          <a:lnTo>
                            <a:pt x="119" y="310"/>
                          </a:lnTo>
                          <a:lnTo>
                            <a:pt x="137" y="288"/>
                          </a:lnTo>
                          <a:lnTo>
                            <a:pt x="148" y="267"/>
                          </a:lnTo>
                          <a:lnTo>
                            <a:pt x="170" y="238"/>
                          </a:lnTo>
                          <a:lnTo>
                            <a:pt x="188" y="216"/>
                          </a:lnTo>
                          <a:lnTo>
                            <a:pt x="210" y="205"/>
                          </a:lnTo>
                          <a:lnTo>
                            <a:pt x="243" y="186"/>
                          </a:lnTo>
                          <a:lnTo>
                            <a:pt x="275" y="161"/>
                          </a:lnTo>
                          <a:lnTo>
                            <a:pt x="316" y="135"/>
                          </a:lnTo>
                          <a:lnTo>
                            <a:pt x="349" y="114"/>
                          </a:lnTo>
                          <a:lnTo>
                            <a:pt x="390" y="92"/>
                          </a:lnTo>
                          <a:lnTo>
                            <a:pt x="426" y="73"/>
                          </a:lnTo>
                          <a:lnTo>
                            <a:pt x="467" y="51"/>
                          </a:lnTo>
                          <a:lnTo>
                            <a:pt x="504" y="37"/>
                          </a:lnTo>
                          <a:lnTo>
                            <a:pt x="532" y="33"/>
                          </a:lnTo>
                          <a:lnTo>
                            <a:pt x="558" y="37"/>
                          </a:lnTo>
                          <a:lnTo>
                            <a:pt x="595" y="44"/>
                          </a:lnTo>
                          <a:lnTo>
                            <a:pt x="635" y="59"/>
                          </a:lnTo>
                          <a:lnTo>
                            <a:pt x="698" y="81"/>
                          </a:lnTo>
                          <a:lnTo>
                            <a:pt x="742" y="110"/>
                          </a:lnTo>
                          <a:lnTo>
                            <a:pt x="785" y="131"/>
                          </a:lnTo>
                          <a:lnTo>
                            <a:pt x="829" y="161"/>
                          </a:lnTo>
                          <a:lnTo>
                            <a:pt x="859" y="172"/>
                          </a:lnTo>
                          <a:lnTo>
                            <a:pt x="884" y="190"/>
                          </a:lnTo>
                          <a:lnTo>
                            <a:pt x="909" y="216"/>
                          </a:lnTo>
                          <a:lnTo>
                            <a:pt x="939" y="234"/>
                          </a:lnTo>
                          <a:lnTo>
                            <a:pt x="961" y="245"/>
                          </a:lnTo>
                          <a:lnTo>
                            <a:pt x="987" y="249"/>
                          </a:lnTo>
                          <a:lnTo>
                            <a:pt x="1005" y="249"/>
                          </a:lnTo>
                          <a:lnTo>
                            <a:pt x="1024" y="249"/>
                          </a:lnTo>
                          <a:lnTo>
                            <a:pt x="987" y="216"/>
                          </a:lnTo>
                          <a:lnTo>
                            <a:pt x="950" y="183"/>
                          </a:lnTo>
                          <a:lnTo>
                            <a:pt x="920" y="161"/>
                          </a:lnTo>
                          <a:lnTo>
                            <a:pt x="887" y="139"/>
                          </a:lnTo>
                          <a:lnTo>
                            <a:pt x="848" y="110"/>
                          </a:lnTo>
                          <a:lnTo>
                            <a:pt x="826" y="92"/>
                          </a:lnTo>
                          <a:lnTo>
                            <a:pt x="800" y="81"/>
                          </a:lnTo>
                          <a:lnTo>
                            <a:pt x="746" y="62"/>
                          </a:lnTo>
                          <a:lnTo>
                            <a:pt x="705" y="44"/>
                          </a:lnTo>
                          <a:lnTo>
                            <a:pt x="661" y="26"/>
                          </a:lnTo>
                          <a:lnTo>
                            <a:pt x="617" y="11"/>
                          </a:lnTo>
                          <a:lnTo>
                            <a:pt x="562" y="0"/>
                          </a:lnTo>
                          <a:lnTo>
                            <a:pt x="525" y="0"/>
                          </a:lnTo>
                          <a:lnTo>
                            <a:pt x="489" y="3"/>
                          </a:lnTo>
                          <a:lnTo>
                            <a:pt x="456" y="7"/>
                          </a:lnTo>
                          <a:lnTo>
                            <a:pt x="423" y="14"/>
                          </a:lnTo>
                          <a:lnTo>
                            <a:pt x="393" y="26"/>
                          </a:lnTo>
                          <a:lnTo>
                            <a:pt x="360" y="40"/>
                          </a:lnTo>
                          <a:lnTo>
                            <a:pt x="331" y="59"/>
                          </a:lnTo>
                          <a:lnTo>
                            <a:pt x="305" y="77"/>
                          </a:lnTo>
                          <a:lnTo>
                            <a:pt x="283" y="99"/>
                          </a:lnTo>
                          <a:lnTo>
                            <a:pt x="251" y="125"/>
                          </a:lnTo>
                          <a:lnTo>
                            <a:pt x="214" y="150"/>
                          </a:lnTo>
                          <a:lnTo>
                            <a:pt x="181" y="183"/>
                          </a:lnTo>
                          <a:lnTo>
                            <a:pt x="151" y="216"/>
                          </a:lnTo>
                          <a:lnTo>
                            <a:pt x="127" y="242"/>
                          </a:lnTo>
                          <a:lnTo>
                            <a:pt x="101" y="275"/>
                          </a:lnTo>
                          <a:lnTo>
                            <a:pt x="75" y="307"/>
                          </a:lnTo>
                          <a:lnTo>
                            <a:pt x="53" y="336"/>
                          </a:lnTo>
                          <a:lnTo>
                            <a:pt x="42" y="366"/>
                          </a:lnTo>
                          <a:lnTo>
                            <a:pt x="42" y="380"/>
                          </a:lnTo>
                          <a:lnTo>
                            <a:pt x="22" y="415"/>
                          </a:lnTo>
                          <a:lnTo>
                            <a:pt x="11" y="463"/>
                          </a:lnTo>
                          <a:lnTo>
                            <a:pt x="0" y="522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612406" name="Rectangle 54"/>
          <p:cNvSpPr>
            <a:spLocks noChangeArrowheads="1"/>
          </p:cNvSpPr>
          <p:nvPr/>
        </p:nvSpPr>
        <p:spPr bwMode="auto">
          <a:xfrm>
            <a:off x="1584732" y="4038600"/>
            <a:ext cx="49006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ϕ</a:t>
            </a: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angle between </a:t>
            </a: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</a:t>
            </a: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view direction </a:t>
            </a: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v</a:t>
            </a: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</a:t>
            </a:r>
            <a:r>
              <a:rPr lang="en-US" altLang="en-US" sz="22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</a:t>
            </a: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purely empirical constant, varies rate of falloff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altLang="en-US" sz="22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specular coefficient, highlight color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no physical basis, “plastic” look</a:t>
            </a:r>
          </a:p>
        </p:txBody>
      </p:sp>
      <p:sp>
        <p:nvSpPr>
          <p:cNvPr id="34821" name="Text Box 55"/>
          <p:cNvSpPr txBox="1">
            <a:spLocks noChangeArrowheads="1"/>
          </p:cNvSpPr>
          <p:nvPr/>
        </p:nvSpPr>
        <p:spPr bwMode="auto">
          <a:xfrm>
            <a:off x="9296401" y="3276600"/>
            <a:ext cx="701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i="1">
                <a:latin typeface="Times New Roman" charset="0"/>
              </a:rPr>
              <a:t>v</a:t>
            </a:r>
          </a:p>
        </p:txBody>
      </p:sp>
      <p:sp>
        <p:nvSpPr>
          <p:cNvPr id="34822" name="Line 56"/>
          <p:cNvSpPr>
            <a:spLocks noChangeShapeType="1"/>
          </p:cNvSpPr>
          <p:nvPr/>
        </p:nvSpPr>
        <p:spPr bwMode="auto">
          <a:xfrm>
            <a:off x="9525000" y="3505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192379"/>
              </p:ext>
            </p:extLst>
          </p:nvPr>
        </p:nvGraphicFramePr>
        <p:xfrm>
          <a:off x="1650228" y="1922719"/>
          <a:ext cx="46640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5" name="Equation" r:id="rId4" imgW="1498600" imgH="254000" progId="Equation.3">
                  <p:embed/>
                </p:oleObj>
              </mc:Choice>
              <mc:Fallback>
                <p:oleObj name="Equation" r:id="rId4" imgW="1498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228" y="1922719"/>
                        <a:ext cx="466407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37764"/>
              </p:ext>
            </p:extLst>
          </p:nvPr>
        </p:nvGraphicFramePr>
        <p:xfrm>
          <a:off x="1650228" y="2985502"/>
          <a:ext cx="44624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6" name="Equation" r:id="rId6" imgW="1435100" imgH="228600" progId="Equation.3">
                  <p:embed/>
                </p:oleObj>
              </mc:Choice>
              <mc:Fallback>
                <p:oleObj name="Equation" r:id="rId6" imgW="143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228" y="2985502"/>
                        <a:ext cx="44624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421992" y="5905830"/>
            <a:ext cx="5847225" cy="43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defRPr/>
            </a:pPr>
            <a:endParaRPr lang="en-US" sz="2600" dirty="0"/>
          </a:p>
          <a:p>
            <a:pPr>
              <a:defRPr/>
            </a:pPr>
            <a:r>
              <a:rPr lang="en-US" sz="2800" dirty="0"/>
              <a:t> reminder: </a:t>
            </a:r>
            <a:r>
              <a:rPr lang="en-US" sz="2800" dirty="0" smtClean="0"/>
              <a:t>normalize </a:t>
            </a:r>
            <a:r>
              <a:rPr lang="en-US" sz="2800" dirty="0"/>
              <a:t>all vectors: </a:t>
            </a:r>
            <a:r>
              <a:rPr lang="en-US" sz="2800" dirty="0" err="1"/>
              <a:t>n,l,r,v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7239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err="1">
                <a:ea typeface="ＭＳ Ｐゴシック" charset="-128"/>
              </a:rPr>
              <a:t>Phong</a:t>
            </a:r>
            <a:r>
              <a:rPr lang="en-US" altLang="en-US" dirty="0">
                <a:ea typeface="ＭＳ Ｐゴシック" charset="-128"/>
              </a:rPr>
              <a:t> Examples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24075"/>
            <a:ext cx="57594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57594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456114" y="1682750"/>
            <a:ext cx="3011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Lora" charset="0"/>
                <a:ea typeface="Lora" charset="0"/>
                <a:cs typeface="Lora" charset="0"/>
              </a:rPr>
              <a:t>varying light position</a:t>
            </a:r>
            <a:endParaRPr lang="en-US" altLang="en-US" sz="3600" dirty="0"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4969649" y="3727450"/>
            <a:ext cx="4005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Lora" charset="0"/>
                <a:ea typeface="Lora" charset="0"/>
                <a:cs typeface="Lora" charset="0"/>
              </a:rPr>
              <a:t>varying </a:t>
            </a:r>
            <a:r>
              <a:rPr lang="en-US" altLang="en-US" sz="3600">
                <a:latin typeface="Lora" charset="0"/>
                <a:ea typeface="Lora" charset="0"/>
                <a:cs typeface="Lora" charset="0"/>
              </a:rPr>
              <a:t>n</a:t>
            </a:r>
            <a:r>
              <a:rPr lang="en-US" altLang="en-US" sz="3600" baseline="-25000">
                <a:latin typeface="Lora" charset="0"/>
                <a:ea typeface="Lora" charset="0"/>
                <a:cs typeface="Lora" charset="0"/>
              </a:rPr>
              <a:t>s</a:t>
            </a:r>
            <a:endParaRPr lang="en-US" altLang="en-US" sz="3600"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idx="1"/>
          </p:nvPr>
        </p:nvSpPr>
        <p:spPr>
          <a:xfrm>
            <a:off x="1814513" y="1612900"/>
            <a:ext cx="8566150" cy="50165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>
                <a:ea typeface="ＭＳ Ｐゴシック" charset="-128"/>
              </a:rPr>
              <a:t>Blinn-Phong</a:t>
            </a:r>
            <a:r>
              <a:rPr lang="en-US" altLang="en-US" dirty="0">
                <a:ea typeface="ＭＳ Ｐゴシック" charset="-128"/>
              </a:rPr>
              <a:t> model (Jim </a:t>
            </a:r>
            <a:r>
              <a:rPr lang="en-US" altLang="en-US" dirty="0" err="1">
                <a:ea typeface="ＭＳ Ｐゴシック" charset="-128"/>
              </a:rPr>
              <a:t>Blinn</a:t>
            </a:r>
            <a:r>
              <a:rPr lang="en-US" altLang="en-US" dirty="0">
                <a:ea typeface="ＭＳ Ｐゴシック" charset="-128"/>
              </a:rPr>
              <a:t>, 1977)</a:t>
            </a:r>
          </a:p>
          <a:p>
            <a:r>
              <a:rPr lang="en-US" altLang="en-US" dirty="0"/>
              <a:t>Variation with better physical interpretation</a:t>
            </a:r>
          </a:p>
          <a:p>
            <a:pPr lvl="1"/>
            <a:r>
              <a:rPr lang="en-US" altLang="en-US" b="1" dirty="0">
                <a:latin typeface="Times New Roman" charset="0"/>
              </a:rPr>
              <a:t>h</a:t>
            </a:r>
            <a:r>
              <a:rPr lang="en-US" altLang="en-US" dirty="0"/>
              <a:t>: halfway vector; </a:t>
            </a:r>
            <a:r>
              <a:rPr lang="en-US" altLang="en-US" dirty="0">
                <a:latin typeface="Times New Roman" charset="0"/>
              </a:rPr>
              <a:t>r</a:t>
            </a:r>
            <a:r>
              <a:rPr lang="en-US" altLang="en-US" dirty="0"/>
              <a:t>: roughness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Alternative Model</a:t>
            </a:r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/>
        </p:nvGraphicFramePr>
        <p:xfrm>
          <a:off x="2362201" y="3276600"/>
          <a:ext cx="77755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9" name="Equation" r:id="rId3" imgW="2857500" imgH="254000" progId="Equation.3">
                  <p:embed/>
                </p:oleObj>
              </mc:Choice>
              <mc:Fallback>
                <p:oleObj name="Equation" r:id="rId3" imgW="2857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3276600"/>
                        <a:ext cx="7775575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3771900" y="6375400"/>
            <a:ext cx="42291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 flipH="1" flipV="1">
            <a:off x="5867400" y="4622800"/>
            <a:ext cx="0" cy="17399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 flipH="1" flipV="1">
            <a:off x="4343400" y="5435600"/>
            <a:ext cx="1524000" cy="939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04" name="Rectangle 8"/>
          <p:cNvSpPr>
            <a:spLocks noChangeArrowheads="1"/>
          </p:cNvSpPr>
          <p:nvPr/>
        </p:nvSpPr>
        <p:spPr bwMode="auto">
          <a:xfrm>
            <a:off x="4108450" y="5368925"/>
            <a:ext cx="293688" cy="565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1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l</a:t>
            </a:r>
          </a:p>
        </p:txBody>
      </p:sp>
      <p:grpSp>
        <p:nvGrpSpPr>
          <p:cNvPr id="36872" name="Group 9"/>
          <p:cNvGrpSpPr>
            <a:grpSpLocks/>
          </p:cNvGrpSpPr>
          <p:nvPr/>
        </p:nvGrpSpPr>
        <p:grpSpPr bwMode="auto">
          <a:xfrm rot="395573">
            <a:off x="3035300" y="4554538"/>
            <a:ext cx="635000" cy="635000"/>
            <a:chOff x="3216" y="2925"/>
            <a:chExt cx="400" cy="400"/>
          </a:xfrm>
        </p:grpSpPr>
        <p:sp>
          <p:nvSpPr>
            <p:cNvPr id="36882" name="Line 10"/>
            <p:cNvSpPr>
              <a:spLocks noChangeShapeType="1"/>
            </p:cNvSpPr>
            <p:nvPr/>
          </p:nvSpPr>
          <p:spPr bwMode="auto">
            <a:xfrm rot="-259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Line 11"/>
            <p:cNvSpPr>
              <a:spLocks noChangeShapeType="1"/>
            </p:cNvSpPr>
            <p:nvPr/>
          </p:nvSpPr>
          <p:spPr bwMode="auto">
            <a:xfrm rot="-259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Line 12"/>
            <p:cNvSpPr>
              <a:spLocks noChangeShapeType="1"/>
            </p:cNvSpPr>
            <p:nvPr/>
          </p:nvSpPr>
          <p:spPr bwMode="auto">
            <a:xfrm rot="-259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Line 13"/>
            <p:cNvSpPr>
              <a:spLocks noChangeShapeType="1"/>
            </p:cNvSpPr>
            <p:nvPr/>
          </p:nvSpPr>
          <p:spPr bwMode="auto">
            <a:xfrm rot="-259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Line 14"/>
            <p:cNvSpPr>
              <a:spLocks noChangeShapeType="1"/>
            </p:cNvSpPr>
            <p:nvPr/>
          </p:nvSpPr>
          <p:spPr bwMode="auto">
            <a:xfrm rot="1416518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Line 15"/>
            <p:cNvSpPr>
              <a:spLocks noChangeShapeType="1"/>
            </p:cNvSpPr>
            <p:nvPr/>
          </p:nvSpPr>
          <p:spPr bwMode="auto">
            <a:xfrm rot="2956177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Line 16"/>
            <p:cNvSpPr>
              <a:spLocks noChangeShapeType="1"/>
            </p:cNvSpPr>
            <p:nvPr/>
          </p:nvSpPr>
          <p:spPr bwMode="auto">
            <a:xfrm rot="4146168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Line 17"/>
            <p:cNvSpPr>
              <a:spLocks noChangeShapeType="1"/>
            </p:cNvSpPr>
            <p:nvPr/>
          </p:nvSpPr>
          <p:spPr bwMode="auto">
            <a:xfrm rot="-1455494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Line 18"/>
            <p:cNvSpPr>
              <a:spLocks noChangeShapeType="1"/>
            </p:cNvSpPr>
            <p:nvPr/>
          </p:nvSpPr>
          <p:spPr bwMode="auto">
            <a:xfrm rot="-2651500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1" name="Line 19"/>
            <p:cNvSpPr>
              <a:spLocks noChangeShapeType="1"/>
            </p:cNvSpPr>
            <p:nvPr/>
          </p:nvSpPr>
          <p:spPr bwMode="auto">
            <a:xfrm rot="-3760317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Line 20"/>
            <p:cNvSpPr>
              <a:spLocks noChangeShapeType="1"/>
            </p:cNvSpPr>
            <p:nvPr/>
          </p:nvSpPr>
          <p:spPr bwMode="auto">
            <a:xfrm rot="-5400259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3" name="Oval 21"/>
            <p:cNvSpPr>
              <a:spLocks noChangeArrowheads="1"/>
            </p:cNvSpPr>
            <p:nvPr/>
          </p:nvSpPr>
          <p:spPr bwMode="auto">
            <a:xfrm>
              <a:off x="3384" y="3096"/>
              <a:ext cx="56" cy="5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618518" name="Rectangle 22"/>
          <p:cNvSpPr>
            <a:spLocks noChangeArrowheads="1"/>
          </p:cNvSpPr>
          <p:nvPr/>
        </p:nvSpPr>
        <p:spPr bwMode="auto">
          <a:xfrm>
            <a:off x="5918200" y="4289425"/>
            <a:ext cx="381000" cy="565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1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</a:t>
            </a:r>
            <a:endParaRPr lang="en-US" sz="3100" baseline="-25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36874" name="Line 23"/>
          <p:cNvSpPr>
            <a:spLocks noChangeShapeType="1"/>
          </p:cNvSpPr>
          <p:nvPr/>
        </p:nvSpPr>
        <p:spPr bwMode="auto">
          <a:xfrm rot="20051381" flipV="1">
            <a:off x="5600700" y="5181600"/>
            <a:ext cx="1460500" cy="914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20" name="Rectangle 24"/>
          <p:cNvSpPr>
            <a:spLocks noChangeArrowheads="1"/>
          </p:cNvSpPr>
          <p:nvPr/>
        </p:nvSpPr>
        <p:spPr bwMode="auto">
          <a:xfrm>
            <a:off x="6807200" y="4683125"/>
            <a:ext cx="381000" cy="565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1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v</a:t>
            </a:r>
            <a:endParaRPr lang="en-US" sz="3100" baseline="-25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36876" name="Line 25"/>
          <p:cNvSpPr>
            <a:spLocks noChangeShapeType="1"/>
          </p:cNvSpPr>
          <p:nvPr/>
        </p:nvSpPr>
        <p:spPr bwMode="auto">
          <a:xfrm rot="17432653" flipV="1">
            <a:off x="4965700" y="5067300"/>
            <a:ext cx="1460500" cy="914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22" name="Rectangle 26"/>
          <p:cNvSpPr>
            <a:spLocks noChangeArrowheads="1"/>
          </p:cNvSpPr>
          <p:nvPr/>
        </p:nvSpPr>
        <p:spPr bwMode="auto">
          <a:xfrm>
            <a:off x="5118100" y="4454525"/>
            <a:ext cx="381000" cy="565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1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</a:t>
            </a:r>
            <a:endParaRPr lang="en-US" sz="3100" baseline="-25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27" name="Arc 26"/>
          <p:cNvSpPr/>
          <p:nvPr/>
        </p:nvSpPr>
        <p:spPr bwMode="auto">
          <a:xfrm>
            <a:off x="5619750" y="6092825"/>
            <a:ext cx="528638" cy="528638"/>
          </a:xfrm>
          <a:prstGeom prst="arc">
            <a:avLst>
              <a:gd name="adj1" fmla="val 12702239"/>
              <a:gd name="adj2" fmla="val 14794117"/>
            </a:avLst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Arc 27"/>
          <p:cNvSpPr/>
          <p:nvPr/>
        </p:nvSpPr>
        <p:spPr bwMode="auto">
          <a:xfrm>
            <a:off x="5576889" y="6021389"/>
            <a:ext cx="600075" cy="600075"/>
          </a:xfrm>
          <a:prstGeom prst="arc">
            <a:avLst>
              <a:gd name="adj1" fmla="val 15042604"/>
              <a:gd name="adj2" fmla="val 18174529"/>
            </a:avLst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880" name="TextBox 28"/>
          <p:cNvSpPr txBox="1">
            <a:spLocks noChangeArrowheads="1"/>
          </p:cNvSpPr>
          <p:nvPr/>
        </p:nvSpPr>
        <p:spPr bwMode="auto">
          <a:xfrm>
            <a:off x="5476875" y="5792788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/>
              <a:t>α</a:t>
            </a:r>
          </a:p>
        </p:txBody>
      </p:sp>
      <p:sp>
        <p:nvSpPr>
          <p:cNvPr id="36881" name="TextBox 29"/>
          <p:cNvSpPr txBox="1">
            <a:spLocks noChangeArrowheads="1"/>
          </p:cNvSpPr>
          <p:nvPr/>
        </p:nvSpPr>
        <p:spPr bwMode="auto">
          <a:xfrm>
            <a:off x="5800725" y="567372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/>
              <a:t>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7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Light is</a:t>
            </a:r>
            <a:r>
              <a:rPr lang="en-US" altLang="en-US" b="1">
                <a:ea typeface="ＭＳ Ｐゴシック" charset="-128"/>
              </a:rPr>
              <a:t> linear</a:t>
            </a:r>
          </a:p>
          <a:p>
            <a:pPr lvl="1"/>
            <a:r>
              <a:rPr lang="en-US" altLang="en-US"/>
              <a:t>If multiple rays illuminate the surface point the result is just the sum of the individual reflections for each ray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ea typeface="ＭＳ Ｐゴシック" charset="-128"/>
              </a:rPr>
              <a:t>MultIPLE</a:t>
            </a:r>
            <a:r>
              <a:rPr lang="en-US" altLang="en-US" dirty="0" smtClean="0">
                <a:ea typeface="ＭＳ Ｐゴシック" charset="-128"/>
              </a:rPr>
              <a:t> LIGHTS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3124200" y="3505200"/>
            <a:ext cx="48768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CA">
              <a:ea typeface="ＭＳ Ｐゴシック" charset="0"/>
            </a:endParaRPr>
          </a:p>
        </p:txBody>
      </p:sp>
      <p:graphicFrame>
        <p:nvGraphicFramePr>
          <p:cNvPr id="37892" name="Object 1024"/>
          <p:cNvGraphicFramePr>
            <a:graphicFrameLocks/>
          </p:cNvGraphicFramePr>
          <p:nvPr/>
        </p:nvGraphicFramePr>
        <p:xfrm>
          <a:off x="3424238" y="3798888"/>
          <a:ext cx="4335462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3" name="Equation" r:id="rId3" imgW="3162300" imgH="609600" progId="Equation.3">
                  <p:embed/>
                </p:oleObj>
              </mc:Choice>
              <mc:Fallback>
                <p:oleObj name="Equation" r:id="rId3" imgW="3162300" imgH="609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3798888"/>
                        <a:ext cx="4335462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6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838200" y="1603168"/>
            <a:ext cx="9372600" cy="4950031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Goal</a:t>
            </a:r>
          </a:p>
          <a:p>
            <a:pPr lvl="1"/>
            <a:r>
              <a:rPr lang="en-US" altLang="en-US" dirty="0"/>
              <a:t>Model the interaction of light with surfaces to render realistic images</a:t>
            </a:r>
          </a:p>
          <a:p>
            <a:pPr lvl="1"/>
            <a:r>
              <a:rPr lang="en-US" altLang="en-US" dirty="0"/>
              <a:t>Generate per (pixel/vertex) color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Lighting/Shading</a:t>
            </a:r>
          </a:p>
        </p:txBody>
      </p:sp>
      <p:pic>
        <p:nvPicPr>
          <p:cNvPr id="18435" name="Picture 10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57550"/>
            <a:ext cx="4267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6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Non-directional light – environment light</a:t>
            </a:r>
          </a:p>
          <a:p>
            <a:r>
              <a:rPr lang="en-US" altLang="en-US">
                <a:ea typeface="ＭＳ Ｐゴシック" charset="-128"/>
              </a:rPr>
              <a:t>Object illuminated with same light everywhere </a:t>
            </a:r>
          </a:p>
          <a:p>
            <a:pPr lvl="1"/>
            <a:r>
              <a:rPr lang="en-US" altLang="en-US"/>
              <a:t>Looks like silhouette</a:t>
            </a:r>
          </a:p>
          <a:p>
            <a:r>
              <a:rPr lang="en-US" altLang="en-US">
                <a:ea typeface="ＭＳ Ｐゴシック" charset="-128"/>
              </a:rPr>
              <a:t>Illumination equation </a:t>
            </a:r>
          </a:p>
          <a:p>
            <a:pPr lvl="1"/>
            <a:r>
              <a:rPr lang="en-US" altLang="en-US"/>
              <a:t>   - ambient light intensity</a:t>
            </a:r>
          </a:p>
          <a:p>
            <a:pPr lvl="1"/>
            <a:r>
              <a:rPr lang="en-US" altLang="en-US"/>
              <a:t>   -  fraction of this light reflected from surface</a:t>
            </a:r>
          </a:p>
        </p:txBody>
      </p:sp>
      <p:sp>
        <p:nvSpPr>
          <p:cNvPr id="3891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Ambient Light</a:t>
            </a:r>
          </a:p>
        </p:txBody>
      </p:sp>
      <p:graphicFrame>
        <p:nvGraphicFramePr>
          <p:cNvPr id="38915" name="Object 1024"/>
          <p:cNvGraphicFramePr>
            <a:graphicFrameLocks/>
          </p:cNvGraphicFramePr>
          <p:nvPr/>
        </p:nvGraphicFramePr>
        <p:xfrm>
          <a:off x="6605588" y="3200400"/>
          <a:ext cx="314801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88" name="Equation" r:id="rId4" imgW="2438400" imgH="927100" progId="Equation.3">
                  <p:embed/>
                </p:oleObj>
              </mc:Choice>
              <mc:Fallback>
                <p:oleObj name="Equation" r:id="rId4" imgW="2438400" imgH="9271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8" y="3200400"/>
                        <a:ext cx="3148012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10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220943"/>
              </p:ext>
            </p:extLst>
          </p:nvPr>
        </p:nvGraphicFramePr>
        <p:xfrm>
          <a:off x="1513562" y="3666527"/>
          <a:ext cx="3429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89" name="Equation" r:id="rId6" imgW="266700" imgH="393700" progId="Equation.3">
                  <p:embed/>
                </p:oleObj>
              </mc:Choice>
              <mc:Fallback>
                <p:oleObj name="Equation" r:id="rId6" imgW="266700" imgH="3937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562" y="3666527"/>
                        <a:ext cx="3429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10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691643"/>
              </p:ext>
            </p:extLst>
          </p:nvPr>
        </p:nvGraphicFramePr>
        <p:xfrm>
          <a:off x="1513562" y="4122313"/>
          <a:ext cx="3302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0" name="Equation" r:id="rId8" imgW="266700" imgH="393700" progId="Equation.3">
                  <p:embed/>
                </p:oleObj>
              </mc:Choice>
              <mc:Fallback>
                <p:oleObj name="Equation" r:id="rId8" imgW="266700" imgH="3937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562" y="4122313"/>
                        <a:ext cx="3302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8" name="Picture 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46626"/>
            <a:ext cx="35369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50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1A94B-542F-224B-9B5A-002170D0D85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Light Sources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smtClean="0"/>
              <a:t> ambient lights</a:t>
            </a:r>
          </a:p>
          <a:p>
            <a:pPr marL="457200" lvl="1" indent="-342900" eaLnBrk="1" hangingPunct="1">
              <a:defRPr/>
            </a:pPr>
            <a:r>
              <a:rPr lang="en-US" smtClean="0"/>
              <a:t>no identifiable source or direction</a:t>
            </a:r>
          </a:p>
          <a:p>
            <a:pPr marL="457200" lvl="1" indent="-342900" eaLnBrk="1" hangingPunct="1">
              <a:defRPr/>
            </a:pPr>
            <a:r>
              <a:rPr lang="en-US" smtClean="0"/>
              <a:t>hack for replacing true global illumination </a:t>
            </a:r>
          </a:p>
          <a:p>
            <a:pPr marL="857250" lvl="2" indent="-285750" eaLnBrk="1" hangingPunct="1">
              <a:defRPr/>
            </a:pPr>
            <a:r>
              <a:rPr lang="en-US" smtClean="0"/>
              <a:t>(diffuse interreflection: light bouncing off from other objects)</a:t>
            </a:r>
          </a:p>
          <a:p>
            <a:pPr marL="457200" lvl="1" indent="-342900" eaLnBrk="1" hangingPunct="1">
              <a:defRPr/>
            </a:pPr>
            <a:endParaRPr lang="en-US" smtClean="0"/>
          </a:p>
        </p:txBody>
      </p:sp>
      <p:sp>
        <p:nvSpPr>
          <p:cNvPr id="1364996" name="Oval 4"/>
          <p:cNvSpPr>
            <a:spLocks noChangeArrowheads="1"/>
          </p:cNvSpPr>
          <p:nvPr/>
        </p:nvSpPr>
        <p:spPr bwMode="auto">
          <a:xfrm>
            <a:off x="5377315" y="4630790"/>
            <a:ext cx="918297" cy="9190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4997" name="Line 5"/>
          <p:cNvSpPr>
            <a:spLocks noChangeShapeType="1"/>
          </p:cNvSpPr>
          <p:nvPr/>
        </p:nvSpPr>
        <p:spPr bwMode="auto">
          <a:xfrm>
            <a:off x="3968751" y="5033964"/>
            <a:ext cx="1100667" cy="7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4998" name="Line 6"/>
          <p:cNvSpPr>
            <a:spLocks noChangeShapeType="1"/>
          </p:cNvSpPr>
          <p:nvPr/>
        </p:nvSpPr>
        <p:spPr bwMode="auto">
          <a:xfrm>
            <a:off x="6532034" y="5006975"/>
            <a:ext cx="1123951" cy="79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4999" name="Line 7"/>
          <p:cNvSpPr>
            <a:spLocks noChangeShapeType="1"/>
          </p:cNvSpPr>
          <p:nvPr/>
        </p:nvSpPr>
        <p:spPr bwMode="auto">
          <a:xfrm>
            <a:off x="6326717" y="5434013"/>
            <a:ext cx="980016" cy="520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5000" name="Line 8"/>
          <p:cNvSpPr>
            <a:spLocks noChangeShapeType="1"/>
          </p:cNvSpPr>
          <p:nvPr/>
        </p:nvSpPr>
        <p:spPr bwMode="auto">
          <a:xfrm flipH="1">
            <a:off x="4459818" y="5441950"/>
            <a:ext cx="831849" cy="577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5001" name="Line 9"/>
          <p:cNvSpPr>
            <a:spLocks noChangeShapeType="1"/>
          </p:cNvSpPr>
          <p:nvPr/>
        </p:nvSpPr>
        <p:spPr bwMode="auto">
          <a:xfrm>
            <a:off x="5784851" y="5580064"/>
            <a:ext cx="76200" cy="898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5002" name="Line 10"/>
          <p:cNvSpPr>
            <a:spLocks noChangeShapeType="1"/>
          </p:cNvSpPr>
          <p:nvPr/>
        </p:nvSpPr>
        <p:spPr bwMode="auto">
          <a:xfrm flipH="1">
            <a:off x="6231467" y="4040188"/>
            <a:ext cx="831851" cy="577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5003" name="Line 11"/>
          <p:cNvSpPr>
            <a:spLocks noChangeShapeType="1"/>
          </p:cNvSpPr>
          <p:nvPr/>
        </p:nvSpPr>
        <p:spPr bwMode="auto">
          <a:xfrm>
            <a:off x="4536018" y="4090988"/>
            <a:ext cx="833967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5004" name="Line 12"/>
          <p:cNvSpPr>
            <a:spLocks noChangeShapeType="1"/>
          </p:cNvSpPr>
          <p:nvPr/>
        </p:nvSpPr>
        <p:spPr bwMode="auto">
          <a:xfrm>
            <a:off x="5736167" y="3641726"/>
            <a:ext cx="76200" cy="898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4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ILLUMINATION EQUATION (PHONG)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0377"/>
            <a:ext cx="10515600" cy="4351338"/>
          </a:xfrm>
        </p:spPr>
        <p:txBody>
          <a:bodyPr/>
          <a:lstStyle/>
          <a:p>
            <a:r>
              <a:rPr lang="en-US" dirty="0" smtClean="0"/>
              <a:t>If we take the previous formula and add ambient component: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77979" y="2254391"/>
            <a:ext cx="5782961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CA"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9" y="3442532"/>
            <a:ext cx="12192000" cy="3392997"/>
          </a:xfrm>
          <a:prstGeom prst="rect">
            <a:avLst/>
          </a:prstGeom>
        </p:spPr>
      </p:pic>
      <p:graphicFrame>
        <p:nvGraphicFramePr>
          <p:cNvPr id="8" name="Object 10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151632"/>
              </p:ext>
            </p:extLst>
          </p:nvPr>
        </p:nvGraphicFramePr>
        <p:xfrm>
          <a:off x="3003636" y="2297879"/>
          <a:ext cx="5668511" cy="1146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4" name="Equation" r:id="rId4" imgW="1981200" imgH="393700" progId="Equation.3">
                  <p:embed/>
                </p:oleObj>
              </mc:Choice>
              <mc:Fallback>
                <p:oleObj name="Equation" r:id="rId4" imgW="1981200" imgH="3937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636" y="2297879"/>
                        <a:ext cx="5668511" cy="1146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7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>
                <a:ea typeface="ＭＳ Ｐゴシック" charset="-128"/>
              </a:rPr>
              <a:t>Light has color</a:t>
            </a:r>
          </a:p>
          <a:p>
            <a:r>
              <a:rPr lang="en-US" altLang="en-US">
                <a:ea typeface="ＭＳ Ｐゴシック" charset="-128"/>
              </a:rPr>
              <a:t>Interacts with object color (r,g,b)</a:t>
            </a: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Blue light on white surface?</a:t>
            </a:r>
          </a:p>
          <a:p>
            <a:r>
              <a:rPr lang="en-US" altLang="en-US">
                <a:ea typeface="ＭＳ Ｐゴシック" charset="-128"/>
              </a:rPr>
              <a:t>Blue light on red surface?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Light</a:t>
            </a:r>
          </a:p>
        </p:txBody>
      </p:sp>
      <p:graphicFrame>
        <p:nvGraphicFramePr>
          <p:cNvPr id="46083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735658"/>
              </p:ext>
            </p:extLst>
          </p:nvPr>
        </p:nvGraphicFramePr>
        <p:xfrm>
          <a:off x="3277644" y="2737981"/>
          <a:ext cx="521970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95" name="Equation" r:id="rId3" imgW="4051300" imgH="1689100" progId="Equation.3">
                  <p:embed/>
                </p:oleObj>
              </mc:Choice>
              <mc:Fallback>
                <p:oleObj name="Equation" r:id="rId3" imgW="4051300" imgH="16891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644" y="2737981"/>
                        <a:ext cx="5219700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7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Light source:  amount of RGB light emitted</a:t>
            </a:r>
          </a:p>
          <a:p>
            <a:pPr lvl="1"/>
            <a:r>
              <a:rPr lang="en-US" altLang="en-US" dirty="0"/>
              <a:t>value = </a:t>
            </a:r>
            <a:r>
              <a:rPr lang="en-US" altLang="en-US" dirty="0" smtClean="0"/>
              <a:t>intensity per channel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marL="457200" lvl="1" indent="0">
              <a:buNone/>
            </a:pPr>
            <a:r>
              <a:rPr lang="en-US" altLang="en-US" dirty="0" smtClean="0"/>
              <a:t>e.g</a:t>
            </a:r>
            <a:r>
              <a:rPr lang="en-US" altLang="en-US" dirty="0"/>
              <a:t>., (1.0,0.5,0.5)</a:t>
            </a:r>
          </a:p>
          <a:p>
            <a:pPr lvl="1"/>
            <a:r>
              <a:rPr lang="en-US" altLang="en-US" dirty="0"/>
              <a:t>every light source emits ambient, diffuse, and specular light</a:t>
            </a:r>
          </a:p>
          <a:p>
            <a:r>
              <a:rPr lang="en-US" altLang="en-US" dirty="0">
                <a:ea typeface="ＭＳ Ｐゴシック" charset="-128"/>
              </a:rPr>
              <a:t>Materials:  amount of RGB light reflected</a:t>
            </a:r>
          </a:p>
          <a:p>
            <a:pPr lvl="1"/>
            <a:r>
              <a:rPr lang="en-US" altLang="en-US" dirty="0"/>
              <a:t>value represents percentage reflected</a:t>
            </a:r>
            <a:br>
              <a:rPr lang="en-US" altLang="en-US" dirty="0"/>
            </a:br>
            <a:r>
              <a:rPr lang="en-US" altLang="en-US" dirty="0"/>
              <a:t>e.g., (0.0,1.0,0.5)</a:t>
            </a:r>
          </a:p>
          <a:p>
            <a:r>
              <a:rPr lang="en-US" altLang="en-US" dirty="0">
                <a:ea typeface="ＭＳ Ｐゴシック" charset="-128"/>
              </a:rPr>
              <a:t>Interaction: multiply components</a:t>
            </a:r>
          </a:p>
          <a:p>
            <a:pPr lvl="1"/>
            <a:r>
              <a:rPr lang="en-US" altLang="en-US" dirty="0"/>
              <a:t>Red light (1,0,0) x green surface (0,1,0) = black (0,0,0)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ea typeface="ＭＳ Ｐゴシック" charset="-128"/>
              </a:rPr>
              <a:t>Light and Material Specification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8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47" y="1690688"/>
            <a:ext cx="9499600" cy="45016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7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816100"/>
            <a:ext cx="10947400" cy="32131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3"/>
          <p:cNvSpPr>
            <a:spLocks noGrp="1" noChangeArrowheads="1"/>
          </p:cNvSpPr>
          <p:nvPr>
            <p:ph idx="1"/>
          </p:nvPr>
        </p:nvSpPr>
        <p:spPr>
          <a:xfrm>
            <a:off x="891600" y="1487782"/>
            <a:ext cx="8242873" cy="491331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Point Light</a:t>
            </a:r>
          </a:p>
          <a:p>
            <a:pPr lvl="1"/>
            <a:r>
              <a:rPr lang="en-US" altLang="en-US" dirty="0"/>
              <a:t>light originates at a </a:t>
            </a:r>
            <a:r>
              <a:rPr lang="en-US" altLang="en-US" dirty="0" smtClean="0"/>
              <a:t>point</a:t>
            </a:r>
          </a:p>
          <a:p>
            <a:pPr lvl="1"/>
            <a:r>
              <a:rPr lang="en-US" altLang="en-US" dirty="0" smtClean="0">
                <a:solidFill>
                  <a:schemeClr val="accent5"/>
                </a:solidFill>
              </a:rPr>
              <a:t> </a:t>
            </a:r>
          </a:p>
          <a:p>
            <a:r>
              <a:rPr lang="en-US" altLang="en-US" dirty="0" smtClean="0">
                <a:ea typeface="ＭＳ Ｐゴシック" charset="-128"/>
              </a:rPr>
              <a:t>Directional </a:t>
            </a:r>
            <a:r>
              <a:rPr lang="en-US" altLang="en-US" dirty="0">
                <a:ea typeface="ＭＳ Ｐゴシック" charset="-128"/>
              </a:rPr>
              <a:t>Light (point light at infinity)</a:t>
            </a:r>
          </a:p>
          <a:p>
            <a:pPr lvl="1"/>
            <a:r>
              <a:rPr lang="en-US" altLang="en-US" dirty="0"/>
              <a:t>light rays are parallel</a:t>
            </a:r>
          </a:p>
          <a:p>
            <a:pPr lvl="1"/>
            <a:r>
              <a:rPr lang="en-US" altLang="en-US" dirty="0"/>
              <a:t>Rays hit a planar surface at identical </a:t>
            </a:r>
            <a:r>
              <a:rPr lang="en-US" altLang="en-US" dirty="0" smtClean="0"/>
              <a:t>angles</a:t>
            </a:r>
          </a:p>
          <a:p>
            <a:pPr lvl="1"/>
            <a:r>
              <a:rPr lang="en-US" altLang="en-US" dirty="0" smtClean="0">
                <a:solidFill>
                  <a:schemeClr val="accent5"/>
                </a:solidFill>
              </a:rPr>
              <a:t> </a:t>
            </a:r>
            <a:endParaRPr lang="en-US" altLang="en-US" dirty="0">
              <a:solidFill>
                <a:schemeClr val="accent5"/>
              </a:solidFill>
            </a:endParaRPr>
          </a:p>
          <a:p>
            <a:r>
              <a:rPr lang="en-US" altLang="en-US" dirty="0">
                <a:ea typeface="ＭＳ Ｐゴシック" charset="-128"/>
              </a:rPr>
              <a:t>Spot Light</a:t>
            </a:r>
          </a:p>
          <a:p>
            <a:pPr lvl="1"/>
            <a:r>
              <a:rPr lang="en-US" altLang="en-US" dirty="0"/>
              <a:t>point light with limited </a:t>
            </a:r>
            <a:r>
              <a:rPr lang="en-US" altLang="en-US" dirty="0" smtClean="0"/>
              <a:t>angles</a:t>
            </a:r>
          </a:p>
          <a:p>
            <a:pPr lvl="1"/>
            <a:r>
              <a:rPr lang="en-US" altLang="en-US" dirty="0" smtClean="0">
                <a:solidFill>
                  <a:schemeClr val="accent5"/>
                </a:solidFill>
              </a:rPr>
              <a:t> </a:t>
            </a:r>
            <a:endParaRPr lang="en-US" altLang="en-US" b="1" dirty="0">
              <a:solidFill>
                <a:schemeClr val="accent5"/>
              </a:solidFill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4096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Light Source Types</a:t>
            </a:r>
          </a:p>
        </p:txBody>
      </p:sp>
      <p:grpSp>
        <p:nvGrpSpPr>
          <p:cNvPr id="40963" name="Group 24"/>
          <p:cNvGrpSpPr>
            <a:grpSpLocks/>
          </p:cNvGrpSpPr>
          <p:nvPr/>
        </p:nvGrpSpPr>
        <p:grpSpPr bwMode="auto">
          <a:xfrm>
            <a:off x="8820332" y="3181110"/>
            <a:ext cx="1636712" cy="817563"/>
            <a:chOff x="3674" y="1039"/>
            <a:chExt cx="1031" cy="515"/>
          </a:xfrm>
        </p:grpSpPr>
        <p:sp>
          <p:nvSpPr>
            <p:cNvPr id="40986" name="Line 25"/>
            <p:cNvSpPr>
              <a:spLocks noChangeShapeType="1"/>
            </p:cNvSpPr>
            <p:nvPr/>
          </p:nvSpPr>
          <p:spPr bwMode="auto">
            <a:xfrm>
              <a:off x="3674" y="1554"/>
              <a:ext cx="68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Line 26"/>
            <p:cNvSpPr>
              <a:spLocks noChangeShapeType="1"/>
            </p:cNvSpPr>
            <p:nvPr/>
          </p:nvSpPr>
          <p:spPr bwMode="auto">
            <a:xfrm flipH="1">
              <a:off x="3715" y="1039"/>
              <a:ext cx="446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Line 27"/>
            <p:cNvSpPr>
              <a:spLocks noChangeShapeType="1"/>
            </p:cNvSpPr>
            <p:nvPr/>
          </p:nvSpPr>
          <p:spPr bwMode="auto">
            <a:xfrm flipH="1">
              <a:off x="3835" y="1039"/>
              <a:ext cx="445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Line 28"/>
            <p:cNvSpPr>
              <a:spLocks noChangeShapeType="1"/>
            </p:cNvSpPr>
            <p:nvPr/>
          </p:nvSpPr>
          <p:spPr bwMode="auto">
            <a:xfrm flipH="1">
              <a:off x="3950" y="1043"/>
              <a:ext cx="446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Line 29"/>
            <p:cNvSpPr>
              <a:spLocks noChangeShapeType="1"/>
            </p:cNvSpPr>
            <p:nvPr/>
          </p:nvSpPr>
          <p:spPr bwMode="auto">
            <a:xfrm flipH="1">
              <a:off x="4062" y="1043"/>
              <a:ext cx="445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Line 30"/>
            <p:cNvSpPr>
              <a:spLocks noChangeShapeType="1"/>
            </p:cNvSpPr>
            <p:nvPr/>
          </p:nvSpPr>
          <p:spPr bwMode="auto">
            <a:xfrm flipH="1">
              <a:off x="4165" y="1043"/>
              <a:ext cx="445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Line 31"/>
            <p:cNvSpPr>
              <a:spLocks noChangeShapeType="1"/>
            </p:cNvSpPr>
            <p:nvPr/>
          </p:nvSpPr>
          <p:spPr bwMode="auto">
            <a:xfrm flipH="1">
              <a:off x="4260" y="1043"/>
              <a:ext cx="445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4" name="Group 32"/>
          <p:cNvGrpSpPr>
            <a:grpSpLocks/>
          </p:cNvGrpSpPr>
          <p:nvPr/>
        </p:nvGrpSpPr>
        <p:grpSpPr bwMode="auto">
          <a:xfrm>
            <a:off x="8870950" y="1219201"/>
            <a:ext cx="1416050" cy="938213"/>
            <a:chOff x="3616" y="2272"/>
            <a:chExt cx="1328" cy="880"/>
          </a:xfrm>
        </p:grpSpPr>
        <p:sp>
          <p:nvSpPr>
            <p:cNvPr id="40971" name="Line 33"/>
            <p:cNvSpPr>
              <a:spLocks noChangeShapeType="1"/>
            </p:cNvSpPr>
            <p:nvPr/>
          </p:nvSpPr>
          <p:spPr bwMode="auto">
            <a:xfrm>
              <a:off x="3616" y="3152"/>
              <a:ext cx="132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Oval 34"/>
            <p:cNvSpPr>
              <a:spLocks noChangeArrowheads="1"/>
            </p:cNvSpPr>
            <p:nvPr/>
          </p:nvSpPr>
          <p:spPr bwMode="auto">
            <a:xfrm>
              <a:off x="4240" y="2416"/>
              <a:ext cx="56" cy="5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endParaRPr lang="en-CA" altLang="en-US" sz="1800"/>
            </a:p>
          </p:txBody>
        </p:sp>
        <p:sp>
          <p:nvSpPr>
            <p:cNvPr id="40973" name="Line 35"/>
            <p:cNvSpPr>
              <a:spLocks noChangeShapeType="1"/>
            </p:cNvSpPr>
            <p:nvPr/>
          </p:nvSpPr>
          <p:spPr bwMode="auto">
            <a:xfrm flipH="1">
              <a:off x="3688" y="2432"/>
              <a:ext cx="576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Line 36"/>
            <p:cNvSpPr>
              <a:spLocks noChangeShapeType="1"/>
            </p:cNvSpPr>
            <p:nvPr/>
          </p:nvSpPr>
          <p:spPr bwMode="auto">
            <a:xfrm flipH="1">
              <a:off x="3904" y="2432"/>
              <a:ext cx="360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Line 37"/>
            <p:cNvSpPr>
              <a:spLocks noChangeShapeType="1"/>
            </p:cNvSpPr>
            <p:nvPr/>
          </p:nvSpPr>
          <p:spPr bwMode="auto">
            <a:xfrm flipH="1">
              <a:off x="4112" y="2440"/>
              <a:ext cx="144" cy="6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Line 38"/>
            <p:cNvSpPr>
              <a:spLocks noChangeShapeType="1"/>
            </p:cNvSpPr>
            <p:nvPr/>
          </p:nvSpPr>
          <p:spPr bwMode="auto">
            <a:xfrm>
              <a:off x="4272" y="2440"/>
              <a:ext cx="64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Line 39"/>
            <p:cNvSpPr>
              <a:spLocks noChangeShapeType="1"/>
            </p:cNvSpPr>
            <p:nvPr/>
          </p:nvSpPr>
          <p:spPr bwMode="auto">
            <a:xfrm>
              <a:off x="4272" y="2424"/>
              <a:ext cx="240" cy="7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Line 40"/>
            <p:cNvSpPr>
              <a:spLocks noChangeShapeType="1"/>
            </p:cNvSpPr>
            <p:nvPr/>
          </p:nvSpPr>
          <p:spPr bwMode="auto">
            <a:xfrm>
              <a:off x="4272" y="2432"/>
              <a:ext cx="448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Line 41"/>
            <p:cNvSpPr>
              <a:spLocks noChangeShapeType="1"/>
            </p:cNvSpPr>
            <p:nvPr/>
          </p:nvSpPr>
          <p:spPr bwMode="auto">
            <a:xfrm>
              <a:off x="4264" y="2432"/>
              <a:ext cx="624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42"/>
            <p:cNvSpPr>
              <a:spLocks noChangeShapeType="1"/>
            </p:cNvSpPr>
            <p:nvPr/>
          </p:nvSpPr>
          <p:spPr bwMode="auto">
            <a:xfrm flipH="1">
              <a:off x="4088" y="2440"/>
              <a:ext cx="176" cy="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43"/>
            <p:cNvSpPr>
              <a:spLocks noChangeShapeType="1"/>
            </p:cNvSpPr>
            <p:nvPr/>
          </p:nvSpPr>
          <p:spPr bwMode="auto">
            <a:xfrm flipH="1" flipV="1">
              <a:off x="4120" y="2400"/>
              <a:ext cx="144" cy="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Line 44"/>
            <p:cNvSpPr>
              <a:spLocks noChangeShapeType="1"/>
            </p:cNvSpPr>
            <p:nvPr/>
          </p:nvSpPr>
          <p:spPr bwMode="auto">
            <a:xfrm flipH="1" flipV="1">
              <a:off x="4176" y="2288"/>
              <a:ext cx="80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Line 45"/>
            <p:cNvSpPr>
              <a:spLocks noChangeShapeType="1"/>
            </p:cNvSpPr>
            <p:nvPr/>
          </p:nvSpPr>
          <p:spPr bwMode="auto">
            <a:xfrm flipV="1">
              <a:off x="4264" y="2272"/>
              <a:ext cx="40" cy="1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Line 46"/>
            <p:cNvSpPr>
              <a:spLocks noChangeShapeType="1"/>
            </p:cNvSpPr>
            <p:nvPr/>
          </p:nvSpPr>
          <p:spPr bwMode="auto">
            <a:xfrm flipV="1">
              <a:off x="4264" y="2344"/>
              <a:ext cx="152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Line 47"/>
            <p:cNvSpPr>
              <a:spLocks noChangeShapeType="1"/>
            </p:cNvSpPr>
            <p:nvPr/>
          </p:nvSpPr>
          <p:spPr bwMode="auto">
            <a:xfrm>
              <a:off x="4256" y="2432"/>
              <a:ext cx="176" cy="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30"/>
          <p:cNvGrpSpPr>
            <a:grpSpLocks/>
          </p:cNvGrpSpPr>
          <p:nvPr/>
        </p:nvGrpSpPr>
        <p:grpSpPr bwMode="auto">
          <a:xfrm>
            <a:off x="8978287" y="5016018"/>
            <a:ext cx="1268413" cy="703263"/>
            <a:chOff x="3664" y="3392"/>
            <a:chExt cx="1328" cy="736"/>
          </a:xfrm>
        </p:grpSpPr>
        <p:sp>
          <p:nvSpPr>
            <p:cNvPr id="40966" name="Line 31"/>
            <p:cNvSpPr>
              <a:spLocks noChangeShapeType="1"/>
            </p:cNvSpPr>
            <p:nvPr/>
          </p:nvSpPr>
          <p:spPr bwMode="auto">
            <a:xfrm>
              <a:off x="4320" y="3416"/>
              <a:ext cx="64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Line 32"/>
            <p:cNvSpPr>
              <a:spLocks noChangeShapeType="1"/>
            </p:cNvSpPr>
            <p:nvPr/>
          </p:nvSpPr>
          <p:spPr bwMode="auto">
            <a:xfrm>
              <a:off x="4320" y="3400"/>
              <a:ext cx="240" cy="7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Line 33"/>
            <p:cNvSpPr>
              <a:spLocks noChangeShapeType="1"/>
            </p:cNvSpPr>
            <p:nvPr/>
          </p:nvSpPr>
          <p:spPr bwMode="auto">
            <a:xfrm>
              <a:off x="4320" y="3408"/>
              <a:ext cx="448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Line 34"/>
            <p:cNvSpPr>
              <a:spLocks noChangeShapeType="1"/>
            </p:cNvSpPr>
            <p:nvPr/>
          </p:nvSpPr>
          <p:spPr bwMode="auto">
            <a:xfrm>
              <a:off x="3664" y="4128"/>
              <a:ext cx="132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Oval 35"/>
            <p:cNvSpPr>
              <a:spLocks noChangeArrowheads="1"/>
            </p:cNvSpPr>
            <p:nvPr/>
          </p:nvSpPr>
          <p:spPr bwMode="auto">
            <a:xfrm>
              <a:off x="4288" y="3392"/>
              <a:ext cx="56" cy="5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endParaRPr lang="en-CA" altLang="en-US" sz="180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3"/>
          <p:cNvSpPr>
            <a:spLocks noGrp="1" noChangeArrowheads="1"/>
          </p:cNvSpPr>
          <p:nvPr>
            <p:ph idx="1"/>
          </p:nvPr>
        </p:nvSpPr>
        <p:spPr>
          <a:xfrm>
            <a:off x="891600" y="1487782"/>
            <a:ext cx="8242873" cy="491331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Point Light</a:t>
            </a:r>
          </a:p>
          <a:p>
            <a:pPr lvl="1"/>
            <a:r>
              <a:rPr lang="en-US" altLang="en-US" dirty="0"/>
              <a:t>light originates at a </a:t>
            </a:r>
            <a:r>
              <a:rPr lang="en-US" altLang="en-US" dirty="0" smtClean="0"/>
              <a:t>point</a:t>
            </a:r>
          </a:p>
          <a:p>
            <a:pPr lvl="1"/>
            <a:r>
              <a:rPr lang="en-US" altLang="en-US" dirty="0" smtClean="0">
                <a:solidFill>
                  <a:schemeClr val="accent5"/>
                </a:solidFill>
              </a:rPr>
              <a:t>defined by </a:t>
            </a:r>
            <a:r>
              <a:rPr lang="en-US" altLang="en-US" b="1" dirty="0" smtClean="0">
                <a:solidFill>
                  <a:schemeClr val="accent5"/>
                </a:solidFill>
              </a:rPr>
              <a:t>location</a:t>
            </a:r>
            <a:r>
              <a:rPr lang="en-US" altLang="en-US" dirty="0" smtClean="0">
                <a:solidFill>
                  <a:schemeClr val="accent5"/>
                </a:solidFill>
              </a:rPr>
              <a:t> only</a:t>
            </a:r>
            <a:endParaRPr lang="en-US" altLang="en-US" dirty="0">
              <a:solidFill>
                <a:schemeClr val="accent5"/>
              </a:solidFill>
            </a:endParaRPr>
          </a:p>
          <a:p>
            <a:r>
              <a:rPr lang="en-US" altLang="en-US" dirty="0">
                <a:ea typeface="ＭＳ Ｐゴシック" charset="-128"/>
              </a:rPr>
              <a:t>Directional Light (point light at infinity)</a:t>
            </a:r>
          </a:p>
          <a:p>
            <a:pPr lvl="1"/>
            <a:r>
              <a:rPr lang="en-US" altLang="en-US" dirty="0"/>
              <a:t>light rays are parallel</a:t>
            </a:r>
          </a:p>
          <a:p>
            <a:pPr lvl="1"/>
            <a:r>
              <a:rPr lang="en-US" altLang="en-US" dirty="0"/>
              <a:t>Rays hit a planar surface at identical </a:t>
            </a:r>
            <a:r>
              <a:rPr lang="en-US" altLang="en-US" dirty="0" smtClean="0"/>
              <a:t>angles</a:t>
            </a:r>
          </a:p>
          <a:p>
            <a:pPr lvl="1"/>
            <a:r>
              <a:rPr lang="en-US" altLang="en-US" dirty="0" smtClean="0">
                <a:solidFill>
                  <a:schemeClr val="accent5"/>
                </a:solidFill>
              </a:rPr>
              <a:t>defined by </a:t>
            </a:r>
            <a:r>
              <a:rPr lang="en-US" altLang="en-US" b="1" dirty="0" smtClean="0">
                <a:solidFill>
                  <a:schemeClr val="accent5"/>
                </a:solidFill>
              </a:rPr>
              <a:t>direction</a:t>
            </a:r>
            <a:r>
              <a:rPr lang="en-US" altLang="en-US" dirty="0" smtClean="0">
                <a:solidFill>
                  <a:schemeClr val="accent5"/>
                </a:solidFill>
              </a:rPr>
              <a:t> only</a:t>
            </a:r>
            <a:endParaRPr lang="en-US" altLang="en-US" dirty="0">
              <a:solidFill>
                <a:schemeClr val="accent5"/>
              </a:solidFill>
            </a:endParaRPr>
          </a:p>
          <a:p>
            <a:r>
              <a:rPr lang="en-US" altLang="en-US" dirty="0">
                <a:ea typeface="ＭＳ Ｐゴシック" charset="-128"/>
              </a:rPr>
              <a:t>Spot Light</a:t>
            </a:r>
          </a:p>
          <a:p>
            <a:pPr lvl="1"/>
            <a:r>
              <a:rPr lang="en-US" altLang="en-US" dirty="0"/>
              <a:t>point light with limited </a:t>
            </a:r>
            <a:r>
              <a:rPr lang="en-US" altLang="en-US" dirty="0" smtClean="0"/>
              <a:t>angles</a:t>
            </a:r>
          </a:p>
          <a:p>
            <a:pPr lvl="1"/>
            <a:r>
              <a:rPr lang="en-US" altLang="en-US" dirty="0" smtClean="0">
                <a:solidFill>
                  <a:schemeClr val="accent5"/>
                </a:solidFill>
              </a:rPr>
              <a:t>defined by </a:t>
            </a:r>
            <a:r>
              <a:rPr lang="en-US" altLang="en-US" b="1" dirty="0" smtClean="0">
                <a:solidFill>
                  <a:schemeClr val="accent5"/>
                </a:solidFill>
              </a:rPr>
              <a:t>location, direction, and angle range</a:t>
            </a:r>
            <a:endParaRPr lang="en-US" altLang="en-US" b="1" dirty="0">
              <a:solidFill>
                <a:schemeClr val="accent5"/>
              </a:solidFill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4096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Light Source Types</a:t>
            </a:r>
          </a:p>
        </p:txBody>
      </p:sp>
      <p:grpSp>
        <p:nvGrpSpPr>
          <p:cNvPr id="40963" name="Group 24"/>
          <p:cNvGrpSpPr>
            <a:grpSpLocks/>
          </p:cNvGrpSpPr>
          <p:nvPr/>
        </p:nvGrpSpPr>
        <p:grpSpPr bwMode="auto">
          <a:xfrm>
            <a:off x="8820332" y="3181110"/>
            <a:ext cx="1636712" cy="817563"/>
            <a:chOff x="3674" y="1039"/>
            <a:chExt cx="1031" cy="515"/>
          </a:xfrm>
        </p:grpSpPr>
        <p:sp>
          <p:nvSpPr>
            <p:cNvPr id="40986" name="Line 25"/>
            <p:cNvSpPr>
              <a:spLocks noChangeShapeType="1"/>
            </p:cNvSpPr>
            <p:nvPr/>
          </p:nvSpPr>
          <p:spPr bwMode="auto">
            <a:xfrm>
              <a:off x="3674" y="1554"/>
              <a:ext cx="68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Line 26"/>
            <p:cNvSpPr>
              <a:spLocks noChangeShapeType="1"/>
            </p:cNvSpPr>
            <p:nvPr/>
          </p:nvSpPr>
          <p:spPr bwMode="auto">
            <a:xfrm flipH="1">
              <a:off x="3715" y="1039"/>
              <a:ext cx="446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Line 27"/>
            <p:cNvSpPr>
              <a:spLocks noChangeShapeType="1"/>
            </p:cNvSpPr>
            <p:nvPr/>
          </p:nvSpPr>
          <p:spPr bwMode="auto">
            <a:xfrm flipH="1">
              <a:off x="3835" y="1039"/>
              <a:ext cx="445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Line 28"/>
            <p:cNvSpPr>
              <a:spLocks noChangeShapeType="1"/>
            </p:cNvSpPr>
            <p:nvPr/>
          </p:nvSpPr>
          <p:spPr bwMode="auto">
            <a:xfrm flipH="1">
              <a:off x="3950" y="1043"/>
              <a:ext cx="446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Line 29"/>
            <p:cNvSpPr>
              <a:spLocks noChangeShapeType="1"/>
            </p:cNvSpPr>
            <p:nvPr/>
          </p:nvSpPr>
          <p:spPr bwMode="auto">
            <a:xfrm flipH="1">
              <a:off x="4062" y="1043"/>
              <a:ext cx="445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Line 30"/>
            <p:cNvSpPr>
              <a:spLocks noChangeShapeType="1"/>
            </p:cNvSpPr>
            <p:nvPr/>
          </p:nvSpPr>
          <p:spPr bwMode="auto">
            <a:xfrm flipH="1">
              <a:off x="4165" y="1043"/>
              <a:ext cx="445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Line 31"/>
            <p:cNvSpPr>
              <a:spLocks noChangeShapeType="1"/>
            </p:cNvSpPr>
            <p:nvPr/>
          </p:nvSpPr>
          <p:spPr bwMode="auto">
            <a:xfrm flipH="1">
              <a:off x="4260" y="1043"/>
              <a:ext cx="445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4" name="Group 32"/>
          <p:cNvGrpSpPr>
            <a:grpSpLocks/>
          </p:cNvGrpSpPr>
          <p:nvPr/>
        </p:nvGrpSpPr>
        <p:grpSpPr bwMode="auto">
          <a:xfrm>
            <a:off x="8870950" y="1219201"/>
            <a:ext cx="1416050" cy="938213"/>
            <a:chOff x="3616" y="2272"/>
            <a:chExt cx="1328" cy="880"/>
          </a:xfrm>
        </p:grpSpPr>
        <p:sp>
          <p:nvSpPr>
            <p:cNvPr id="40971" name="Line 33"/>
            <p:cNvSpPr>
              <a:spLocks noChangeShapeType="1"/>
            </p:cNvSpPr>
            <p:nvPr/>
          </p:nvSpPr>
          <p:spPr bwMode="auto">
            <a:xfrm>
              <a:off x="3616" y="3152"/>
              <a:ext cx="132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Oval 34"/>
            <p:cNvSpPr>
              <a:spLocks noChangeArrowheads="1"/>
            </p:cNvSpPr>
            <p:nvPr/>
          </p:nvSpPr>
          <p:spPr bwMode="auto">
            <a:xfrm>
              <a:off x="4240" y="2416"/>
              <a:ext cx="56" cy="5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endParaRPr lang="en-CA" altLang="en-US" sz="1800"/>
            </a:p>
          </p:txBody>
        </p:sp>
        <p:sp>
          <p:nvSpPr>
            <p:cNvPr id="40973" name="Line 35"/>
            <p:cNvSpPr>
              <a:spLocks noChangeShapeType="1"/>
            </p:cNvSpPr>
            <p:nvPr/>
          </p:nvSpPr>
          <p:spPr bwMode="auto">
            <a:xfrm flipH="1">
              <a:off x="3688" y="2432"/>
              <a:ext cx="576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Line 36"/>
            <p:cNvSpPr>
              <a:spLocks noChangeShapeType="1"/>
            </p:cNvSpPr>
            <p:nvPr/>
          </p:nvSpPr>
          <p:spPr bwMode="auto">
            <a:xfrm flipH="1">
              <a:off x="3904" y="2432"/>
              <a:ext cx="360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Line 37"/>
            <p:cNvSpPr>
              <a:spLocks noChangeShapeType="1"/>
            </p:cNvSpPr>
            <p:nvPr/>
          </p:nvSpPr>
          <p:spPr bwMode="auto">
            <a:xfrm flipH="1">
              <a:off x="4112" y="2440"/>
              <a:ext cx="144" cy="6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Line 38"/>
            <p:cNvSpPr>
              <a:spLocks noChangeShapeType="1"/>
            </p:cNvSpPr>
            <p:nvPr/>
          </p:nvSpPr>
          <p:spPr bwMode="auto">
            <a:xfrm>
              <a:off x="4272" y="2440"/>
              <a:ext cx="64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Line 39"/>
            <p:cNvSpPr>
              <a:spLocks noChangeShapeType="1"/>
            </p:cNvSpPr>
            <p:nvPr/>
          </p:nvSpPr>
          <p:spPr bwMode="auto">
            <a:xfrm>
              <a:off x="4272" y="2424"/>
              <a:ext cx="240" cy="7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Line 40"/>
            <p:cNvSpPr>
              <a:spLocks noChangeShapeType="1"/>
            </p:cNvSpPr>
            <p:nvPr/>
          </p:nvSpPr>
          <p:spPr bwMode="auto">
            <a:xfrm>
              <a:off x="4272" y="2432"/>
              <a:ext cx="448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Line 41"/>
            <p:cNvSpPr>
              <a:spLocks noChangeShapeType="1"/>
            </p:cNvSpPr>
            <p:nvPr/>
          </p:nvSpPr>
          <p:spPr bwMode="auto">
            <a:xfrm>
              <a:off x="4264" y="2432"/>
              <a:ext cx="624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42"/>
            <p:cNvSpPr>
              <a:spLocks noChangeShapeType="1"/>
            </p:cNvSpPr>
            <p:nvPr/>
          </p:nvSpPr>
          <p:spPr bwMode="auto">
            <a:xfrm flipH="1">
              <a:off x="4088" y="2440"/>
              <a:ext cx="176" cy="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43"/>
            <p:cNvSpPr>
              <a:spLocks noChangeShapeType="1"/>
            </p:cNvSpPr>
            <p:nvPr/>
          </p:nvSpPr>
          <p:spPr bwMode="auto">
            <a:xfrm flipH="1" flipV="1">
              <a:off x="4120" y="2400"/>
              <a:ext cx="144" cy="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Line 44"/>
            <p:cNvSpPr>
              <a:spLocks noChangeShapeType="1"/>
            </p:cNvSpPr>
            <p:nvPr/>
          </p:nvSpPr>
          <p:spPr bwMode="auto">
            <a:xfrm flipH="1" flipV="1">
              <a:off x="4176" y="2288"/>
              <a:ext cx="80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Line 45"/>
            <p:cNvSpPr>
              <a:spLocks noChangeShapeType="1"/>
            </p:cNvSpPr>
            <p:nvPr/>
          </p:nvSpPr>
          <p:spPr bwMode="auto">
            <a:xfrm flipV="1">
              <a:off x="4264" y="2272"/>
              <a:ext cx="40" cy="1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Line 46"/>
            <p:cNvSpPr>
              <a:spLocks noChangeShapeType="1"/>
            </p:cNvSpPr>
            <p:nvPr/>
          </p:nvSpPr>
          <p:spPr bwMode="auto">
            <a:xfrm flipV="1">
              <a:off x="4264" y="2344"/>
              <a:ext cx="152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Line 47"/>
            <p:cNvSpPr>
              <a:spLocks noChangeShapeType="1"/>
            </p:cNvSpPr>
            <p:nvPr/>
          </p:nvSpPr>
          <p:spPr bwMode="auto">
            <a:xfrm>
              <a:off x="4256" y="2432"/>
              <a:ext cx="176" cy="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30"/>
          <p:cNvGrpSpPr>
            <a:grpSpLocks/>
          </p:cNvGrpSpPr>
          <p:nvPr/>
        </p:nvGrpSpPr>
        <p:grpSpPr bwMode="auto">
          <a:xfrm>
            <a:off x="8978287" y="5016018"/>
            <a:ext cx="1268413" cy="703263"/>
            <a:chOff x="3664" y="3392"/>
            <a:chExt cx="1328" cy="736"/>
          </a:xfrm>
        </p:grpSpPr>
        <p:sp>
          <p:nvSpPr>
            <p:cNvPr id="40966" name="Line 31"/>
            <p:cNvSpPr>
              <a:spLocks noChangeShapeType="1"/>
            </p:cNvSpPr>
            <p:nvPr/>
          </p:nvSpPr>
          <p:spPr bwMode="auto">
            <a:xfrm>
              <a:off x="4320" y="3416"/>
              <a:ext cx="64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Line 32"/>
            <p:cNvSpPr>
              <a:spLocks noChangeShapeType="1"/>
            </p:cNvSpPr>
            <p:nvPr/>
          </p:nvSpPr>
          <p:spPr bwMode="auto">
            <a:xfrm>
              <a:off x="4320" y="3400"/>
              <a:ext cx="240" cy="7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Line 33"/>
            <p:cNvSpPr>
              <a:spLocks noChangeShapeType="1"/>
            </p:cNvSpPr>
            <p:nvPr/>
          </p:nvSpPr>
          <p:spPr bwMode="auto">
            <a:xfrm>
              <a:off x="4320" y="3408"/>
              <a:ext cx="448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Line 34"/>
            <p:cNvSpPr>
              <a:spLocks noChangeShapeType="1"/>
            </p:cNvSpPr>
            <p:nvPr/>
          </p:nvSpPr>
          <p:spPr bwMode="auto">
            <a:xfrm>
              <a:off x="3664" y="4128"/>
              <a:ext cx="132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Oval 35"/>
            <p:cNvSpPr>
              <a:spLocks noChangeArrowheads="1"/>
            </p:cNvSpPr>
            <p:nvPr/>
          </p:nvSpPr>
          <p:spPr bwMode="auto">
            <a:xfrm>
              <a:off x="4288" y="3392"/>
              <a:ext cx="56" cy="5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eaLnBrk="1" hangingPunct="1"/>
              <a:endParaRPr lang="en-CA" altLang="en-US" sz="180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55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D1A59-C397-E444-90F3-2EC42BFA84F0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Light Sources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 area lights</a:t>
            </a:r>
          </a:p>
          <a:p>
            <a:pPr marL="457200" lvl="1" indent="-342900" eaLnBrk="1" hangingPunct="1">
              <a:defRPr/>
            </a:pPr>
            <a:r>
              <a:rPr lang="en-US" dirty="0" smtClean="0"/>
              <a:t>light sources with a finite area</a:t>
            </a:r>
          </a:p>
          <a:p>
            <a:pPr marL="457200" lvl="1" indent="-342900" eaLnBrk="1" hangingPunct="1">
              <a:defRPr/>
            </a:pPr>
            <a:r>
              <a:rPr lang="en-US" dirty="0" smtClean="0"/>
              <a:t>more realistic model of many light sources</a:t>
            </a:r>
          </a:p>
          <a:p>
            <a:pPr marL="457200" lvl="1" indent="-342900" eaLnBrk="1" hangingPunct="1">
              <a:defRPr/>
            </a:pPr>
            <a:r>
              <a:rPr lang="en-US" dirty="0" smtClean="0"/>
              <a:t>much more complex!</a:t>
            </a:r>
            <a:endParaRPr lang="en-US" dirty="0" smtClean="0"/>
          </a:p>
        </p:txBody>
      </p:sp>
      <p:sp>
        <p:nvSpPr>
          <p:cNvPr id="1363972" name="Line 4"/>
          <p:cNvSpPr>
            <a:spLocks noChangeShapeType="1"/>
          </p:cNvSpPr>
          <p:nvPr/>
        </p:nvSpPr>
        <p:spPr bwMode="auto">
          <a:xfrm>
            <a:off x="4470400" y="5969000"/>
            <a:ext cx="281093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3973" name="Line 5"/>
          <p:cNvSpPr>
            <a:spLocks noChangeShapeType="1"/>
          </p:cNvSpPr>
          <p:nvPr/>
        </p:nvSpPr>
        <p:spPr bwMode="auto">
          <a:xfrm>
            <a:off x="5350933" y="4089400"/>
            <a:ext cx="1117600" cy="190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3974" name="Line 6"/>
          <p:cNvSpPr>
            <a:spLocks noChangeShapeType="1"/>
          </p:cNvSpPr>
          <p:nvPr/>
        </p:nvSpPr>
        <p:spPr bwMode="auto">
          <a:xfrm>
            <a:off x="5334000" y="4089400"/>
            <a:ext cx="1727200" cy="1841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3975" name="Line 7"/>
          <p:cNvSpPr>
            <a:spLocks noChangeShapeType="1"/>
          </p:cNvSpPr>
          <p:nvPr/>
        </p:nvSpPr>
        <p:spPr bwMode="auto">
          <a:xfrm>
            <a:off x="6468533" y="4254500"/>
            <a:ext cx="237067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3976" name="Line 8"/>
          <p:cNvSpPr>
            <a:spLocks noChangeShapeType="1"/>
          </p:cNvSpPr>
          <p:nvPr/>
        </p:nvSpPr>
        <p:spPr bwMode="auto">
          <a:xfrm flipH="1">
            <a:off x="4741333" y="4229100"/>
            <a:ext cx="1456267" cy="1714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3977" name="Line 9"/>
          <p:cNvSpPr>
            <a:spLocks noChangeShapeType="1"/>
          </p:cNvSpPr>
          <p:nvPr/>
        </p:nvSpPr>
        <p:spPr bwMode="auto">
          <a:xfrm flipH="1">
            <a:off x="5757333" y="4140200"/>
            <a:ext cx="33867" cy="1790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3978" name="Line 10"/>
          <p:cNvSpPr>
            <a:spLocks noChangeShapeType="1"/>
          </p:cNvSpPr>
          <p:nvPr/>
        </p:nvSpPr>
        <p:spPr bwMode="auto">
          <a:xfrm>
            <a:off x="5520267" y="4089400"/>
            <a:ext cx="762000" cy="1841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3979" name="Line 11"/>
          <p:cNvSpPr>
            <a:spLocks noChangeShapeType="1"/>
          </p:cNvSpPr>
          <p:nvPr/>
        </p:nvSpPr>
        <p:spPr bwMode="auto">
          <a:xfrm flipH="1">
            <a:off x="5520267" y="4267200"/>
            <a:ext cx="863600" cy="1663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3980" name="Line 12"/>
          <p:cNvSpPr>
            <a:spLocks noChangeShapeType="1"/>
          </p:cNvSpPr>
          <p:nvPr/>
        </p:nvSpPr>
        <p:spPr bwMode="auto">
          <a:xfrm flipH="1">
            <a:off x="5300133" y="4191000"/>
            <a:ext cx="643467" cy="1752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3981" name="Line 13"/>
          <p:cNvSpPr>
            <a:spLocks noChangeShapeType="1"/>
          </p:cNvSpPr>
          <p:nvPr/>
        </p:nvSpPr>
        <p:spPr bwMode="auto">
          <a:xfrm flipH="1">
            <a:off x="5029200" y="4089400"/>
            <a:ext cx="321733" cy="1841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3982" name="Line 14"/>
          <p:cNvSpPr>
            <a:spLocks noChangeShapeType="1"/>
          </p:cNvSpPr>
          <p:nvPr/>
        </p:nvSpPr>
        <p:spPr bwMode="auto">
          <a:xfrm>
            <a:off x="6265333" y="4229100"/>
            <a:ext cx="237067" cy="170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63983" name="Line 15"/>
          <p:cNvSpPr>
            <a:spLocks noChangeShapeType="1"/>
          </p:cNvSpPr>
          <p:nvPr/>
        </p:nvSpPr>
        <p:spPr bwMode="auto">
          <a:xfrm flipH="1">
            <a:off x="5960533" y="4216400"/>
            <a:ext cx="135467" cy="1714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56658"/>
            <a:ext cx="3946875" cy="4913313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Light sources</a:t>
            </a:r>
          </a:p>
          <a:p>
            <a:pPr lvl="1"/>
            <a:r>
              <a:rPr lang="en-US" altLang="en-US" dirty="0"/>
              <a:t>Location, type &amp; color</a:t>
            </a:r>
          </a:p>
          <a:p>
            <a:r>
              <a:rPr lang="en-US" altLang="en-US" dirty="0">
                <a:ea typeface="ＭＳ Ｐゴシック" charset="-128"/>
              </a:rPr>
              <a:t>Surface materials</a:t>
            </a:r>
          </a:p>
          <a:p>
            <a:pPr lvl="1"/>
            <a:r>
              <a:rPr lang="en-US" altLang="en-US" dirty="0"/>
              <a:t>How surfaces reflect                                           light</a:t>
            </a:r>
          </a:p>
          <a:p>
            <a:r>
              <a:rPr lang="en-US" altLang="en-US" dirty="0">
                <a:ea typeface="ＭＳ Ｐゴシック" charset="-128"/>
              </a:rPr>
              <a:t>Transport of light</a:t>
            </a:r>
          </a:p>
          <a:p>
            <a:pPr lvl="1"/>
            <a:r>
              <a:rPr lang="en-US" altLang="en-US" dirty="0"/>
              <a:t>How light moves in a scene</a:t>
            </a:r>
          </a:p>
          <a:p>
            <a:r>
              <a:rPr lang="en-US" altLang="en-US" dirty="0">
                <a:ea typeface="ＭＳ Ｐゴシック" charset="-128"/>
              </a:rPr>
              <a:t>Viewer </a:t>
            </a:r>
            <a:r>
              <a:rPr lang="en-US" altLang="en-US" dirty="0" smtClean="0">
                <a:ea typeface="ＭＳ Ｐゴシック" charset="-128"/>
              </a:rPr>
              <a:t>position</a:t>
            </a:r>
          </a:p>
          <a:p>
            <a:endParaRPr lang="en-US" altLang="en-US" dirty="0">
              <a:ea typeface="ＭＳ Ｐゴシック" charset="-128"/>
            </a:endParaRP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Factors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40" y="1273698"/>
            <a:ext cx="9839067" cy="55344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LIGHTS/MATERIALS ARE USED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96" y="1449062"/>
            <a:ext cx="9839067" cy="55344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>
                <a:ea typeface="ＭＳ Ｐゴシック" charset="-128"/>
              </a:rPr>
              <a:t> Quadratic falloff (point- and spot lights)</a:t>
            </a:r>
          </a:p>
          <a:p>
            <a:pPr marL="457200" lvl="1" indent="-342900"/>
            <a:r>
              <a:rPr lang="en-US" altLang="en-US"/>
              <a:t>Brightness of objects depends on power per unit area that hits the object</a:t>
            </a:r>
          </a:p>
          <a:p>
            <a:pPr marL="457200" lvl="1" indent="-342900"/>
            <a:r>
              <a:rPr lang="en-US" altLang="en-US"/>
              <a:t>The power per unit area for a point or spot light decreases quadratically with distance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Light Source Falloff</a:t>
            </a:r>
          </a:p>
        </p:txBody>
      </p:sp>
      <p:sp>
        <p:nvSpPr>
          <p:cNvPr id="43011" name="Oval 4"/>
          <p:cNvSpPr>
            <a:spLocks noChangeArrowheads="1"/>
          </p:cNvSpPr>
          <p:nvPr/>
        </p:nvSpPr>
        <p:spPr bwMode="auto">
          <a:xfrm>
            <a:off x="5943600" y="5232400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3012" name="Oval 5"/>
          <p:cNvSpPr>
            <a:spLocks noChangeArrowheads="1"/>
          </p:cNvSpPr>
          <p:nvPr/>
        </p:nvSpPr>
        <p:spPr bwMode="auto">
          <a:xfrm>
            <a:off x="5403850" y="4692650"/>
            <a:ext cx="1168400" cy="11684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3013" name="Oval 6"/>
          <p:cNvSpPr>
            <a:spLocks noChangeArrowheads="1"/>
          </p:cNvSpPr>
          <p:nvPr/>
        </p:nvSpPr>
        <p:spPr bwMode="auto">
          <a:xfrm>
            <a:off x="4737100" y="4025900"/>
            <a:ext cx="2501900" cy="25019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20551" name="Text Box 7"/>
          <p:cNvSpPr txBox="1">
            <a:spLocks noChangeArrowheads="1"/>
          </p:cNvSpPr>
          <p:nvPr/>
        </p:nvSpPr>
        <p:spPr bwMode="auto">
          <a:xfrm>
            <a:off x="7269163" y="3883025"/>
            <a:ext cx="112954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Area </a:t>
            </a:r>
            <a:r>
              <a:rPr lang="en-US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4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sym typeface="Symbol" charset="2"/>
              </a:rPr>
              <a:t></a:t>
            </a:r>
            <a:r>
              <a:rPr lang="en-US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sym typeface="Symbol" charset="2"/>
              </a:rPr>
              <a:t>r</a:t>
            </a:r>
            <a:r>
              <a:rPr lang="en-US" i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sym typeface="Symbol" charset="2"/>
              </a:rPr>
              <a:t>2</a:t>
            </a:r>
            <a:endParaRPr lang="en-US" i="1" baseline="3000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620552" name="Text Box 8"/>
          <p:cNvSpPr txBox="1">
            <a:spLocks noChangeArrowheads="1"/>
          </p:cNvSpPr>
          <p:nvPr/>
        </p:nvSpPr>
        <p:spPr bwMode="auto">
          <a:xfrm>
            <a:off x="6938963" y="5965825"/>
            <a:ext cx="1398844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Area </a:t>
            </a:r>
            <a:r>
              <a:rPr lang="en-US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4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sym typeface="Symbol" charset="2"/>
              </a:rPr>
              <a:t>(2</a:t>
            </a:r>
            <a:r>
              <a:rPr lang="en-US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sym typeface="Symbol" charset="2"/>
              </a:rPr>
              <a:t>r)</a:t>
            </a:r>
            <a:r>
              <a:rPr lang="en-US" i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sym typeface="Symbol" charset="2"/>
              </a:rPr>
              <a:t>2</a:t>
            </a:r>
            <a:endParaRPr lang="en-US" i="1" baseline="30000">
              <a:effectLst>
                <a:outerShdw blurRad="38100" dist="38100" dir="2700000" algn="tl">
                  <a:srgbClr val="FFFFFF"/>
                </a:outerShdw>
              </a:effectLst>
              <a:latin typeface="Times New Roman" charset="0"/>
            </a:endParaRPr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 flipH="1">
            <a:off x="6477000" y="4267200"/>
            <a:ext cx="1219200" cy="59690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 flipH="1" flipV="1">
            <a:off x="7162800" y="5753100"/>
            <a:ext cx="508000" cy="33020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6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idx="1"/>
          </p:nvPr>
        </p:nvSpPr>
        <p:spPr>
          <a:xfrm>
            <a:off x="926926" y="1352811"/>
            <a:ext cx="9588674" cy="477970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>
                <a:latin typeface="Arial" charset="0"/>
                <a:ea typeface="ＭＳ Ｐゴシック" charset="-128"/>
              </a:rPr>
              <a:t>For multiple light sources:</a:t>
            </a:r>
          </a:p>
          <a:p>
            <a:endParaRPr lang="en-US" altLang="en-US" dirty="0">
              <a:latin typeface="Arial" charset="0"/>
              <a:ea typeface="ＭＳ Ｐゴシック" charset="-128"/>
            </a:endParaRPr>
          </a:p>
          <a:p>
            <a:endParaRPr lang="en-US" altLang="en-US" dirty="0">
              <a:latin typeface="Arial" charset="0"/>
              <a:ea typeface="ＭＳ Ｐゴシック" charset="-128"/>
            </a:endParaRPr>
          </a:p>
          <a:p>
            <a:endParaRPr lang="en-US" altLang="en-US" dirty="0">
              <a:latin typeface="Arial" charset="0"/>
              <a:ea typeface="ＭＳ Ｐゴシック" charset="-128"/>
            </a:endParaRPr>
          </a:p>
          <a:p>
            <a:r>
              <a:rPr lang="en-US" altLang="en-US" dirty="0">
                <a:latin typeface="Arial" charset="0"/>
                <a:ea typeface="ＭＳ Ｐゴシック" charset="-128"/>
              </a:rPr>
              <a:t>   - distance between surface and light source + distance between surface and viewer, A – attenuation function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905000" y="1905000"/>
            <a:ext cx="72390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CA">
              <a:ea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z="3200" dirty="0">
                <a:ea typeface="ＭＳ Ｐゴシック" charset="-128"/>
              </a:rPr>
              <a:t>Illumination </a:t>
            </a:r>
            <a:r>
              <a:rPr lang="en-US" altLang="en-US" sz="3200" dirty="0" smtClean="0">
                <a:ea typeface="ＭＳ Ｐゴシック" charset="-128"/>
              </a:rPr>
              <a:t>Equation With ATTENUATION</a:t>
            </a:r>
            <a:endParaRPr lang="en-US" altLang="en-US" sz="3200" dirty="0">
              <a:ea typeface="ＭＳ Ｐゴシック" charset="-128"/>
            </a:endParaRPr>
          </a:p>
        </p:txBody>
      </p:sp>
      <p:graphicFrame>
        <p:nvGraphicFramePr>
          <p:cNvPr id="44036" name="Object 10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951605"/>
              </p:ext>
            </p:extLst>
          </p:nvPr>
        </p:nvGraphicFramePr>
        <p:xfrm>
          <a:off x="2239963" y="1931773"/>
          <a:ext cx="6704012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1" name="Equation" r:id="rId4" imgW="4914900" imgH="850900" progId="Equation.3">
                  <p:embed/>
                </p:oleObj>
              </mc:Choice>
              <mc:Fallback>
                <p:oleObj name="Equation" r:id="rId4" imgW="4914900" imgH="8509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1931773"/>
                        <a:ext cx="6704012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10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10720"/>
              </p:ext>
            </p:extLst>
          </p:nvPr>
        </p:nvGraphicFramePr>
        <p:xfrm>
          <a:off x="1254125" y="3379787"/>
          <a:ext cx="4222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2" name="Equation" r:id="rId6" imgW="317500" imgH="406400" progId="Equation.3">
                  <p:embed/>
                </p:oleObj>
              </mc:Choice>
              <mc:Fallback>
                <p:oleObj name="Equation" r:id="rId6" imgW="317500" imgH="4064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3379787"/>
                        <a:ext cx="42227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9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28956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53000"/>
            <a:ext cx="28908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953000"/>
            <a:ext cx="28908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57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1"/>
          <p:cNvSpPr>
            <a:spLocks noGrp="1"/>
          </p:cNvSpPr>
          <p:nvPr>
            <p:ph idx="1"/>
          </p:nvPr>
        </p:nvSpPr>
        <p:spPr>
          <a:xfrm>
            <a:off x="1386273" y="1757611"/>
            <a:ext cx="2499154" cy="142420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ea typeface="ＭＳ Ｐゴシック" charset="-128"/>
              </a:rPr>
              <a:t>per </a:t>
            </a:r>
            <a:r>
              <a:rPr lang="en-US" altLang="en-US" dirty="0" smtClean="0">
                <a:ea typeface="ＭＳ Ｐゴシック" charset="-128"/>
              </a:rPr>
              <a:t>polygon</a:t>
            </a:r>
          </a:p>
          <a:p>
            <a:pPr marL="0" indent="0" algn="ctr">
              <a:buNone/>
            </a:pPr>
            <a:r>
              <a:rPr lang="en-US" altLang="en-US" dirty="0" smtClean="0"/>
              <a:t>“flat </a:t>
            </a:r>
            <a:r>
              <a:rPr lang="en-US" altLang="en-US" dirty="0"/>
              <a:t>shading”</a:t>
            </a:r>
          </a:p>
          <a:p>
            <a:pPr lvl="1" algn="ctr"/>
            <a:endParaRPr lang="en-US" altLang="en-US" dirty="0"/>
          </a:p>
        </p:txBody>
      </p:sp>
      <p:sp>
        <p:nvSpPr>
          <p:cNvPr id="706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When to apply Lighting Model?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763" y="3532249"/>
            <a:ext cx="8511210" cy="3082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25263" y="1690688"/>
            <a:ext cx="2426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latin typeface="Lora" charset="0"/>
                <a:ea typeface="Lora" charset="0"/>
                <a:cs typeface="Lora" charset="0"/>
              </a:rPr>
              <a:t>per </a:t>
            </a:r>
            <a:r>
              <a:rPr lang="en-US" altLang="en-US" sz="2800" dirty="0" smtClean="0">
                <a:latin typeface="Lora" charset="0"/>
                <a:ea typeface="Lora" charset="0"/>
                <a:cs typeface="Lora" charset="0"/>
              </a:rPr>
              <a:t>vertex</a:t>
            </a:r>
          </a:p>
          <a:p>
            <a:pPr algn="ctr"/>
            <a:r>
              <a:rPr lang="en-US" altLang="en-US" sz="2800" dirty="0" smtClean="0">
                <a:latin typeface="Lora" charset="0"/>
                <a:ea typeface="Lora" charset="0"/>
                <a:cs typeface="Lora" charset="0"/>
              </a:rPr>
              <a:t>“</a:t>
            </a:r>
            <a:r>
              <a:rPr lang="en-US" altLang="ja-JP" sz="2800" dirty="0" err="1" smtClean="0">
                <a:latin typeface="Lora" charset="0"/>
                <a:ea typeface="Lora" charset="0"/>
                <a:cs typeface="Lora" charset="0"/>
              </a:rPr>
              <a:t>Gouraud</a:t>
            </a:r>
            <a:r>
              <a:rPr lang="en-US" altLang="ja-JP" sz="2800" dirty="0" smtClean="0">
                <a:latin typeface="Lora" charset="0"/>
                <a:ea typeface="Lora" charset="0"/>
                <a:cs typeface="Lora" charset="0"/>
              </a:rPr>
              <a:t> </a:t>
            </a:r>
            <a:r>
              <a:rPr lang="en-US" altLang="ja-JP" sz="2800" dirty="0">
                <a:latin typeface="Lora" charset="0"/>
                <a:ea typeface="Lora" charset="0"/>
                <a:cs typeface="Lora" charset="0"/>
              </a:rPr>
              <a:t>shading</a:t>
            </a:r>
            <a:r>
              <a:rPr lang="en-US" altLang="en-US" sz="2800" dirty="0" smtClean="0">
                <a:latin typeface="Lora" charset="0"/>
                <a:ea typeface="Lora" charset="0"/>
                <a:cs typeface="Lora" charset="0"/>
              </a:rPr>
              <a:t>”</a:t>
            </a:r>
            <a:endParaRPr lang="en-US" altLang="ja-JP" sz="2800" dirty="0"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1357" y="1690687"/>
            <a:ext cx="3521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latin typeface="Lora" charset="0"/>
                <a:ea typeface="Lora" charset="0"/>
                <a:cs typeface="Lora" charset="0"/>
              </a:rPr>
              <a:t>per </a:t>
            </a:r>
            <a:r>
              <a:rPr lang="en-US" altLang="en-US" sz="2800" dirty="0" smtClean="0">
                <a:latin typeface="Lora" charset="0"/>
                <a:ea typeface="Lora" charset="0"/>
                <a:cs typeface="Lora" charset="0"/>
              </a:rPr>
              <a:t>pixel</a:t>
            </a:r>
          </a:p>
          <a:p>
            <a:pPr algn="ctr"/>
            <a:r>
              <a:rPr lang="en-US" altLang="en-US" sz="2800" dirty="0" smtClean="0">
                <a:latin typeface="Lora" charset="0"/>
                <a:ea typeface="Lora" charset="0"/>
                <a:cs typeface="Lora" charset="0"/>
              </a:rPr>
              <a:t>“per </a:t>
            </a:r>
            <a:r>
              <a:rPr lang="en-US" altLang="en-US" sz="2800" dirty="0">
                <a:latin typeface="Lora" charset="0"/>
                <a:ea typeface="Lora" charset="0"/>
                <a:cs typeface="Lora" charset="0"/>
              </a:rPr>
              <a:t>pixel lighting</a:t>
            </a:r>
            <a:r>
              <a:rPr lang="en-US" altLang="en-US" sz="2800" dirty="0" smtClean="0">
                <a:latin typeface="Lora" charset="0"/>
                <a:ea typeface="Lora" charset="0"/>
                <a:cs typeface="Lora" charset="0"/>
              </a:rPr>
              <a:t>”</a:t>
            </a:r>
          </a:p>
          <a:p>
            <a:pPr algn="ctr"/>
            <a:r>
              <a:rPr lang="en-US" altLang="en-US" sz="2800" dirty="0" smtClean="0">
                <a:latin typeface="Lora" charset="0"/>
                <a:ea typeface="Lora" charset="0"/>
                <a:cs typeface="Lora" charset="0"/>
              </a:rPr>
              <a:t> “</a:t>
            </a:r>
            <a:r>
              <a:rPr lang="en-US" altLang="ja-JP" sz="2800" dirty="0" err="1">
                <a:latin typeface="Lora" charset="0"/>
                <a:ea typeface="Lora" charset="0"/>
                <a:cs typeface="Lora" charset="0"/>
              </a:rPr>
              <a:t>Phong</a:t>
            </a:r>
            <a:r>
              <a:rPr lang="en-US" altLang="ja-JP" sz="2800" dirty="0">
                <a:latin typeface="Lora" charset="0"/>
                <a:ea typeface="Lora" charset="0"/>
                <a:cs typeface="Lora" charset="0"/>
              </a:rPr>
              <a:t> shading</a:t>
            </a:r>
            <a:r>
              <a:rPr lang="en-US" altLang="en-US" sz="2800" dirty="0">
                <a:latin typeface="Lora" charset="0"/>
                <a:ea typeface="Lora" charset="0"/>
                <a:cs typeface="Lora" charset="0"/>
              </a:rPr>
              <a:t>”</a:t>
            </a:r>
            <a:endParaRPr lang="en-US" altLang="ja-JP" sz="2800" dirty="0"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4622" y="5980670"/>
            <a:ext cx="1804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Lora" charset="0"/>
                <a:ea typeface="Lora" charset="0"/>
                <a:cs typeface="Lora" charset="0"/>
              </a:rPr>
              <a:t>Image </a:t>
            </a:r>
            <a:r>
              <a:rPr lang="de-DE" sz="1400" dirty="0">
                <a:latin typeface="Lora" charset="0"/>
                <a:ea typeface="Lora" charset="0"/>
                <a:cs typeface="Lora" charset="0"/>
              </a:rPr>
              <a:t>© Intergraph Computer Systems</a:t>
            </a:r>
            <a:endParaRPr lang="en-US" sz="1400" dirty="0">
              <a:latin typeface="Lora" charset="0"/>
              <a:ea typeface="Lora" charset="0"/>
              <a:cs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1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526E7-C3D5-7247-97C1-EA0AEC7D39E9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Lighting vs. Shading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b="1" smtClean="0"/>
              <a:t> lighting</a:t>
            </a:r>
            <a:endParaRPr lang="en-US" smtClean="0"/>
          </a:p>
          <a:p>
            <a:pPr marL="457200" lvl="1" indent="-342900" eaLnBrk="1" hangingPunct="1">
              <a:defRPr/>
            </a:pPr>
            <a:r>
              <a:rPr lang="en-US" smtClean="0"/>
              <a:t>process of computing the luminous intensity (i.e., outgoing light) at a particular 3-D point, usually on a surface</a:t>
            </a:r>
          </a:p>
          <a:p>
            <a:pPr marL="0" indent="0" eaLnBrk="1" hangingPunct="1">
              <a:defRPr/>
            </a:pPr>
            <a:r>
              <a:rPr lang="en-US" b="1" smtClean="0"/>
              <a:t> shading</a:t>
            </a:r>
            <a:endParaRPr lang="en-US" smtClean="0"/>
          </a:p>
          <a:p>
            <a:pPr marL="457200" lvl="1" indent="-342900" eaLnBrk="1" hangingPunct="1">
              <a:defRPr/>
            </a:pPr>
            <a:r>
              <a:rPr lang="en-US" smtClean="0"/>
              <a:t>the process of assigning colors to pixels</a:t>
            </a:r>
          </a:p>
          <a:p>
            <a:pPr marL="457200" lvl="1" indent="-342900" eaLnBrk="1" hangingPunct="1">
              <a:defRPr/>
            </a:pPr>
            <a:endParaRPr lang="en-US" smtClean="0"/>
          </a:p>
          <a:p>
            <a:pPr marL="457200" lvl="1" indent="-342900" eaLnBrk="1" hangingPunct="1">
              <a:defRPr/>
            </a:pPr>
            <a:r>
              <a:rPr lang="en-US" smtClean="0">
                <a:solidFill>
                  <a:schemeClr val="folHlink"/>
                </a:solidFill>
              </a:rPr>
              <a:t>(why the distinction?)</a:t>
            </a:r>
          </a:p>
        </p:txBody>
      </p:sp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7020984" y="4343400"/>
            <a:ext cx="2732616" cy="2438400"/>
            <a:chOff x="2780" y="3120"/>
            <a:chExt cx="847" cy="1008"/>
          </a:xfrm>
        </p:grpSpPr>
        <p:sp>
          <p:nvSpPr>
            <p:cNvPr id="1413125" name="AutoShape 5"/>
            <p:cNvSpPr>
              <a:spLocks noChangeArrowheads="1"/>
            </p:cNvSpPr>
            <p:nvPr/>
          </p:nvSpPr>
          <p:spPr bwMode="auto">
            <a:xfrm>
              <a:off x="3051" y="3120"/>
              <a:ext cx="170" cy="144"/>
            </a:xfrm>
            <a:prstGeom prst="sun">
              <a:avLst>
                <a:gd name="adj" fmla="val 25000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13126" name="Oval 6"/>
            <p:cNvSpPr>
              <a:spLocks noChangeArrowheads="1"/>
            </p:cNvSpPr>
            <p:nvPr/>
          </p:nvSpPr>
          <p:spPr bwMode="auto">
            <a:xfrm>
              <a:off x="2780" y="3656"/>
              <a:ext cx="128" cy="14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13127" name="Line 7"/>
            <p:cNvSpPr>
              <a:spLocks noChangeShapeType="1"/>
            </p:cNvSpPr>
            <p:nvPr/>
          </p:nvSpPr>
          <p:spPr bwMode="auto">
            <a:xfrm>
              <a:off x="3584" y="316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13128" name="Line 8"/>
            <p:cNvSpPr>
              <a:spLocks noChangeShapeType="1"/>
            </p:cNvSpPr>
            <p:nvPr/>
          </p:nvSpPr>
          <p:spPr bwMode="auto">
            <a:xfrm flipH="1">
              <a:off x="2923" y="3312"/>
              <a:ext cx="17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13129" name="Line 9"/>
            <p:cNvSpPr>
              <a:spLocks noChangeShapeType="1"/>
            </p:cNvSpPr>
            <p:nvPr/>
          </p:nvSpPr>
          <p:spPr bwMode="auto">
            <a:xfrm flipV="1">
              <a:off x="2916" y="3376"/>
              <a:ext cx="6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13130" name="Line 10"/>
            <p:cNvSpPr>
              <a:spLocks noChangeShapeType="1"/>
            </p:cNvSpPr>
            <p:nvPr/>
          </p:nvSpPr>
          <p:spPr bwMode="auto">
            <a:xfrm>
              <a:off x="2916" y="3712"/>
              <a:ext cx="64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13131" name="Rectangle 11"/>
            <p:cNvSpPr>
              <a:spLocks noChangeArrowheads="1"/>
            </p:cNvSpPr>
            <p:nvPr/>
          </p:nvSpPr>
          <p:spPr bwMode="auto">
            <a:xfrm>
              <a:off x="3584" y="3328"/>
              <a:ext cx="43" cy="4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13132" name="Rectangle 12"/>
            <p:cNvSpPr>
              <a:spLocks noChangeArrowheads="1"/>
            </p:cNvSpPr>
            <p:nvPr/>
          </p:nvSpPr>
          <p:spPr bwMode="auto">
            <a:xfrm>
              <a:off x="3584" y="3832"/>
              <a:ext cx="43" cy="4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13133" name="Rectangle 13"/>
            <p:cNvSpPr>
              <a:spLocks noChangeArrowheads="1"/>
            </p:cNvSpPr>
            <p:nvPr/>
          </p:nvSpPr>
          <p:spPr bwMode="auto">
            <a:xfrm>
              <a:off x="3584" y="3392"/>
              <a:ext cx="43" cy="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13134" name="Rectangle 14"/>
            <p:cNvSpPr>
              <a:spLocks noChangeArrowheads="1"/>
            </p:cNvSpPr>
            <p:nvPr/>
          </p:nvSpPr>
          <p:spPr bwMode="auto">
            <a:xfrm>
              <a:off x="3584" y="3448"/>
              <a:ext cx="43" cy="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13135" name="Rectangle 15"/>
            <p:cNvSpPr>
              <a:spLocks noChangeArrowheads="1"/>
            </p:cNvSpPr>
            <p:nvPr/>
          </p:nvSpPr>
          <p:spPr bwMode="auto">
            <a:xfrm>
              <a:off x="3584" y="3504"/>
              <a:ext cx="43" cy="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13136" name="Rectangle 16"/>
            <p:cNvSpPr>
              <a:spLocks noChangeArrowheads="1"/>
            </p:cNvSpPr>
            <p:nvPr/>
          </p:nvSpPr>
          <p:spPr bwMode="auto">
            <a:xfrm>
              <a:off x="3584" y="3560"/>
              <a:ext cx="43" cy="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13137" name="Rectangle 17"/>
            <p:cNvSpPr>
              <a:spLocks noChangeArrowheads="1"/>
            </p:cNvSpPr>
            <p:nvPr/>
          </p:nvSpPr>
          <p:spPr bwMode="auto">
            <a:xfrm>
              <a:off x="3584" y="3616"/>
              <a:ext cx="43" cy="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13138" name="Rectangle 18"/>
            <p:cNvSpPr>
              <a:spLocks noChangeArrowheads="1"/>
            </p:cNvSpPr>
            <p:nvPr/>
          </p:nvSpPr>
          <p:spPr bwMode="auto">
            <a:xfrm>
              <a:off x="3584" y="3664"/>
              <a:ext cx="43" cy="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13139" name="Rectangle 19"/>
            <p:cNvSpPr>
              <a:spLocks noChangeArrowheads="1"/>
            </p:cNvSpPr>
            <p:nvPr/>
          </p:nvSpPr>
          <p:spPr bwMode="auto">
            <a:xfrm>
              <a:off x="3584" y="3712"/>
              <a:ext cx="43" cy="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13140" name="Rectangle 20"/>
            <p:cNvSpPr>
              <a:spLocks noChangeArrowheads="1"/>
            </p:cNvSpPr>
            <p:nvPr/>
          </p:nvSpPr>
          <p:spPr bwMode="auto">
            <a:xfrm>
              <a:off x="3584" y="3760"/>
              <a:ext cx="43" cy="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37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BB85F-3B8A-6347-AFBD-7AD8E31CDDCA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41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" y="152400"/>
            <a:ext cx="1218988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Applying Illumination</a:t>
            </a: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1473201"/>
            <a:ext cx="11868149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we now have an illumination model for a point on a surface</a:t>
            </a:r>
          </a:p>
          <a:p>
            <a:pPr eaLnBrk="1" hangingPunct="1">
              <a:defRPr/>
            </a:pPr>
            <a:r>
              <a:rPr lang="en-US" smtClean="0"/>
              <a:t>if surface defined as mesh of polygonal facets, </a:t>
            </a:r>
            <a:r>
              <a:rPr lang="en-US" i="1" smtClean="0">
                <a:solidFill>
                  <a:schemeClr val="folHlink"/>
                </a:solidFill>
              </a:rPr>
              <a:t>which points should we use?</a:t>
            </a:r>
            <a:r>
              <a:rPr lang="en-US" i="1" smtClean="0">
                <a:solidFill>
                  <a:srgbClr val="FFFF00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smtClean="0"/>
              <a:t>fairly expensive calculation</a:t>
            </a:r>
          </a:p>
          <a:p>
            <a:pPr lvl="1" eaLnBrk="1" hangingPunct="1">
              <a:defRPr/>
            </a:pPr>
            <a:r>
              <a:rPr lang="en-US" smtClean="0"/>
              <a:t>several possible answers, each with different implications for visual quality of result</a:t>
            </a:r>
          </a:p>
        </p:txBody>
      </p:sp>
    </p:spTree>
    <p:extLst>
      <p:ext uri="{BB962C8B-B14F-4D97-AF65-F5344CB8AC3E}">
        <p14:creationId xmlns:p14="http://schemas.microsoft.com/office/powerpoint/2010/main" val="184821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CBD8E-0083-8D45-B929-2DC70765DC07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" y="152400"/>
            <a:ext cx="1218988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Applying Illumination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polygonal/triangular models</a:t>
            </a:r>
          </a:p>
          <a:p>
            <a:pPr lvl="1" eaLnBrk="1" hangingPunct="1">
              <a:defRPr/>
            </a:pPr>
            <a:r>
              <a:rPr lang="en-US" smtClean="0"/>
              <a:t>each facet has a constant surface normal</a:t>
            </a:r>
          </a:p>
          <a:p>
            <a:pPr lvl="1" eaLnBrk="1" hangingPunct="1">
              <a:defRPr/>
            </a:pPr>
            <a:r>
              <a:rPr lang="en-US" smtClean="0"/>
              <a:t>if light is directional, diffuse reflectance is constant across the facet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chemeClr val="folHlink"/>
                </a:solidFill>
              </a:rPr>
              <a:t>why?</a:t>
            </a:r>
          </a:p>
          <a:p>
            <a:pPr lvl="1" eaLnBrk="1" hangingPunct="1">
              <a:defRPr/>
            </a:pPr>
            <a:endParaRPr lang="en-US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3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70FD2-0094-1644-B3C9-04A4A7C50A49}" type="slidenum">
              <a:rPr lang="en-US"/>
              <a:pPr>
                <a:defRPr/>
              </a:pPr>
              <a:t>47</a:t>
            </a:fld>
            <a:endParaRPr lang="en-US"/>
          </a:p>
        </p:txBody>
      </p:sp>
      <p:pic>
        <p:nvPicPr>
          <p:cNvPr id="1416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68" y="2147888"/>
            <a:ext cx="6582833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16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Flat Shading</a:t>
            </a:r>
          </a:p>
        </p:txBody>
      </p:sp>
      <p:sp>
        <p:nvSpPr>
          <p:cNvPr id="1416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simplest approach calculates illumination at a single point for each polygon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obviously inaccurate for smooth surfaces</a:t>
            </a:r>
          </a:p>
        </p:txBody>
      </p:sp>
    </p:spTree>
    <p:extLst>
      <p:ext uri="{BB962C8B-B14F-4D97-AF65-F5344CB8AC3E}">
        <p14:creationId xmlns:p14="http://schemas.microsoft.com/office/powerpoint/2010/main" val="45077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A30B4-8BD4-D14C-8AED-906776B39B44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" y="152400"/>
            <a:ext cx="1218988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Flat Shading Approximations</a:t>
            </a:r>
          </a:p>
        </p:txBody>
      </p:sp>
      <p:pic>
        <p:nvPicPr>
          <p:cNvPr id="1417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168401"/>
            <a:ext cx="40640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17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1" y="1143001"/>
            <a:ext cx="7736417" cy="3540125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if an object really </a:t>
            </a:r>
            <a:r>
              <a:rPr lang="en-US" sz="2400" u="sng" smtClean="0"/>
              <a:t>is</a:t>
            </a:r>
            <a:r>
              <a:rPr lang="en-US" sz="2400" smtClean="0"/>
              <a:t> faceted, is this accurate?</a:t>
            </a:r>
            <a:endParaRPr lang="en-US" sz="2400" i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no!</a:t>
            </a:r>
            <a:endParaRPr lang="en-US" sz="2400" i="1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smtClean="0"/>
              <a:t>for point sources, the direction to light varies across the facet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en-US" sz="18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smtClean="0"/>
              <a:t>for specular reflectance, direction to eye varies across the facet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200" smtClean="0"/>
          </a:p>
        </p:txBody>
      </p:sp>
      <p:sp>
        <p:nvSpPr>
          <p:cNvPr id="1417222" name="AutoShape 6"/>
          <p:cNvSpPr>
            <a:spLocks noChangeArrowheads="1"/>
          </p:cNvSpPr>
          <p:nvPr/>
        </p:nvSpPr>
        <p:spPr bwMode="auto">
          <a:xfrm>
            <a:off x="8475134" y="3471863"/>
            <a:ext cx="406400" cy="254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7223" name="Line 7"/>
          <p:cNvSpPr>
            <a:spLocks noChangeShapeType="1"/>
          </p:cNvSpPr>
          <p:nvPr/>
        </p:nvSpPr>
        <p:spPr bwMode="auto">
          <a:xfrm flipV="1">
            <a:off x="9021234" y="3152775"/>
            <a:ext cx="1828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7224" name="Line 8"/>
          <p:cNvSpPr>
            <a:spLocks noChangeShapeType="1"/>
          </p:cNvSpPr>
          <p:nvPr/>
        </p:nvSpPr>
        <p:spPr bwMode="auto">
          <a:xfrm>
            <a:off x="9021234" y="3609975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7225" name="Line 9"/>
          <p:cNvSpPr>
            <a:spLocks noChangeShapeType="1"/>
          </p:cNvSpPr>
          <p:nvPr/>
        </p:nvSpPr>
        <p:spPr bwMode="auto">
          <a:xfrm>
            <a:off x="9021234" y="3609975"/>
            <a:ext cx="1828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7226" name="Line 10"/>
          <p:cNvSpPr>
            <a:spLocks noChangeShapeType="1"/>
          </p:cNvSpPr>
          <p:nvPr/>
        </p:nvSpPr>
        <p:spPr bwMode="auto">
          <a:xfrm>
            <a:off x="11053234" y="2847975"/>
            <a:ext cx="0" cy="1447800"/>
          </a:xfrm>
          <a:prstGeom prst="line">
            <a:avLst/>
          </a:prstGeom>
          <a:noFill/>
          <a:ln w="38100">
            <a:solidFill>
              <a:srgbClr val="BBE0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7227" name="Line 11"/>
          <p:cNvSpPr>
            <a:spLocks noChangeShapeType="1"/>
          </p:cNvSpPr>
          <p:nvPr/>
        </p:nvSpPr>
        <p:spPr bwMode="auto">
          <a:xfrm flipH="1">
            <a:off x="10138834" y="3000375"/>
            <a:ext cx="812800" cy="0"/>
          </a:xfrm>
          <a:prstGeom prst="line">
            <a:avLst/>
          </a:prstGeom>
          <a:noFill/>
          <a:ln w="38100">
            <a:solidFill>
              <a:srgbClr val="AC005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7228" name="Line 12"/>
          <p:cNvSpPr>
            <a:spLocks noChangeShapeType="1"/>
          </p:cNvSpPr>
          <p:nvPr/>
        </p:nvSpPr>
        <p:spPr bwMode="auto">
          <a:xfrm flipH="1">
            <a:off x="10138834" y="4143375"/>
            <a:ext cx="914400" cy="0"/>
          </a:xfrm>
          <a:prstGeom prst="line">
            <a:avLst/>
          </a:prstGeom>
          <a:noFill/>
          <a:ln w="38100">
            <a:solidFill>
              <a:srgbClr val="AC005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7229" name="AutoShape 13"/>
          <p:cNvSpPr>
            <a:spLocks noChangeArrowheads="1"/>
          </p:cNvSpPr>
          <p:nvPr/>
        </p:nvSpPr>
        <p:spPr bwMode="auto">
          <a:xfrm>
            <a:off x="8509000" y="5381625"/>
            <a:ext cx="406400" cy="254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7230" name="Line 14"/>
          <p:cNvSpPr>
            <a:spLocks noChangeShapeType="1"/>
          </p:cNvSpPr>
          <p:nvPr/>
        </p:nvSpPr>
        <p:spPr bwMode="auto">
          <a:xfrm flipV="1">
            <a:off x="9055100" y="5062538"/>
            <a:ext cx="1828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7231" name="Line 15"/>
          <p:cNvSpPr>
            <a:spLocks noChangeShapeType="1"/>
          </p:cNvSpPr>
          <p:nvPr/>
        </p:nvSpPr>
        <p:spPr bwMode="auto">
          <a:xfrm>
            <a:off x="9055100" y="5519738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7232" name="Line 16"/>
          <p:cNvSpPr>
            <a:spLocks noChangeShapeType="1"/>
          </p:cNvSpPr>
          <p:nvPr/>
        </p:nvSpPr>
        <p:spPr bwMode="auto">
          <a:xfrm>
            <a:off x="9055100" y="5519738"/>
            <a:ext cx="1828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7233" name="Line 17"/>
          <p:cNvSpPr>
            <a:spLocks noChangeShapeType="1"/>
          </p:cNvSpPr>
          <p:nvPr/>
        </p:nvSpPr>
        <p:spPr bwMode="auto">
          <a:xfrm>
            <a:off x="11087100" y="4757738"/>
            <a:ext cx="0" cy="1447800"/>
          </a:xfrm>
          <a:prstGeom prst="line">
            <a:avLst/>
          </a:prstGeom>
          <a:noFill/>
          <a:ln w="38100">
            <a:solidFill>
              <a:srgbClr val="BBE0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7234" name="Line 18"/>
          <p:cNvSpPr>
            <a:spLocks noChangeShapeType="1"/>
          </p:cNvSpPr>
          <p:nvPr/>
        </p:nvSpPr>
        <p:spPr bwMode="auto">
          <a:xfrm flipH="1" flipV="1">
            <a:off x="9461500" y="4910138"/>
            <a:ext cx="1524000" cy="152400"/>
          </a:xfrm>
          <a:prstGeom prst="line">
            <a:avLst/>
          </a:prstGeom>
          <a:noFill/>
          <a:ln w="38100">
            <a:solidFill>
              <a:srgbClr val="AC005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7235" name="Line 19"/>
          <p:cNvSpPr>
            <a:spLocks noChangeShapeType="1"/>
          </p:cNvSpPr>
          <p:nvPr/>
        </p:nvSpPr>
        <p:spPr bwMode="auto">
          <a:xfrm flipH="1" flipV="1">
            <a:off x="9664700" y="5062538"/>
            <a:ext cx="1320800" cy="457200"/>
          </a:xfrm>
          <a:prstGeom prst="line">
            <a:avLst/>
          </a:prstGeom>
          <a:noFill/>
          <a:ln w="38100">
            <a:solidFill>
              <a:srgbClr val="AC005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7236" name="Line 20"/>
          <p:cNvSpPr>
            <a:spLocks noChangeShapeType="1"/>
          </p:cNvSpPr>
          <p:nvPr/>
        </p:nvSpPr>
        <p:spPr bwMode="auto">
          <a:xfrm flipH="1" flipV="1">
            <a:off x="9258300" y="4986338"/>
            <a:ext cx="1727200" cy="914400"/>
          </a:xfrm>
          <a:prstGeom prst="line">
            <a:avLst/>
          </a:prstGeom>
          <a:noFill/>
          <a:ln w="38100">
            <a:solidFill>
              <a:srgbClr val="AC005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7237" name="AutoShape 21"/>
          <p:cNvSpPr>
            <a:spLocks noChangeArrowheads="1"/>
          </p:cNvSpPr>
          <p:nvPr/>
        </p:nvSpPr>
        <p:spPr bwMode="auto">
          <a:xfrm>
            <a:off x="8750300" y="4681538"/>
            <a:ext cx="5080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endParaRPr lang="en-US" sz="2400" i="1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9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7FE5E-FE9C-D442-994D-F691838BFA34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" y="152400"/>
            <a:ext cx="1218988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Improving Flat Shading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what if evaluate Phong lighting model at each pixel of the polygon?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/>
              <a:t>better, but result still clearly faceted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for smoother-looking surfaces</a:t>
            </a:r>
            <a:br>
              <a:rPr lang="en-US" sz="2800" smtClean="0"/>
            </a:br>
            <a:r>
              <a:rPr lang="en-US" sz="2800" smtClean="0"/>
              <a:t>we introduce </a:t>
            </a:r>
            <a:r>
              <a:rPr lang="en-US" sz="2800" i="1" smtClean="0">
                <a:solidFill>
                  <a:schemeClr val="folHlink"/>
                </a:solidFill>
              </a:rPr>
              <a:t>vertex normals</a:t>
            </a:r>
            <a:r>
              <a:rPr lang="en-US" sz="2800" smtClean="0"/>
              <a:t> at each</a:t>
            </a:r>
            <a:br>
              <a:rPr lang="en-US" sz="2800" smtClean="0"/>
            </a:br>
            <a:r>
              <a:rPr lang="en-US" sz="2800" smtClean="0"/>
              <a:t>vertex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/>
              <a:t>usually different from facet normal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/>
              <a:t>used </a:t>
            </a:r>
            <a:r>
              <a:rPr lang="en-US" sz="2600" i="1" smtClean="0">
                <a:solidFill>
                  <a:schemeClr val="folHlink"/>
                </a:solidFill>
              </a:rPr>
              <a:t>only</a:t>
            </a:r>
            <a:r>
              <a:rPr lang="en-US" sz="2600" smtClean="0">
                <a:solidFill>
                  <a:schemeClr val="tx2"/>
                </a:solidFill>
              </a:rPr>
              <a:t> </a:t>
            </a:r>
            <a:r>
              <a:rPr lang="en-US" sz="2600" smtClean="0"/>
              <a:t>for shading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600" smtClean="0"/>
              <a:t>think of as a better approximation of the</a:t>
            </a:r>
            <a:r>
              <a:rPr lang="en-US" sz="2600" smtClean="0">
                <a:solidFill>
                  <a:srgbClr val="FFFF00"/>
                </a:solidFill>
              </a:rPr>
              <a:t> </a:t>
            </a:r>
            <a:r>
              <a:rPr lang="en-US" sz="2600" i="1" smtClean="0">
                <a:solidFill>
                  <a:schemeClr val="folHlink"/>
                </a:solidFill>
              </a:rPr>
              <a:t>real</a:t>
            </a:r>
            <a:r>
              <a:rPr lang="en-US" sz="2600" smtClean="0">
                <a:solidFill>
                  <a:srgbClr val="FFFF00"/>
                </a:solidFill>
              </a:rPr>
              <a:t> </a:t>
            </a:r>
            <a:r>
              <a:rPr lang="en-US" sz="2600" smtClean="0"/>
              <a:t>surface that the polygons approximate</a:t>
            </a:r>
          </a:p>
        </p:txBody>
      </p:sp>
      <p:pic>
        <p:nvPicPr>
          <p:cNvPr id="141824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42" y="1825625"/>
            <a:ext cx="406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18245" name="Freeform 5"/>
          <p:cNvSpPr>
            <a:spLocks/>
          </p:cNvSpPr>
          <p:nvPr/>
        </p:nvSpPr>
        <p:spPr bwMode="auto">
          <a:xfrm>
            <a:off x="9086851" y="3822700"/>
            <a:ext cx="2743200" cy="927100"/>
          </a:xfrm>
          <a:custGeom>
            <a:avLst/>
            <a:gdLst>
              <a:gd name="T0" fmla="*/ 0 w 1296"/>
              <a:gd name="T1" fmla="*/ 584 h 584"/>
              <a:gd name="T2" fmla="*/ 1296 w 1296"/>
              <a:gd name="T3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96" h="584">
                <a:moveTo>
                  <a:pt x="0" y="584"/>
                </a:moveTo>
                <a:cubicBezTo>
                  <a:pt x="442" y="0"/>
                  <a:pt x="1065" y="229"/>
                  <a:pt x="1296" y="584"/>
                </a:cubicBezTo>
              </a:path>
            </a:pathLst>
          </a:custGeom>
          <a:noFill/>
          <a:ln w="38100" cap="rnd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8246" name="Freeform 6"/>
          <p:cNvSpPr>
            <a:spLocks/>
          </p:cNvSpPr>
          <p:nvPr/>
        </p:nvSpPr>
        <p:spPr bwMode="auto">
          <a:xfrm>
            <a:off x="9086851" y="4292600"/>
            <a:ext cx="2743200" cy="457200"/>
          </a:xfrm>
          <a:custGeom>
            <a:avLst/>
            <a:gdLst>
              <a:gd name="T0" fmla="*/ 0 w 1296"/>
              <a:gd name="T1" fmla="*/ 288 h 288"/>
              <a:gd name="T2" fmla="*/ 384 w 1296"/>
              <a:gd name="T3" fmla="*/ 0 h 288"/>
              <a:gd name="T4" fmla="*/ 912 w 1296"/>
              <a:gd name="T5" fmla="*/ 0 h 288"/>
              <a:gd name="T6" fmla="*/ 1296 w 1296"/>
              <a:gd name="T7" fmla="*/ 288 h 288"/>
              <a:gd name="T8" fmla="*/ 1248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384" y="0"/>
                </a:lnTo>
                <a:lnTo>
                  <a:pt x="912" y="0"/>
                </a:lnTo>
                <a:lnTo>
                  <a:pt x="1296" y="288"/>
                </a:lnTo>
                <a:lnTo>
                  <a:pt x="1248" y="288"/>
                </a:ln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8247" name="Line 7"/>
          <p:cNvSpPr>
            <a:spLocks noChangeShapeType="1"/>
          </p:cNvSpPr>
          <p:nvPr/>
        </p:nvSpPr>
        <p:spPr bwMode="auto">
          <a:xfrm flipV="1">
            <a:off x="11051118" y="3903663"/>
            <a:ext cx="264583" cy="3635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8248" name="Freeform 8"/>
          <p:cNvSpPr>
            <a:spLocks/>
          </p:cNvSpPr>
          <p:nvPr/>
        </p:nvSpPr>
        <p:spPr bwMode="auto">
          <a:xfrm>
            <a:off x="9713384" y="3810000"/>
            <a:ext cx="186267" cy="406400"/>
          </a:xfrm>
          <a:custGeom>
            <a:avLst/>
            <a:gdLst>
              <a:gd name="T0" fmla="*/ 116 w 116"/>
              <a:gd name="T1" fmla="*/ 201 h 201"/>
              <a:gd name="T2" fmla="*/ 0 w 116"/>
              <a:gd name="T3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6" h="201">
                <a:moveTo>
                  <a:pt x="116" y="201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8249" name="Line 9"/>
          <p:cNvSpPr>
            <a:spLocks noChangeShapeType="1"/>
          </p:cNvSpPr>
          <p:nvPr/>
        </p:nvSpPr>
        <p:spPr bwMode="auto">
          <a:xfrm flipH="1" flipV="1">
            <a:off x="9188451" y="4216400"/>
            <a:ext cx="3048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8250" name="Line 10"/>
          <p:cNvSpPr>
            <a:spLocks noChangeShapeType="1"/>
          </p:cNvSpPr>
          <p:nvPr/>
        </p:nvSpPr>
        <p:spPr bwMode="auto">
          <a:xfrm flipH="1" flipV="1">
            <a:off x="10407651" y="3911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8251" name="Line 11"/>
          <p:cNvSpPr>
            <a:spLocks noChangeShapeType="1"/>
          </p:cNvSpPr>
          <p:nvPr/>
        </p:nvSpPr>
        <p:spPr bwMode="auto">
          <a:xfrm flipV="1">
            <a:off x="11525251" y="4292600"/>
            <a:ext cx="3048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2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834904" y="1556658"/>
            <a:ext cx="3937343" cy="4913313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charset="-128"/>
              </a:rPr>
              <a:t>Light sources</a:t>
            </a:r>
          </a:p>
          <a:p>
            <a:pPr lvl="1"/>
            <a:r>
              <a:rPr lang="en-US" altLang="en-US" dirty="0"/>
              <a:t>Location, type &amp; color</a:t>
            </a:r>
          </a:p>
          <a:p>
            <a:r>
              <a:rPr lang="en-US" altLang="en-US" dirty="0">
                <a:ea typeface="ＭＳ Ｐゴシック" charset="-128"/>
              </a:rPr>
              <a:t>Surface materials</a:t>
            </a:r>
          </a:p>
          <a:p>
            <a:pPr lvl="1"/>
            <a:r>
              <a:rPr lang="en-US" altLang="en-US" dirty="0"/>
              <a:t>How surfaces reflect                                           light</a:t>
            </a:r>
          </a:p>
          <a:p>
            <a:r>
              <a:rPr lang="en-US" altLang="en-US" dirty="0">
                <a:ea typeface="ＭＳ Ｐゴシック" charset="-128"/>
              </a:rPr>
              <a:t>Transport of light</a:t>
            </a:r>
          </a:p>
          <a:p>
            <a:pPr lvl="1"/>
            <a:r>
              <a:rPr lang="en-US" altLang="en-US" dirty="0"/>
              <a:t>How light moves in a scene</a:t>
            </a:r>
          </a:p>
          <a:p>
            <a:r>
              <a:rPr lang="en-US" altLang="en-US" dirty="0">
                <a:ea typeface="ＭＳ Ｐゴシック" charset="-128"/>
              </a:rPr>
              <a:t>Viewer </a:t>
            </a:r>
            <a:r>
              <a:rPr lang="en-US" altLang="en-US" dirty="0" smtClean="0">
                <a:ea typeface="ＭＳ Ｐゴシック" charset="-128"/>
              </a:rPr>
              <a:t>position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</a:rPr>
              <a:t>How can we do this in the pipeline?</a:t>
            </a:r>
            <a:endParaRPr lang="en-US" altLang="en-US" dirty="0">
              <a:ea typeface="ＭＳ Ｐゴシック" charset="-128"/>
            </a:endParaRP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Factors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40" y="1273698"/>
            <a:ext cx="9839067" cy="55344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2F229-65AA-654C-A9EB-FD6357A3C63E}" type="slidenum">
              <a:rPr lang="en-US"/>
              <a:pPr>
                <a:defRPr/>
              </a:pPr>
              <a:t>50</a:t>
            </a:fld>
            <a:endParaRPr lang="en-US"/>
          </a:p>
        </p:txBody>
      </p:sp>
      <p:pic>
        <p:nvPicPr>
          <p:cNvPr id="1419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67" y="3505201"/>
            <a:ext cx="65024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19267" name="Rectangle 3"/>
          <p:cNvSpPr>
            <a:spLocks noGrp="1" noChangeArrowheads="1"/>
          </p:cNvSpPr>
          <p:nvPr>
            <p:ph type="title"/>
          </p:nvPr>
        </p:nvSpPr>
        <p:spPr>
          <a:xfrm>
            <a:off x="2117" y="152400"/>
            <a:ext cx="1218988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Vertex Normals</a:t>
            </a:r>
          </a:p>
        </p:txBody>
      </p:sp>
      <p:sp>
        <p:nvSpPr>
          <p:cNvPr id="1419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vertex normals may be </a:t>
            </a:r>
          </a:p>
          <a:p>
            <a:pPr lvl="1" eaLnBrk="1" hangingPunct="1">
              <a:defRPr/>
            </a:pPr>
            <a:r>
              <a:rPr lang="en-US" smtClean="0"/>
              <a:t>provided with the model</a:t>
            </a:r>
          </a:p>
          <a:p>
            <a:pPr lvl="1" eaLnBrk="1" hangingPunct="1">
              <a:defRPr/>
            </a:pPr>
            <a:r>
              <a:rPr lang="en-US" smtClean="0"/>
              <a:t>computed from first principles </a:t>
            </a:r>
          </a:p>
          <a:p>
            <a:pPr lvl="1" eaLnBrk="1" hangingPunct="1">
              <a:defRPr/>
            </a:pPr>
            <a:r>
              <a:rPr lang="en-US" smtClean="0"/>
              <a:t>approximated by </a:t>
            </a:r>
            <a:br>
              <a:rPr lang="en-US" smtClean="0"/>
            </a:br>
            <a:r>
              <a:rPr lang="en-US" smtClean="0"/>
              <a:t>averaging the normals </a:t>
            </a:r>
            <a:br>
              <a:rPr lang="en-US" smtClean="0"/>
            </a:br>
            <a:r>
              <a:rPr lang="en-US" smtClean="0"/>
              <a:t>of the facets that </a:t>
            </a:r>
            <a:br>
              <a:rPr lang="en-US" smtClean="0"/>
            </a:br>
            <a:r>
              <a:rPr lang="en-US" smtClean="0"/>
              <a:t>share the vertex</a:t>
            </a:r>
          </a:p>
        </p:txBody>
      </p:sp>
    </p:spTree>
    <p:extLst>
      <p:ext uri="{BB962C8B-B14F-4D97-AF65-F5344CB8AC3E}">
        <p14:creationId xmlns:p14="http://schemas.microsoft.com/office/powerpoint/2010/main" val="18369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A659B-EEC8-4047-94CD-33301C4394A1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" y="152400"/>
            <a:ext cx="1218988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Gouraud Shading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73200"/>
            <a:ext cx="11582400" cy="1944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most common </a:t>
            </a:r>
            <a:r>
              <a:rPr lang="en-US" sz="2400" dirty="0" smtClean="0"/>
              <a:t>approach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perform </a:t>
            </a:r>
            <a:r>
              <a:rPr lang="en-US" sz="2200" dirty="0" err="1" smtClean="0"/>
              <a:t>Phong</a:t>
            </a:r>
            <a:r>
              <a:rPr lang="en-US" sz="2200" dirty="0" smtClean="0"/>
              <a:t> lighting at the vertices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linearly interpolate the resulting colors over faces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along edges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along </a:t>
            </a:r>
            <a:r>
              <a:rPr lang="en-US" sz="2000" dirty="0" err="1" smtClean="0"/>
              <a:t>scanlines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200" dirty="0" smtClean="0"/>
          </a:p>
        </p:txBody>
      </p:sp>
      <p:sp>
        <p:nvSpPr>
          <p:cNvPr id="1420292" name="Freeform 4"/>
          <p:cNvSpPr>
            <a:spLocks/>
          </p:cNvSpPr>
          <p:nvPr/>
        </p:nvSpPr>
        <p:spPr bwMode="auto">
          <a:xfrm>
            <a:off x="9144000" y="3505200"/>
            <a:ext cx="2336800" cy="2133600"/>
          </a:xfrm>
          <a:custGeom>
            <a:avLst/>
            <a:gdLst>
              <a:gd name="T0" fmla="*/ 0 w 1104"/>
              <a:gd name="T1" fmla="*/ 1344 h 1344"/>
              <a:gd name="T2" fmla="*/ 480 w 1104"/>
              <a:gd name="T3" fmla="*/ 0 h 1344"/>
              <a:gd name="T4" fmla="*/ 1104 w 1104"/>
              <a:gd name="T5" fmla="*/ 768 h 1344"/>
              <a:gd name="T6" fmla="*/ 0 w 1104"/>
              <a:gd name="T7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1344">
                <a:moveTo>
                  <a:pt x="0" y="1344"/>
                </a:moveTo>
                <a:lnTo>
                  <a:pt x="480" y="0"/>
                </a:lnTo>
                <a:lnTo>
                  <a:pt x="1104" y="768"/>
                </a:lnTo>
                <a:lnTo>
                  <a:pt x="0" y="1344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0293" name="Text Box 5"/>
          <p:cNvSpPr txBox="1">
            <a:spLocks noChangeArrowheads="1"/>
          </p:cNvSpPr>
          <p:nvPr/>
        </p:nvSpPr>
        <p:spPr bwMode="auto">
          <a:xfrm>
            <a:off x="10181168" y="3200400"/>
            <a:ext cx="504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solidFill>
                  <a:schemeClr val="folHlink"/>
                </a:solidFill>
                <a:cs typeface="Arial" charset="0"/>
              </a:rPr>
              <a:t>C</a:t>
            </a:r>
            <a:r>
              <a:rPr lang="en-US" sz="2400" i="1" baseline="-25000">
                <a:solidFill>
                  <a:schemeClr val="folHlink"/>
                </a:solidFill>
                <a:cs typeface="Arial" charset="0"/>
              </a:rPr>
              <a:t>1</a:t>
            </a:r>
          </a:p>
        </p:txBody>
      </p:sp>
      <p:sp>
        <p:nvSpPr>
          <p:cNvPr id="1420294" name="Text Box 6"/>
          <p:cNvSpPr txBox="1">
            <a:spLocks noChangeArrowheads="1"/>
          </p:cNvSpPr>
          <p:nvPr/>
        </p:nvSpPr>
        <p:spPr bwMode="auto">
          <a:xfrm>
            <a:off x="8432801" y="5410200"/>
            <a:ext cx="504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solidFill>
                  <a:schemeClr val="folHlink"/>
                </a:solidFill>
                <a:cs typeface="Arial" charset="0"/>
              </a:rPr>
              <a:t>C</a:t>
            </a:r>
            <a:r>
              <a:rPr lang="en-US" sz="2400" i="1" baseline="-25000">
                <a:solidFill>
                  <a:schemeClr val="folHlink"/>
                </a:solidFill>
                <a:cs typeface="Arial" charset="0"/>
              </a:rPr>
              <a:t>2</a:t>
            </a:r>
          </a:p>
        </p:txBody>
      </p:sp>
      <p:sp>
        <p:nvSpPr>
          <p:cNvPr id="1420295" name="Text Box 7"/>
          <p:cNvSpPr txBox="1">
            <a:spLocks noChangeArrowheads="1"/>
          </p:cNvSpPr>
          <p:nvPr/>
        </p:nvSpPr>
        <p:spPr bwMode="auto">
          <a:xfrm>
            <a:off x="11379201" y="4495800"/>
            <a:ext cx="504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solidFill>
                  <a:schemeClr val="folHlink"/>
                </a:solidFill>
                <a:cs typeface="Arial" charset="0"/>
              </a:rPr>
              <a:t>C</a:t>
            </a:r>
            <a:r>
              <a:rPr lang="en-US" sz="2400" i="1" baseline="-25000">
                <a:solidFill>
                  <a:schemeClr val="folHlink"/>
                </a:solidFill>
                <a:cs typeface="Arial" charset="0"/>
              </a:rPr>
              <a:t>3</a:t>
            </a:r>
          </a:p>
        </p:txBody>
      </p:sp>
      <p:sp>
        <p:nvSpPr>
          <p:cNvPr id="1420296" name="Line 8"/>
          <p:cNvSpPr>
            <a:spLocks noChangeShapeType="1"/>
          </p:cNvSpPr>
          <p:nvPr/>
        </p:nvSpPr>
        <p:spPr bwMode="auto">
          <a:xfrm>
            <a:off x="9245600" y="4191000"/>
            <a:ext cx="2438400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0297" name="Text Box 9"/>
          <p:cNvSpPr txBox="1">
            <a:spLocks noChangeArrowheads="1"/>
          </p:cNvSpPr>
          <p:nvPr/>
        </p:nvSpPr>
        <p:spPr bwMode="auto">
          <a:xfrm>
            <a:off x="6373284" y="3200400"/>
            <a:ext cx="24444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edge: mix of</a:t>
            </a:r>
            <a:r>
              <a:rPr lang="en-US" sz="2400" i="1">
                <a:cs typeface="Arial" charset="0"/>
              </a:rPr>
              <a:t> c</a:t>
            </a:r>
            <a:r>
              <a:rPr lang="en-US" sz="2400" i="1" baseline="-25000">
                <a:cs typeface="Arial" charset="0"/>
              </a:rPr>
              <a:t>1</a:t>
            </a:r>
            <a:r>
              <a:rPr lang="en-US" sz="2400" i="1">
                <a:cs typeface="Arial" charset="0"/>
              </a:rPr>
              <a:t>, c</a:t>
            </a:r>
            <a:r>
              <a:rPr lang="en-US" sz="2400" i="1" baseline="-25000">
                <a:cs typeface="Arial" charset="0"/>
              </a:rPr>
              <a:t>2</a:t>
            </a:r>
            <a:endParaRPr lang="en-US" sz="2400" i="1">
              <a:cs typeface="Arial" charset="0"/>
            </a:endParaRPr>
          </a:p>
        </p:txBody>
      </p:sp>
      <p:sp>
        <p:nvSpPr>
          <p:cNvPr id="1420298" name="Text Box 10"/>
          <p:cNvSpPr txBox="1">
            <a:spLocks noChangeArrowheads="1"/>
          </p:cNvSpPr>
          <p:nvPr/>
        </p:nvSpPr>
        <p:spPr bwMode="auto">
          <a:xfrm>
            <a:off x="8098367" y="6016625"/>
            <a:ext cx="25681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edge: mix of</a:t>
            </a:r>
            <a:r>
              <a:rPr lang="en-US" sz="2400" i="1">
                <a:cs typeface="Arial" charset="0"/>
              </a:rPr>
              <a:t> c1, c3</a:t>
            </a:r>
          </a:p>
        </p:txBody>
      </p:sp>
      <p:sp>
        <p:nvSpPr>
          <p:cNvPr id="1420299" name="Line 11"/>
          <p:cNvSpPr>
            <a:spLocks noChangeShapeType="1"/>
          </p:cNvSpPr>
          <p:nvPr/>
        </p:nvSpPr>
        <p:spPr bwMode="auto">
          <a:xfrm flipH="1" flipV="1">
            <a:off x="10972800" y="4267200"/>
            <a:ext cx="203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0300" name="Text Box 12"/>
          <p:cNvSpPr txBox="1">
            <a:spLocks noChangeArrowheads="1"/>
          </p:cNvSpPr>
          <p:nvPr/>
        </p:nvSpPr>
        <p:spPr bwMode="auto">
          <a:xfrm>
            <a:off x="2370667" y="5695950"/>
            <a:ext cx="3321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interior: mix of</a:t>
            </a:r>
            <a:r>
              <a:rPr lang="en-US" sz="2400" i="1">
                <a:cs typeface="Arial" charset="0"/>
              </a:rPr>
              <a:t> c1, c2, c3</a:t>
            </a:r>
          </a:p>
        </p:txBody>
      </p:sp>
      <p:sp>
        <p:nvSpPr>
          <p:cNvPr id="1420301" name="Line 13"/>
          <p:cNvSpPr>
            <a:spLocks noChangeShapeType="1"/>
          </p:cNvSpPr>
          <p:nvPr/>
        </p:nvSpPr>
        <p:spPr bwMode="auto">
          <a:xfrm flipV="1">
            <a:off x="6330951" y="4314825"/>
            <a:ext cx="39624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0302" name="Rectangle 14"/>
          <p:cNvSpPr>
            <a:spLocks noChangeArrowheads="1"/>
          </p:cNvSpPr>
          <p:nvPr/>
        </p:nvSpPr>
        <p:spPr bwMode="auto">
          <a:xfrm>
            <a:off x="419100" y="3852864"/>
            <a:ext cx="6817784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  <a:defRPr/>
            </a:pPr>
            <a:r>
              <a:rPr lang="en-US" sz="2800">
                <a:solidFill>
                  <a:schemeClr val="folHlink"/>
                </a:solidFill>
                <a:cs typeface="Arial" charset="0"/>
              </a:rPr>
              <a:t>does this eliminate the facets?</a:t>
            </a:r>
          </a:p>
        </p:txBody>
      </p:sp>
      <p:sp>
        <p:nvSpPr>
          <p:cNvPr id="1420303" name="Line 15"/>
          <p:cNvSpPr>
            <a:spLocks noChangeShapeType="1"/>
          </p:cNvSpPr>
          <p:nvPr/>
        </p:nvSpPr>
        <p:spPr bwMode="auto">
          <a:xfrm>
            <a:off x="8805334" y="3810000"/>
            <a:ext cx="903817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8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30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1F4F9-DE19-6343-83D0-EA223FC26AF1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" y="152400"/>
            <a:ext cx="1218988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Gouraud Shading Artifacts</a:t>
            </a:r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1" y="1212851"/>
            <a:ext cx="11360149" cy="48164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often appears dull, chalky</a:t>
            </a:r>
          </a:p>
          <a:p>
            <a:pPr eaLnBrk="1" hangingPunct="1">
              <a:defRPr/>
            </a:pPr>
            <a:r>
              <a:rPr lang="en-US" smtClean="0"/>
              <a:t>lacks accurate specular component</a:t>
            </a:r>
          </a:p>
          <a:p>
            <a:pPr lvl="1" eaLnBrk="1" hangingPunct="1">
              <a:defRPr/>
            </a:pPr>
            <a:r>
              <a:rPr lang="en-US" smtClean="0"/>
              <a:t>if included, will be averaged over entire polygon</a:t>
            </a:r>
          </a:p>
        </p:txBody>
      </p:sp>
      <p:sp>
        <p:nvSpPr>
          <p:cNvPr id="1421316" name="Freeform 4"/>
          <p:cNvSpPr>
            <a:spLocks/>
          </p:cNvSpPr>
          <p:nvPr/>
        </p:nvSpPr>
        <p:spPr bwMode="auto">
          <a:xfrm>
            <a:off x="609600" y="4038600"/>
            <a:ext cx="2336800" cy="2133600"/>
          </a:xfrm>
          <a:custGeom>
            <a:avLst/>
            <a:gdLst>
              <a:gd name="T0" fmla="*/ 0 w 1104"/>
              <a:gd name="T1" fmla="*/ 1344 h 1344"/>
              <a:gd name="T2" fmla="*/ 480 w 1104"/>
              <a:gd name="T3" fmla="*/ 0 h 1344"/>
              <a:gd name="T4" fmla="*/ 1104 w 1104"/>
              <a:gd name="T5" fmla="*/ 768 h 1344"/>
              <a:gd name="T6" fmla="*/ 0 w 1104"/>
              <a:gd name="T7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1344">
                <a:moveTo>
                  <a:pt x="0" y="1344"/>
                </a:moveTo>
                <a:lnTo>
                  <a:pt x="480" y="0"/>
                </a:lnTo>
                <a:lnTo>
                  <a:pt x="1104" y="768"/>
                </a:lnTo>
                <a:lnTo>
                  <a:pt x="0" y="1344"/>
                </a:lnTo>
                <a:close/>
              </a:path>
            </a:pathLst>
          </a:custGeom>
          <a:solidFill>
            <a:srgbClr val="256F25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1317" name="Text Box 5"/>
          <p:cNvSpPr txBox="1">
            <a:spLocks noChangeArrowheads="1"/>
          </p:cNvSpPr>
          <p:nvPr/>
        </p:nvSpPr>
        <p:spPr bwMode="auto">
          <a:xfrm>
            <a:off x="1644652" y="3700463"/>
            <a:ext cx="504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solidFill>
                  <a:schemeClr val="folHlink"/>
                </a:solidFill>
                <a:cs typeface="Arial" charset="0"/>
              </a:rPr>
              <a:t>C</a:t>
            </a:r>
            <a:r>
              <a:rPr lang="en-US" sz="2400" i="1" baseline="-25000">
                <a:solidFill>
                  <a:schemeClr val="folHlink"/>
                </a:solidFill>
                <a:cs typeface="Arial" charset="0"/>
              </a:rPr>
              <a:t>1</a:t>
            </a:r>
          </a:p>
        </p:txBody>
      </p:sp>
      <p:sp>
        <p:nvSpPr>
          <p:cNvPr id="1421318" name="Text Box 6"/>
          <p:cNvSpPr txBox="1">
            <a:spLocks noChangeArrowheads="1"/>
          </p:cNvSpPr>
          <p:nvPr/>
        </p:nvSpPr>
        <p:spPr bwMode="auto">
          <a:xfrm>
            <a:off x="122768" y="5910263"/>
            <a:ext cx="504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solidFill>
                  <a:schemeClr val="folHlink"/>
                </a:solidFill>
                <a:cs typeface="Arial" charset="0"/>
              </a:rPr>
              <a:t>C</a:t>
            </a:r>
            <a:r>
              <a:rPr lang="en-US" sz="2400" i="1" baseline="-25000">
                <a:solidFill>
                  <a:schemeClr val="folHlink"/>
                </a:solidFill>
                <a:cs typeface="Arial" charset="0"/>
              </a:rPr>
              <a:t>2</a:t>
            </a:r>
          </a:p>
        </p:txBody>
      </p:sp>
      <p:sp>
        <p:nvSpPr>
          <p:cNvPr id="1421319" name="Text Box 7"/>
          <p:cNvSpPr txBox="1">
            <a:spLocks noChangeArrowheads="1"/>
          </p:cNvSpPr>
          <p:nvPr/>
        </p:nvSpPr>
        <p:spPr bwMode="auto">
          <a:xfrm>
            <a:off x="2844801" y="4995863"/>
            <a:ext cx="504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solidFill>
                  <a:schemeClr val="folHlink"/>
                </a:solidFill>
                <a:cs typeface="Arial" charset="0"/>
              </a:rPr>
              <a:t>C</a:t>
            </a:r>
            <a:r>
              <a:rPr lang="en-US" sz="2400" i="1" baseline="-25000">
                <a:solidFill>
                  <a:schemeClr val="folHlink"/>
                </a:solidFill>
                <a:cs typeface="Arial" charset="0"/>
              </a:rPr>
              <a:t>3</a:t>
            </a:r>
          </a:p>
        </p:txBody>
      </p:sp>
      <p:sp>
        <p:nvSpPr>
          <p:cNvPr id="1421320" name="Line 8"/>
          <p:cNvSpPr>
            <a:spLocks noChangeShapeType="1"/>
          </p:cNvSpPr>
          <p:nvPr/>
        </p:nvSpPr>
        <p:spPr bwMode="auto">
          <a:xfrm>
            <a:off x="711200" y="4691063"/>
            <a:ext cx="2438400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1321" name="Oval 9"/>
          <p:cNvSpPr>
            <a:spLocks noChangeArrowheads="1"/>
          </p:cNvSpPr>
          <p:nvPr/>
        </p:nvSpPr>
        <p:spPr bwMode="auto">
          <a:xfrm>
            <a:off x="1625600" y="4919663"/>
            <a:ext cx="406400" cy="304800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1322" name="Line 10"/>
          <p:cNvSpPr>
            <a:spLocks noChangeShapeType="1"/>
          </p:cNvSpPr>
          <p:nvPr/>
        </p:nvSpPr>
        <p:spPr bwMode="auto">
          <a:xfrm flipH="1" flipV="1">
            <a:off x="1828800" y="5257800"/>
            <a:ext cx="0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1323" name="Text Box 11"/>
          <p:cNvSpPr txBox="1">
            <a:spLocks noChangeArrowheads="1"/>
          </p:cNvSpPr>
          <p:nvPr/>
        </p:nvSpPr>
        <p:spPr bwMode="auto">
          <a:xfrm>
            <a:off x="205317" y="6324600"/>
            <a:ext cx="37788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solidFill>
                  <a:schemeClr val="hlink"/>
                </a:solidFill>
                <a:cs typeface="Arial" charset="0"/>
              </a:rPr>
              <a:t>this interior shading missed!</a:t>
            </a:r>
          </a:p>
        </p:txBody>
      </p:sp>
      <p:sp>
        <p:nvSpPr>
          <p:cNvPr id="1421324" name="Freeform 12"/>
          <p:cNvSpPr>
            <a:spLocks/>
          </p:cNvSpPr>
          <p:nvPr/>
        </p:nvSpPr>
        <p:spPr bwMode="auto">
          <a:xfrm>
            <a:off x="10160000" y="3657600"/>
            <a:ext cx="1371600" cy="1252538"/>
          </a:xfrm>
          <a:custGeom>
            <a:avLst/>
            <a:gdLst>
              <a:gd name="T0" fmla="*/ 0 w 1104"/>
              <a:gd name="T1" fmla="*/ 1344 h 1344"/>
              <a:gd name="T2" fmla="*/ 480 w 1104"/>
              <a:gd name="T3" fmla="*/ 0 h 1344"/>
              <a:gd name="T4" fmla="*/ 1104 w 1104"/>
              <a:gd name="T5" fmla="*/ 768 h 1344"/>
              <a:gd name="T6" fmla="*/ 0 w 1104"/>
              <a:gd name="T7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1344">
                <a:moveTo>
                  <a:pt x="0" y="1344"/>
                </a:moveTo>
                <a:lnTo>
                  <a:pt x="480" y="0"/>
                </a:lnTo>
                <a:lnTo>
                  <a:pt x="1104" y="768"/>
                </a:lnTo>
                <a:lnTo>
                  <a:pt x="0" y="1344"/>
                </a:lnTo>
                <a:close/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1325" name="Freeform 13"/>
          <p:cNvSpPr>
            <a:spLocks/>
          </p:cNvSpPr>
          <p:nvPr/>
        </p:nvSpPr>
        <p:spPr bwMode="auto">
          <a:xfrm>
            <a:off x="6320367" y="3962400"/>
            <a:ext cx="2336800" cy="2133600"/>
          </a:xfrm>
          <a:custGeom>
            <a:avLst/>
            <a:gdLst>
              <a:gd name="T0" fmla="*/ 0 w 1104"/>
              <a:gd name="T1" fmla="*/ 1344 h 1344"/>
              <a:gd name="T2" fmla="*/ 480 w 1104"/>
              <a:gd name="T3" fmla="*/ 0 h 1344"/>
              <a:gd name="T4" fmla="*/ 1104 w 1104"/>
              <a:gd name="T5" fmla="*/ 768 h 1344"/>
              <a:gd name="T6" fmla="*/ 0 w 1104"/>
              <a:gd name="T7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1344">
                <a:moveTo>
                  <a:pt x="0" y="1344"/>
                </a:moveTo>
                <a:lnTo>
                  <a:pt x="480" y="0"/>
                </a:lnTo>
                <a:lnTo>
                  <a:pt x="1104" y="768"/>
                </a:lnTo>
                <a:lnTo>
                  <a:pt x="0" y="1344"/>
                </a:lnTo>
                <a:close/>
              </a:path>
            </a:pathLst>
          </a:custGeom>
          <a:solidFill>
            <a:srgbClr val="256F25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1326" name="Text Box 14"/>
          <p:cNvSpPr txBox="1">
            <a:spLocks noChangeArrowheads="1"/>
          </p:cNvSpPr>
          <p:nvPr/>
        </p:nvSpPr>
        <p:spPr bwMode="auto">
          <a:xfrm>
            <a:off x="7355418" y="3657600"/>
            <a:ext cx="504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solidFill>
                  <a:schemeClr val="folHlink"/>
                </a:solidFill>
                <a:cs typeface="Arial" charset="0"/>
              </a:rPr>
              <a:t>C</a:t>
            </a:r>
            <a:r>
              <a:rPr lang="en-US" sz="2400" i="1" baseline="-25000">
                <a:solidFill>
                  <a:schemeClr val="folHlink"/>
                </a:solidFill>
                <a:cs typeface="Arial" charset="0"/>
              </a:rPr>
              <a:t>1</a:t>
            </a:r>
          </a:p>
        </p:txBody>
      </p:sp>
      <p:sp>
        <p:nvSpPr>
          <p:cNvPr id="1421327" name="Text Box 15"/>
          <p:cNvSpPr txBox="1">
            <a:spLocks noChangeArrowheads="1"/>
          </p:cNvSpPr>
          <p:nvPr/>
        </p:nvSpPr>
        <p:spPr bwMode="auto">
          <a:xfrm>
            <a:off x="5630334" y="6019800"/>
            <a:ext cx="504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solidFill>
                  <a:schemeClr val="folHlink"/>
                </a:solidFill>
                <a:cs typeface="Arial" charset="0"/>
              </a:rPr>
              <a:t>C</a:t>
            </a:r>
            <a:r>
              <a:rPr lang="en-US" sz="2400" i="1" baseline="-25000">
                <a:solidFill>
                  <a:schemeClr val="folHlink"/>
                </a:solidFill>
                <a:cs typeface="Arial" charset="0"/>
              </a:rPr>
              <a:t>2</a:t>
            </a:r>
          </a:p>
        </p:txBody>
      </p:sp>
      <p:sp>
        <p:nvSpPr>
          <p:cNvPr id="1421328" name="Text Box 16"/>
          <p:cNvSpPr txBox="1">
            <a:spLocks noChangeArrowheads="1"/>
          </p:cNvSpPr>
          <p:nvPr/>
        </p:nvSpPr>
        <p:spPr bwMode="auto">
          <a:xfrm>
            <a:off x="8555568" y="4953000"/>
            <a:ext cx="504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solidFill>
                  <a:schemeClr val="folHlink"/>
                </a:solidFill>
                <a:cs typeface="Arial" charset="0"/>
              </a:rPr>
              <a:t>C</a:t>
            </a:r>
            <a:r>
              <a:rPr lang="en-US" sz="2400" i="1" baseline="-25000">
                <a:solidFill>
                  <a:schemeClr val="folHlink"/>
                </a:solidFill>
                <a:cs typeface="Arial" charset="0"/>
              </a:rPr>
              <a:t>3</a:t>
            </a:r>
          </a:p>
        </p:txBody>
      </p:sp>
      <p:sp>
        <p:nvSpPr>
          <p:cNvPr id="1421329" name="Line 17"/>
          <p:cNvSpPr>
            <a:spLocks noChangeShapeType="1"/>
          </p:cNvSpPr>
          <p:nvPr/>
        </p:nvSpPr>
        <p:spPr bwMode="auto">
          <a:xfrm>
            <a:off x="6421967" y="4648200"/>
            <a:ext cx="2438400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1330" name="Line 18"/>
          <p:cNvSpPr>
            <a:spLocks noChangeShapeType="1"/>
          </p:cNvSpPr>
          <p:nvPr/>
        </p:nvSpPr>
        <p:spPr bwMode="auto">
          <a:xfrm flipH="1" flipV="1">
            <a:off x="6705600" y="5715000"/>
            <a:ext cx="1320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1331" name="Freeform 19"/>
          <p:cNvSpPr>
            <a:spLocks/>
          </p:cNvSpPr>
          <p:nvPr/>
        </p:nvSpPr>
        <p:spPr bwMode="auto">
          <a:xfrm>
            <a:off x="6366933" y="5715001"/>
            <a:ext cx="338667" cy="347663"/>
          </a:xfrm>
          <a:custGeom>
            <a:avLst/>
            <a:gdLst>
              <a:gd name="T0" fmla="*/ 0 w 160"/>
              <a:gd name="T1" fmla="*/ 219 h 219"/>
              <a:gd name="T2" fmla="*/ 79 w 160"/>
              <a:gd name="T3" fmla="*/ 0 h 219"/>
              <a:gd name="T4" fmla="*/ 160 w 160"/>
              <a:gd name="T5" fmla="*/ 137 h 219"/>
              <a:gd name="T6" fmla="*/ 0 w 160"/>
              <a:gd name="T7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" h="219">
                <a:moveTo>
                  <a:pt x="0" y="219"/>
                </a:moveTo>
                <a:lnTo>
                  <a:pt x="79" y="0"/>
                </a:lnTo>
                <a:lnTo>
                  <a:pt x="160" y="137"/>
                </a:lnTo>
                <a:lnTo>
                  <a:pt x="0" y="219"/>
                </a:lnTo>
                <a:close/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1332" name="Text Box 20"/>
          <p:cNvSpPr txBox="1">
            <a:spLocks noChangeArrowheads="1"/>
          </p:cNvSpPr>
          <p:nvPr/>
        </p:nvSpPr>
        <p:spPr bwMode="auto">
          <a:xfrm>
            <a:off x="6826251" y="5943601"/>
            <a:ext cx="35212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solidFill>
                  <a:schemeClr val="hlink"/>
                </a:solidFill>
                <a:cs typeface="Arial" charset="0"/>
              </a:rPr>
              <a:t>this vertex shading spread</a:t>
            </a:r>
          </a:p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solidFill>
                  <a:schemeClr val="hlink"/>
                </a:solidFill>
                <a:cs typeface="Arial" charset="0"/>
              </a:rPr>
              <a:t>over too much area</a:t>
            </a:r>
          </a:p>
        </p:txBody>
      </p:sp>
      <p:sp>
        <p:nvSpPr>
          <p:cNvPr id="1421333" name="Freeform 21"/>
          <p:cNvSpPr>
            <a:spLocks/>
          </p:cNvSpPr>
          <p:nvPr/>
        </p:nvSpPr>
        <p:spPr bwMode="auto">
          <a:xfrm>
            <a:off x="3642784" y="3657600"/>
            <a:ext cx="1335616" cy="1219200"/>
          </a:xfrm>
          <a:custGeom>
            <a:avLst/>
            <a:gdLst>
              <a:gd name="T0" fmla="*/ 0 w 1104"/>
              <a:gd name="T1" fmla="*/ 1344 h 1344"/>
              <a:gd name="T2" fmla="*/ 480 w 1104"/>
              <a:gd name="T3" fmla="*/ 0 h 1344"/>
              <a:gd name="T4" fmla="*/ 1104 w 1104"/>
              <a:gd name="T5" fmla="*/ 768 h 1344"/>
              <a:gd name="T6" fmla="*/ 0 w 1104"/>
              <a:gd name="T7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1344">
                <a:moveTo>
                  <a:pt x="0" y="1344"/>
                </a:moveTo>
                <a:lnTo>
                  <a:pt x="480" y="0"/>
                </a:lnTo>
                <a:lnTo>
                  <a:pt x="1104" y="768"/>
                </a:lnTo>
                <a:lnTo>
                  <a:pt x="0" y="1344"/>
                </a:lnTo>
                <a:close/>
              </a:path>
            </a:pathLst>
          </a:custGeom>
          <a:solidFill>
            <a:srgbClr val="256F25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3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53953-2838-6446-9488-3556548ADF01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Gouraud Shading Artifacts</a:t>
            </a:r>
          </a:p>
        </p:txBody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smtClean="0"/>
              <a:t> Mach bands</a:t>
            </a:r>
          </a:p>
          <a:p>
            <a:pPr marL="457200" lvl="1" indent="-342900" eaLnBrk="1" hangingPunct="1">
              <a:defRPr/>
            </a:pPr>
            <a:r>
              <a:rPr lang="en-US" smtClean="0"/>
              <a:t>eye enhances discontinuity in first derivative</a:t>
            </a:r>
          </a:p>
          <a:p>
            <a:pPr marL="457200" lvl="1" indent="-342900" eaLnBrk="1" hangingPunct="1">
              <a:defRPr/>
            </a:pPr>
            <a:r>
              <a:rPr lang="en-US" smtClean="0"/>
              <a:t>very disturbing, especially for highlights</a:t>
            </a:r>
          </a:p>
        </p:txBody>
      </p:sp>
      <p:sp>
        <p:nvSpPr>
          <p:cNvPr id="1422340" name="Rectangle 4"/>
          <p:cNvSpPr>
            <a:spLocks noChangeArrowheads="1"/>
          </p:cNvSpPr>
          <p:nvPr/>
        </p:nvSpPr>
        <p:spPr bwMode="auto">
          <a:xfrm>
            <a:off x="3932767" y="3273426"/>
            <a:ext cx="4121151" cy="309086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1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99CCA-D253-9C4E-82D0-44502ED800B8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" y="152400"/>
            <a:ext cx="1218988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Gouraud Shading Artifacts</a:t>
            </a:r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603251" y="1976439"/>
            <a:ext cx="4070350" cy="4446587"/>
            <a:chOff x="357" y="1146"/>
            <a:chExt cx="1923" cy="2801"/>
          </a:xfrm>
        </p:grpSpPr>
        <p:sp>
          <p:nvSpPr>
            <p:cNvPr id="1423364" name="Freeform 4"/>
            <p:cNvSpPr>
              <a:spLocks/>
            </p:cNvSpPr>
            <p:nvPr/>
          </p:nvSpPr>
          <p:spPr bwMode="auto">
            <a:xfrm>
              <a:off x="981" y="1338"/>
              <a:ext cx="1104" cy="1344"/>
            </a:xfrm>
            <a:custGeom>
              <a:avLst/>
              <a:gdLst>
                <a:gd name="T0" fmla="*/ 0 w 1104"/>
                <a:gd name="T1" fmla="*/ 1344 h 1344"/>
                <a:gd name="T2" fmla="*/ 480 w 1104"/>
                <a:gd name="T3" fmla="*/ 0 h 1344"/>
                <a:gd name="T4" fmla="*/ 1104 w 1104"/>
                <a:gd name="T5" fmla="*/ 768 h 1344"/>
                <a:gd name="T6" fmla="*/ 0 w 1104"/>
                <a:gd name="T7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" h="1344">
                  <a:moveTo>
                    <a:pt x="0" y="1344"/>
                  </a:moveTo>
                  <a:lnTo>
                    <a:pt x="480" y="0"/>
                  </a:lnTo>
                  <a:lnTo>
                    <a:pt x="1104" y="768"/>
                  </a:lnTo>
                  <a:lnTo>
                    <a:pt x="0" y="1344"/>
                  </a:lnTo>
                  <a:close/>
                </a:path>
              </a:pathLst>
            </a:custGeom>
            <a:solidFill>
              <a:srgbClr val="256F25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23365" name="Text Box 5"/>
            <p:cNvSpPr txBox="1">
              <a:spLocks noChangeArrowheads="1"/>
            </p:cNvSpPr>
            <p:nvPr/>
          </p:nvSpPr>
          <p:spPr bwMode="auto">
            <a:xfrm>
              <a:off x="1471" y="1146"/>
              <a:ext cx="2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defRPr/>
              </a:pPr>
              <a:r>
                <a:rPr lang="en-US" sz="2400" i="1">
                  <a:solidFill>
                    <a:schemeClr val="folHlink"/>
                  </a:solidFill>
                  <a:cs typeface="Arial" charset="0"/>
                </a:rPr>
                <a:t>C</a:t>
              </a:r>
              <a:r>
                <a:rPr lang="en-US" sz="2400" i="1" baseline="-25000">
                  <a:solidFill>
                    <a:schemeClr val="folHlink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1423366" name="Text Box 6"/>
            <p:cNvSpPr txBox="1">
              <a:spLocks noChangeArrowheads="1"/>
            </p:cNvSpPr>
            <p:nvPr/>
          </p:nvSpPr>
          <p:spPr bwMode="auto">
            <a:xfrm>
              <a:off x="645" y="2736"/>
              <a:ext cx="2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defRPr/>
              </a:pPr>
              <a:r>
                <a:rPr lang="en-US" sz="2400" i="1">
                  <a:solidFill>
                    <a:schemeClr val="folHlink"/>
                  </a:solidFill>
                  <a:cs typeface="Arial" charset="0"/>
                </a:rPr>
                <a:t>C</a:t>
              </a:r>
              <a:r>
                <a:rPr lang="en-US" sz="2400" i="1" baseline="-25000">
                  <a:solidFill>
                    <a:schemeClr val="folHlink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423367" name="Text Box 7"/>
            <p:cNvSpPr txBox="1">
              <a:spLocks noChangeArrowheads="1"/>
            </p:cNvSpPr>
            <p:nvPr/>
          </p:nvSpPr>
          <p:spPr bwMode="auto">
            <a:xfrm>
              <a:off x="2042" y="2058"/>
              <a:ext cx="2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defRPr/>
              </a:pPr>
              <a:r>
                <a:rPr lang="en-US" sz="2400" i="1">
                  <a:solidFill>
                    <a:schemeClr val="folHlink"/>
                  </a:solidFill>
                  <a:cs typeface="Arial" charset="0"/>
                </a:rPr>
                <a:t>C</a:t>
              </a:r>
              <a:r>
                <a:rPr lang="en-US" sz="2400" i="1" baseline="-25000">
                  <a:solidFill>
                    <a:schemeClr val="folHlink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1423368" name="Freeform 8"/>
            <p:cNvSpPr>
              <a:spLocks/>
            </p:cNvSpPr>
            <p:nvPr/>
          </p:nvSpPr>
          <p:spPr bwMode="auto">
            <a:xfrm>
              <a:off x="693" y="1338"/>
              <a:ext cx="768" cy="1327"/>
            </a:xfrm>
            <a:custGeom>
              <a:avLst/>
              <a:gdLst>
                <a:gd name="T0" fmla="*/ 292 w 768"/>
                <a:gd name="T1" fmla="*/ 1327 h 1327"/>
                <a:gd name="T2" fmla="*/ 0 w 768"/>
                <a:gd name="T3" fmla="*/ 576 h 1327"/>
                <a:gd name="T4" fmla="*/ 768 w 768"/>
                <a:gd name="T5" fmla="*/ 0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8" h="1327">
                  <a:moveTo>
                    <a:pt x="292" y="1327"/>
                  </a:moveTo>
                  <a:lnTo>
                    <a:pt x="0" y="576"/>
                  </a:lnTo>
                  <a:lnTo>
                    <a:pt x="768" y="0"/>
                  </a:lnTo>
                </a:path>
              </a:pathLst>
            </a:custGeom>
            <a:solidFill>
              <a:srgbClr val="2A7E2A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23369" name="Text Box 9"/>
            <p:cNvSpPr txBox="1">
              <a:spLocks noChangeArrowheads="1"/>
            </p:cNvSpPr>
            <p:nvPr/>
          </p:nvSpPr>
          <p:spPr bwMode="auto">
            <a:xfrm>
              <a:off x="405" y="1770"/>
              <a:ext cx="2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defRPr/>
              </a:pPr>
              <a:r>
                <a:rPr lang="en-US" sz="2400" i="1">
                  <a:solidFill>
                    <a:schemeClr val="folHlink"/>
                  </a:solidFill>
                  <a:cs typeface="Arial" charset="0"/>
                </a:rPr>
                <a:t>C</a:t>
              </a:r>
              <a:r>
                <a:rPr lang="en-US" sz="2400" i="1" baseline="-25000">
                  <a:solidFill>
                    <a:schemeClr val="folHlink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1423370" name="Line 10"/>
            <p:cNvSpPr>
              <a:spLocks noChangeShapeType="1"/>
            </p:cNvSpPr>
            <p:nvPr/>
          </p:nvSpPr>
          <p:spPr bwMode="auto">
            <a:xfrm>
              <a:off x="357" y="1770"/>
              <a:ext cx="1824" cy="0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23371" name="Line 11"/>
            <p:cNvSpPr>
              <a:spLocks noChangeShapeType="1"/>
            </p:cNvSpPr>
            <p:nvPr/>
          </p:nvSpPr>
          <p:spPr bwMode="auto">
            <a:xfrm flipH="1" flipV="1">
              <a:off x="1365" y="1818"/>
              <a:ext cx="466" cy="121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23372" name="Text Box 12"/>
            <p:cNvSpPr txBox="1">
              <a:spLocks noChangeArrowheads="1"/>
            </p:cNvSpPr>
            <p:nvPr/>
          </p:nvSpPr>
          <p:spPr bwMode="auto">
            <a:xfrm>
              <a:off x="712" y="3191"/>
              <a:ext cx="130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defRPr/>
              </a:pPr>
              <a:r>
                <a:rPr lang="en-US" sz="2400" i="1">
                  <a:cs typeface="Arial" charset="0"/>
                </a:rPr>
                <a:t>Discontinuity in rate</a:t>
              </a:r>
              <a:br>
                <a:rPr lang="en-US" sz="2400" i="1">
                  <a:cs typeface="Arial" charset="0"/>
                </a:rPr>
              </a:br>
              <a:r>
                <a:rPr lang="en-US" sz="2400" i="1">
                  <a:cs typeface="Arial" charset="0"/>
                </a:rPr>
                <a:t>of color change</a:t>
              </a:r>
              <a:br>
                <a:rPr lang="en-US" sz="2400" i="1">
                  <a:cs typeface="Arial" charset="0"/>
                </a:rPr>
              </a:br>
              <a:r>
                <a:rPr lang="en-US" sz="2400" i="1">
                  <a:cs typeface="Arial" charset="0"/>
                </a:rPr>
                <a:t>occurs here</a:t>
              </a:r>
            </a:p>
          </p:txBody>
        </p:sp>
      </p:grpSp>
      <p:pic>
        <p:nvPicPr>
          <p:cNvPr id="78852" name="Picture 13" descr="img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17778" r="3833" b="2057"/>
          <a:stretch>
            <a:fillRect/>
          </a:stretch>
        </p:blipFill>
        <p:spPr bwMode="auto">
          <a:xfrm>
            <a:off x="6170085" y="2268538"/>
            <a:ext cx="56007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74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smtClean="0"/>
              <a:t> Mach bands</a:t>
            </a:r>
          </a:p>
        </p:txBody>
      </p:sp>
    </p:spTree>
    <p:extLst>
      <p:ext uri="{BB962C8B-B14F-4D97-AF65-F5344CB8AC3E}">
        <p14:creationId xmlns:p14="http://schemas.microsoft.com/office/powerpoint/2010/main" val="255205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FF910-042F-8445-A61C-A77A2C6E8677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Gouraud Shading Artifacts</a:t>
            </a:r>
          </a:p>
        </p:txBody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smtClean="0"/>
              <a:t> perspective transformations </a:t>
            </a:r>
          </a:p>
          <a:p>
            <a:pPr marL="457200" lvl="1" indent="-342900" eaLnBrk="1" hangingPunct="1">
              <a:defRPr/>
            </a:pPr>
            <a:r>
              <a:rPr lang="en-US" smtClean="0"/>
              <a:t>affine combinations only invariant under affine, </a:t>
            </a:r>
            <a:r>
              <a:rPr lang="en-US" b="1" smtClean="0"/>
              <a:t>not </a:t>
            </a:r>
            <a:r>
              <a:rPr lang="en-US" smtClean="0"/>
              <a:t>under perspective transformations</a:t>
            </a:r>
          </a:p>
          <a:p>
            <a:pPr marL="457200" lvl="1" indent="-342900" eaLnBrk="1" hangingPunct="1">
              <a:defRPr/>
            </a:pPr>
            <a:r>
              <a:rPr lang="en-US" smtClean="0"/>
              <a:t>thus, perspective projection alters the linear interpolation!</a:t>
            </a: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139700" y="3797300"/>
            <a:ext cx="5723467" cy="2476500"/>
            <a:chOff x="840" y="2392"/>
            <a:chExt cx="2704" cy="1560"/>
          </a:xfrm>
        </p:grpSpPr>
        <p:sp>
          <p:nvSpPr>
            <p:cNvPr id="1424389" name="Line 5"/>
            <p:cNvSpPr>
              <a:spLocks noChangeShapeType="1"/>
            </p:cNvSpPr>
            <p:nvPr/>
          </p:nvSpPr>
          <p:spPr bwMode="auto">
            <a:xfrm flipV="1">
              <a:off x="840" y="2392"/>
              <a:ext cx="1984" cy="7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24390" name="Line 6"/>
            <p:cNvSpPr>
              <a:spLocks noChangeShapeType="1"/>
            </p:cNvSpPr>
            <p:nvPr/>
          </p:nvSpPr>
          <p:spPr bwMode="auto">
            <a:xfrm>
              <a:off x="840" y="3120"/>
              <a:ext cx="1952" cy="83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24391" name="Line 7"/>
            <p:cNvSpPr>
              <a:spLocks noChangeShapeType="1"/>
            </p:cNvSpPr>
            <p:nvPr/>
          </p:nvSpPr>
          <p:spPr bwMode="auto">
            <a:xfrm>
              <a:off x="1784" y="2768"/>
              <a:ext cx="0" cy="75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24392" name="Line 8"/>
            <p:cNvSpPr>
              <a:spLocks noChangeShapeType="1"/>
            </p:cNvSpPr>
            <p:nvPr/>
          </p:nvSpPr>
          <p:spPr bwMode="auto">
            <a:xfrm flipV="1">
              <a:off x="840" y="2888"/>
              <a:ext cx="1184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24393" name="Line 9"/>
            <p:cNvSpPr>
              <a:spLocks noChangeShapeType="1"/>
            </p:cNvSpPr>
            <p:nvPr/>
          </p:nvSpPr>
          <p:spPr bwMode="auto">
            <a:xfrm flipV="1">
              <a:off x="840" y="3016"/>
              <a:ext cx="1928" cy="10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24394" name="Line 10"/>
            <p:cNvSpPr>
              <a:spLocks noChangeShapeType="1"/>
            </p:cNvSpPr>
            <p:nvPr/>
          </p:nvSpPr>
          <p:spPr bwMode="auto">
            <a:xfrm>
              <a:off x="2024" y="2880"/>
              <a:ext cx="760" cy="12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24395" name="Line 11"/>
            <p:cNvSpPr>
              <a:spLocks noChangeShapeType="1"/>
            </p:cNvSpPr>
            <p:nvPr/>
          </p:nvSpPr>
          <p:spPr bwMode="auto">
            <a:xfrm>
              <a:off x="2784" y="3008"/>
              <a:ext cx="760" cy="12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24396" name="Line 12"/>
            <p:cNvSpPr>
              <a:spLocks noChangeShapeType="1"/>
            </p:cNvSpPr>
            <p:nvPr/>
          </p:nvSpPr>
          <p:spPr bwMode="auto">
            <a:xfrm>
              <a:off x="840" y="3120"/>
              <a:ext cx="2680" cy="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424397" name="Rectangle 13"/>
          <p:cNvSpPr>
            <a:spLocks noChangeArrowheads="1"/>
          </p:cNvSpPr>
          <p:nvPr/>
        </p:nvSpPr>
        <p:spPr bwMode="auto">
          <a:xfrm>
            <a:off x="5985934" y="3590926"/>
            <a:ext cx="6091767" cy="2932113"/>
          </a:xfrm>
          <a:prstGeom prst="rect">
            <a:avLst/>
          </a:prstGeom>
          <a:solidFill>
            <a:srgbClr val="80808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398" name="Line 14"/>
          <p:cNvSpPr>
            <a:spLocks noChangeShapeType="1"/>
          </p:cNvSpPr>
          <p:nvPr/>
        </p:nvSpPr>
        <p:spPr bwMode="auto">
          <a:xfrm flipH="1">
            <a:off x="7440084" y="4137025"/>
            <a:ext cx="0" cy="22494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399" name="Line 15"/>
          <p:cNvSpPr>
            <a:spLocks noChangeShapeType="1"/>
          </p:cNvSpPr>
          <p:nvPr/>
        </p:nvSpPr>
        <p:spPr bwMode="auto">
          <a:xfrm>
            <a:off x="6532034" y="4613275"/>
            <a:ext cx="118110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00" name="Line 16"/>
          <p:cNvSpPr>
            <a:spLocks noChangeShapeType="1"/>
          </p:cNvSpPr>
          <p:nvPr/>
        </p:nvSpPr>
        <p:spPr bwMode="auto">
          <a:xfrm>
            <a:off x="6532034" y="4613275"/>
            <a:ext cx="1545167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01" name="Line 17"/>
          <p:cNvSpPr>
            <a:spLocks noChangeShapeType="1"/>
          </p:cNvSpPr>
          <p:nvPr/>
        </p:nvSpPr>
        <p:spPr bwMode="auto">
          <a:xfrm>
            <a:off x="6532033" y="4613275"/>
            <a:ext cx="2000251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02" name="Line 18"/>
          <p:cNvSpPr>
            <a:spLocks noChangeShapeType="1"/>
          </p:cNvSpPr>
          <p:nvPr/>
        </p:nvSpPr>
        <p:spPr bwMode="auto">
          <a:xfrm>
            <a:off x="6532034" y="4613275"/>
            <a:ext cx="2544233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03" name="Line 19"/>
          <p:cNvSpPr>
            <a:spLocks noChangeShapeType="1"/>
          </p:cNvSpPr>
          <p:nvPr/>
        </p:nvSpPr>
        <p:spPr bwMode="auto">
          <a:xfrm>
            <a:off x="6532033" y="4613275"/>
            <a:ext cx="3363384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04" name="Line 20"/>
          <p:cNvSpPr>
            <a:spLocks noChangeShapeType="1"/>
          </p:cNvSpPr>
          <p:nvPr/>
        </p:nvSpPr>
        <p:spPr bwMode="auto">
          <a:xfrm>
            <a:off x="6532034" y="4613275"/>
            <a:ext cx="4726517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05" name="Line 21"/>
          <p:cNvSpPr>
            <a:spLocks noChangeShapeType="1"/>
          </p:cNvSpPr>
          <p:nvPr/>
        </p:nvSpPr>
        <p:spPr bwMode="auto">
          <a:xfrm>
            <a:off x="7766052" y="5908675"/>
            <a:ext cx="363643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06" name="Text Box 22"/>
          <p:cNvSpPr txBox="1">
            <a:spLocks noChangeArrowheads="1"/>
          </p:cNvSpPr>
          <p:nvPr/>
        </p:nvSpPr>
        <p:spPr bwMode="auto">
          <a:xfrm>
            <a:off x="8441267" y="6045200"/>
            <a:ext cx="24330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cs typeface="Arial" charset="0"/>
              </a:rPr>
              <a:t>Z – into the scene</a:t>
            </a:r>
          </a:p>
        </p:txBody>
      </p:sp>
      <p:sp>
        <p:nvSpPr>
          <p:cNvPr id="1424407" name="Text Box 23"/>
          <p:cNvSpPr txBox="1">
            <a:spLocks noChangeArrowheads="1"/>
          </p:cNvSpPr>
          <p:nvPr/>
        </p:nvSpPr>
        <p:spPr bwMode="auto">
          <a:xfrm>
            <a:off x="6733118" y="3590926"/>
            <a:ext cx="10435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cs typeface="Arial" charset="0"/>
              </a:rPr>
              <a:t>Image</a:t>
            </a:r>
            <a:br>
              <a:rPr lang="en-US" sz="2400" i="1">
                <a:cs typeface="Arial" charset="0"/>
              </a:rPr>
            </a:br>
            <a:r>
              <a:rPr lang="en-US" sz="2400" i="1">
                <a:cs typeface="Arial" charset="0"/>
              </a:rPr>
              <a:t>plane</a:t>
            </a:r>
          </a:p>
        </p:txBody>
      </p:sp>
      <p:sp>
        <p:nvSpPr>
          <p:cNvPr id="1424408" name="Oval 24"/>
          <p:cNvSpPr>
            <a:spLocks noChangeArrowheads="1"/>
          </p:cNvSpPr>
          <p:nvPr/>
        </p:nvSpPr>
        <p:spPr bwMode="auto">
          <a:xfrm>
            <a:off x="7382934" y="4808538"/>
            <a:ext cx="124884" cy="93662"/>
          </a:xfrm>
          <a:prstGeom prst="ellipse">
            <a:avLst/>
          </a:prstGeom>
          <a:solidFill>
            <a:srgbClr val="FFB102"/>
          </a:solidFill>
          <a:ln w="38100">
            <a:solidFill>
              <a:srgbClr val="FFB102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09" name="Oval 25"/>
          <p:cNvSpPr>
            <a:spLocks noChangeArrowheads="1"/>
          </p:cNvSpPr>
          <p:nvPr/>
        </p:nvSpPr>
        <p:spPr bwMode="auto">
          <a:xfrm>
            <a:off x="7382934" y="5354638"/>
            <a:ext cx="124884" cy="93662"/>
          </a:xfrm>
          <a:prstGeom prst="ellipse">
            <a:avLst/>
          </a:prstGeom>
          <a:solidFill>
            <a:srgbClr val="9E01FF"/>
          </a:solidFill>
          <a:ln w="38100">
            <a:solidFill>
              <a:srgbClr val="9E01FF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10" name="Oval 26"/>
          <p:cNvSpPr>
            <a:spLocks noChangeArrowheads="1"/>
          </p:cNvSpPr>
          <p:nvPr/>
        </p:nvSpPr>
        <p:spPr bwMode="auto">
          <a:xfrm>
            <a:off x="7382933" y="5575300"/>
            <a:ext cx="135467" cy="101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11" name="Oval 27"/>
          <p:cNvSpPr>
            <a:spLocks noChangeArrowheads="1"/>
          </p:cNvSpPr>
          <p:nvPr/>
        </p:nvSpPr>
        <p:spPr bwMode="auto">
          <a:xfrm>
            <a:off x="7382934" y="5176838"/>
            <a:ext cx="124884" cy="93662"/>
          </a:xfrm>
          <a:prstGeom prst="ellipse">
            <a:avLst/>
          </a:prstGeom>
          <a:solidFill>
            <a:srgbClr val="FF00E7"/>
          </a:solidFill>
          <a:ln w="38100">
            <a:solidFill>
              <a:srgbClr val="FF00E7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12" name="Oval 28"/>
          <p:cNvSpPr>
            <a:spLocks noChangeArrowheads="1"/>
          </p:cNvSpPr>
          <p:nvPr/>
        </p:nvSpPr>
        <p:spPr bwMode="auto">
          <a:xfrm>
            <a:off x="7382934" y="5029201"/>
            <a:ext cx="124884" cy="93663"/>
          </a:xfrm>
          <a:prstGeom prst="ellipse">
            <a:avLst/>
          </a:prstGeom>
          <a:solidFill>
            <a:srgbClr val="FF0360"/>
          </a:solidFill>
          <a:ln w="38100">
            <a:solidFill>
              <a:srgbClr val="FF0360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13" name="Oval 29"/>
          <p:cNvSpPr>
            <a:spLocks noChangeArrowheads="1"/>
          </p:cNvSpPr>
          <p:nvPr/>
        </p:nvSpPr>
        <p:spPr bwMode="auto">
          <a:xfrm>
            <a:off x="7382934" y="4914901"/>
            <a:ext cx="124884" cy="93663"/>
          </a:xfrm>
          <a:prstGeom prst="ellipse">
            <a:avLst/>
          </a:prstGeom>
          <a:solidFill>
            <a:srgbClr val="FF4D04"/>
          </a:solidFill>
          <a:ln w="38100">
            <a:solidFill>
              <a:srgbClr val="FF4D04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14" name="Oval 30"/>
          <p:cNvSpPr>
            <a:spLocks noChangeArrowheads="1"/>
          </p:cNvSpPr>
          <p:nvPr/>
        </p:nvSpPr>
        <p:spPr bwMode="auto">
          <a:xfrm>
            <a:off x="7620000" y="5943600"/>
            <a:ext cx="135467" cy="1016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15" name="Oval 31"/>
          <p:cNvSpPr>
            <a:spLocks noChangeArrowheads="1"/>
          </p:cNvSpPr>
          <p:nvPr/>
        </p:nvSpPr>
        <p:spPr bwMode="auto">
          <a:xfrm>
            <a:off x="7924801" y="5943601"/>
            <a:ext cx="124884" cy="93663"/>
          </a:xfrm>
          <a:prstGeom prst="ellipse">
            <a:avLst/>
          </a:prstGeom>
          <a:solidFill>
            <a:srgbClr val="9E01FF"/>
          </a:solidFill>
          <a:ln w="38100">
            <a:solidFill>
              <a:srgbClr val="9E01FF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16" name="Oval 32"/>
          <p:cNvSpPr>
            <a:spLocks noChangeArrowheads="1"/>
          </p:cNvSpPr>
          <p:nvPr/>
        </p:nvSpPr>
        <p:spPr bwMode="auto">
          <a:xfrm>
            <a:off x="8432801" y="5943601"/>
            <a:ext cx="124884" cy="93663"/>
          </a:xfrm>
          <a:prstGeom prst="ellipse">
            <a:avLst/>
          </a:prstGeom>
          <a:solidFill>
            <a:srgbClr val="FF00E7"/>
          </a:solidFill>
          <a:ln w="38100">
            <a:solidFill>
              <a:srgbClr val="FF00E7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17" name="Oval 33"/>
          <p:cNvSpPr>
            <a:spLocks noChangeArrowheads="1"/>
          </p:cNvSpPr>
          <p:nvPr/>
        </p:nvSpPr>
        <p:spPr bwMode="auto">
          <a:xfrm>
            <a:off x="8940801" y="5943601"/>
            <a:ext cx="124884" cy="93663"/>
          </a:xfrm>
          <a:prstGeom prst="ellipse">
            <a:avLst/>
          </a:prstGeom>
          <a:solidFill>
            <a:srgbClr val="FF0360"/>
          </a:solidFill>
          <a:ln w="38100">
            <a:solidFill>
              <a:srgbClr val="FF0360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18" name="Oval 34"/>
          <p:cNvSpPr>
            <a:spLocks noChangeArrowheads="1"/>
          </p:cNvSpPr>
          <p:nvPr/>
        </p:nvSpPr>
        <p:spPr bwMode="auto">
          <a:xfrm>
            <a:off x="9753601" y="5943601"/>
            <a:ext cx="124884" cy="93663"/>
          </a:xfrm>
          <a:prstGeom prst="ellipse">
            <a:avLst/>
          </a:prstGeom>
          <a:solidFill>
            <a:srgbClr val="FF4D04"/>
          </a:solidFill>
          <a:ln w="38100">
            <a:solidFill>
              <a:srgbClr val="FF4D04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4419" name="Oval 35"/>
          <p:cNvSpPr>
            <a:spLocks noChangeArrowheads="1"/>
          </p:cNvSpPr>
          <p:nvPr/>
        </p:nvSpPr>
        <p:spPr bwMode="auto">
          <a:xfrm>
            <a:off x="11176001" y="5943601"/>
            <a:ext cx="124884" cy="93663"/>
          </a:xfrm>
          <a:prstGeom prst="ellipse">
            <a:avLst/>
          </a:prstGeom>
          <a:solidFill>
            <a:srgbClr val="FFB102"/>
          </a:solidFill>
          <a:ln w="38100">
            <a:solidFill>
              <a:srgbClr val="FFB102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1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16FA-8476-E94E-AA89-D7D19FF32490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Gouraud Shading Artifacts</a:t>
            </a:r>
          </a:p>
        </p:txBody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/>
              <a:t> perspective transformation problem</a:t>
            </a:r>
          </a:p>
          <a:p>
            <a:pPr marL="457200" lvl="1" indent="-342900" eaLnBrk="1" hangingPunct="1">
              <a:lnSpc>
                <a:spcPct val="90000"/>
              </a:lnSpc>
              <a:defRPr/>
            </a:pPr>
            <a:r>
              <a:rPr lang="en-US" sz="2600" smtClean="0"/>
              <a:t>colors slightly </a:t>
            </a:r>
            <a:r>
              <a:rPr lang="ja-JP" altLang="en-US" sz="2600" smtClean="0">
                <a:latin typeface="Arial"/>
              </a:rPr>
              <a:t>“</a:t>
            </a:r>
            <a:r>
              <a:rPr lang="en-US" sz="2600" smtClean="0"/>
              <a:t>swim</a:t>
            </a:r>
            <a:r>
              <a:rPr lang="ja-JP" altLang="en-US" sz="2600" smtClean="0">
                <a:latin typeface="Arial"/>
              </a:rPr>
              <a:t>”</a:t>
            </a:r>
            <a:r>
              <a:rPr lang="en-US" sz="2600" smtClean="0"/>
              <a:t> on the surface as objects move relative to the camera</a:t>
            </a:r>
          </a:p>
          <a:p>
            <a:pPr marL="457200" lvl="1" indent="-342900" eaLnBrk="1" hangingPunct="1">
              <a:lnSpc>
                <a:spcPct val="90000"/>
              </a:lnSpc>
              <a:defRPr/>
            </a:pPr>
            <a:r>
              <a:rPr lang="en-US" sz="2600" smtClean="0"/>
              <a:t>usually ignored since often only small difference</a:t>
            </a:r>
          </a:p>
          <a:p>
            <a:pPr marL="857250" lvl="2" indent="-285750" eaLnBrk="1" hangingPunct="1">
              <a:lnSpc>
                <a:spcPct val="90000"/>
              </a:lnSpc>
              <a:defRPr/>
            </a:pPr>
            <a:r>
              <a:rPr lang="en-US" sz="2400" smtClean="0"/>
              <a:t>usually smaller than changes from lighting variations</a:t>
            </a:r>
          </a:p>
          <a:p>
            <a:pPr marL="457200" lvl="1" indent="-342900" eaLnBrk="1" hangingPunct="1">
              <a:lnSpc>
                <a:spcPct val="90000"/>
              </a:lnSpc>
              <a:defRPr/>
            </a:pPr>
            <a:r>
              <a:rPr lang="en-US" sz="2600" smtClean="0"/>
              <a:t>to do it right</a:t>
            </a:r>
          </a:p>
          <a:p>
            <a:pPr marL="857250" lvl="2" indent="-285750" eaLnBrk="1" hangingPunct="1">
              <a:lnSpc>
                <a:spcPct val="90000"/>
              </a:lnSpc>
              <a:defRPr/>
            </a:pPr>
            <a:r>
              <a:rPr lang="en-US" sz="2400" smtClean="0"/>
              <a:t>either shading in object space</a:t>
            </a:r>
          </a:p>
          <a:p>
            <a:pPr marL="857250" lvl="2" indent="-285750" eaLnBrk="1" hangingPunct="1">
              <a:lnSpc>
                <a:spcPct val="90000"/>
              </a:lnSpc>
              <a:defRPr/>
            </a:pPr>
            <a:r>
              <a:rPr lang="en-US" sz="2400" smtClean="0"/>
              <a:t>or correction for perspective foreshortening</a:t>
            </a:r>
          </a:p>
          <a:p>
            <a:pPr marL="857250" lvl="2" indent="-285750" eaLnBrk="1" hangingPunct="1">
              <a:lnSpc>
                <a:spcPct val="90000"/>
              </a:lnSpc>
              <a:defRPr/>
            </a:pPr>
            <a:r>
              <a:rPr lang="en-US" sz="2400" smtClean="0"/>
              <a:t>expensive – thus hardly ever done for colors</a:t>
            </a:r>
          </a:p>
        </p:txBody>
      </p:sp>
    </p:spTree>
    <p:extLst>
      <p:ext uri="{BB962C8B-B14F-4D97-AF65-F5344CB8AC3E}">
        <p14:creationId xmlns:p14="http://schemas.microsoft.com/office/powerpoint/2010/main" val="160439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EAAD1-31E8-0C4A-83E8-435C913FEE12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" y="152400"/>
            <a:ext cx="1218988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Phong Shading</a:t>
            </a:r>
          </a:p>
        </p:txBody>
      </p:sp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1" y="1473200"/>
            <a:ext cx="10972800" cy="439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linearly interpolating surface normal across the facet, applying Phong lighting model at every pixel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smtClean="0"/>
              <a:t>same input as Gouraud shading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smtClean="0"/>
              <a:t>pro: much smoother results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smtClean="0"/>
              <a:t>con: considerably more expensive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200" i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/>
              <a:t>not</a:t>
            </a:r>
            <a:r>
              <a:rPr lang="en-US" sz="2400" smtClean="0"/>
              <a:t> the same as Phong lighting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smtClean="0"/>
              <a:t> common confusion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smtClean="0">
                <a:solidFill>
                  <a:schemeClr val="tx2"/>
                </a:solidFill>
              </a:rPr>
              <a:t> Phong lighting:</a:t>
            </a:r>
            <a:r>
              <a:rPr lang="en-US" sz="2200" smtClean="0"/>
              <a:t> empirical model to calculate illumination at a point on a surface</a:t>
            </a:r>
          </a:p>
        </p:txBody>
      </p:sp>
      <p:pic>
        <p:nvPicPr>
          <p:cNvPr id="81924" name="Picture 4" descr="goura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1" t="50397" r="30157" b="31786"/>
          <a:stretch>
            <a:fillRect/>
          </a:stretch>
        </p:blipFill>
        <p:spPr bwMode="auto">
          <a:xfrm>
            <a:off x="9037255" y="2778917"/>
            <a:ext cx="20320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p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2" t="51163" r="30159" b="33344"/>
          <a:stretch>
            <a:fillRect/>
          </a:stretch>
        </p:blipFill>
        <p:spPr bwMode="auto">
          <a:xfrm>
            <a:off x="9037255" y="5412581"/>
            <a:ext cx="2032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17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61076-9939-4442-8C9D-D607BC85452B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" y="152400"/>
            <a:ext cx="1218988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Phong Shading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linearly interpolate the vertex normals</a:t>
            </a:r>
          </a:p>
          <a:p>
            <a:pPr lvl="1" eaLnBrk="1" hangingPunct="1">
              <a:defRPr/>
            </a:pPr>
            <a:r>
              <a:rPr lang="en-US" smtClean="0"/>
              <a:t>compute lighting equations at each pixel</a:t>
            </a:r>
          </a:p>
          <a:p>
            <a:pPr lvl="1" eaLnBrk="1" hangingPunct="1">
              <a:defRPr/>
            </a:pPr>
            <a:r>
              <a:rPr lang="en-US" smtClean="0"/>
              <a:t>can use specular component</a:t>
            </a:r>
          </a:p>
        </p:txBody>
      </p:sp>
      <p:sp>
        <p:nvSpPr>
          <p:cNvPr id="1427460" name="Freeform 4"/>
          <p:cNvSpPr>
            <a:spLocks/>
          </p:cNvSpPr>
          <p:nvPr/>
        </p:nvSpPr>
        <p:spPr bwMode="auto">
          <a:xfrm>
            <a:off x="1746251" y="4129088"/>
            <a:ext cx="2336800" cy="2133600"/>
          </a:xfrm>
          <a:custGeom>
            <a:avLst/>
            <a:gdLst>
              <a:gd name="T0" fmla="*/ 0 w 1104"/>
              <a:gd name="T1" fmla="*/ 1344 h 1344"/>
              <a:gd name="T2" fmla="*/ 480 w 1104"/>
              <a:gd name="T3" fmla="*/ 0 h 1344"/>
              <a:gd name="T4" fmla="*/ 1104 w 1104"/>
              <a:gd name="T5" fmla="*/ 768 h 1344"/>
              <a:gd name="T6" fmla="*/ 0 w 1104"/>
              <a:gd name="T7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1344">
                <a:moveTo>
                  <a:pt x="0" y="1344"/>
                </a:moveTo>
                <a:lnTo>
                  <a:pt x="480" y="0"/>
                </a:lnTo>
                <a:lnTo>
                  <a:pt x="1104" y="768"/>
                </a:lnTo>
                <a:lnTo>
                  <a:pt x="0" y="1344"/>
                </a:lnTo>
                <a:close/>
              </a:path>
            </a:pathLst>
          </a:custGeom>
          <a:solidFill>
            <a:srgbClr val="256F25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7461" name="Text Box 5"/>
          <p:cNvSpPr txBox="1">
            <a:spLocks noChangeArrowheads="1"/>
          </p:cNvSpPr>
          <p:nvPr/>
        </p:nvSpPr>
        <p:spPr bwMode="auto">
          <a:xfrm>
            <a:off x="2783418" y="3824288"/>
            <a:ext cx="542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solidFill>
                  <a:schemeClr val="folHlink"/>
                </a:solidFill>
                <a:cs typeface="Arial" charset="0"/>
              </a:rPr>
              <a:t>N</a:t>
            </a:r>
            <a:r>
              <a:rPr lang="en-US" sz="2400" i="1" baseline="-25000">
                <a:solidFill>
                  <a:schemeClr val="folHlink"/>
                </a:solidFill>
                <a:cs typeface="Arial" charset="0"/>
              </a:rPr>
              <a:t>1</a:t>
            </a:r>
          </a:p>
        </p:txBody>
      </p:sp>
      <p:sp>
        <p:nvSpPr>
          <p:cNvPr id="1427462" name="Text Box 6"/>
          <p:cNvSpPr txBox="1">
            <a:spLocks noChangeArrowheads="1"/>
          </p:cNvSpPr>
          <p:nvPr/>
        </p:nvSpPr>
        <p:spPr bwMode="auto">
          <a:xfrm>
            <a:off x="1035052" y="6034088"/>
            <a:ext cx="542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solidFill>
                  <a:schemeClr val="folHlink"/>
                </a:solidFill>
                <a:cs typeface="Arial" charset="0"/>
              </a:rPr>
              <a:t>N</a:t>
            </a:r>
            <a:r>
              <a:rPr lang="en-US" sz="2400" i="1" baseline="-25000">
                <a:solidFill>
                  <a:schemeClr val="folHlink"/>
                </a:solidFill>
                <a:cs typeface="Arial" charset="0"/>
              </a:rPr>
              <a:t>2</a:t>
            </a:r>
          </a:p>
        </p:txBody>
      </p:sp>
      <p:sp>
        <p:nvSpPr>
          <p:cNvPr id="1427463" name="Text Box 7"/>
          <p:cNvSpPr txBox="1">
            <a:spLocks noChangeArrowheads="1"/>
          </p:cNvSpPr>
          <p:nvPr/>
        </p:nvSpPr>
        <p:spPr bwMode="auto">
          <a:xfrm>
            <a:off x="3981452" y="5119688"/>
            <a:ext cx="542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solidFill>
                  <a:schemeClr val="folHlink"/>
                </a:solidFill>
                <a:cs typeface="Arial" charset="0"/>
              </a:rPr>
              <a:t>N</a:t>
            </a:r>
            <a:r>
              <a:rPr lang="en-US" sz="2400" i="1" baseline="-25000">
                <a:solidFill>
                  <a:schemeClr val="folHlink"/>
                </a:solidFill>
                <a:cs typeface="Arial" charset="0"/>
              </a:rPr>
              <a:t>3</a:t>
            </a:r>
          </a:p>
        </p:txBody>
      </p:sp>
      <p:sp>
        <p:nvSpPr>
          <p:cNvPr id="1427464" name="Freeform 8"/>
          <p:cNvSpPr>
            <a:spLocks/>
          </p:cNvSpPr>
          <p:nvPr/>
        </p:nvSpPr>
        <p:spPr bwMode="auto">
          <a:xfrm>
            <a:off x="1136651" y="4129088"/>
            <a:ext cx="1625600" cy="2106612"/>
          </a:xfrm>
          <a:custGeom>
            <a:avLst/>
            <a:gdLst>
              <a:gd name="T0" fmla="*/ 292 w 768"/>
              <a:gd name="T1" fmla="*/ 1327 h 1327"/>
              <a:gd name="T2" fmla="*/ 0 w 768"/>
              <a:gd name="T3" fmla="*/ 576 h 1327"/>
              <a:gd name="T4" fmla="*/ 768 w 768"/>
              <a:gd name="T5" fmla="*/ 0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327">
                <a:moveTo>
                  <a:pt x="292" y="1327"/>
                </a:moveTo>
                <a:lnTo>
                  <a:pt x="0" y="576"/>
                </a:lnTo>
                <a:lnTo>
                  <a:pt x="768" y="0"/>
                </a:lnTo>
              </a:path>
            </a:pathLst>
          </a:custGeom>
          <a:solidFill>
            <a:srgbClr val="2A7E2A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27465" name="Text Box 9"/>
          <p:cNvSpPr txBox="1">
            <a:spLocks noChangeArrowheads="1"/>
          </p:cNvSpPr>
          <p:nvPr/>
        </p:nvSpPr>
        <p:spPr bwMode="auto">
          <a:xfrm>
            <a:off x="527052" y="4814888"/>
            <a:ext cx="542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solidFill>
                  <a:schemeClr val="folHlink"/>
                </a:solidFill>
                <a:cs typeface="Arial" charset="0"/>
              </a:rPr>
              <a:t>N</a:t>
            </a:r>
            <a:r>
              <a:rPr lang="en-US" sz="2400" i="1" baseline="-25000">
                <a:solidFill>
                  <a:schemeClr val="folHlink"/>
                </a:solidFill>
                <a:cs typeface="Arial" charset="0"/>
              </a:rPr>
              <a:t>4</a:t>
            </a:r>
          </a:p>
        </p:txBody>
      </p:sp>
      <p:sp>
        <p:nvSpPr>
          <p:cNvPr id="1427466" name="Line 10"/>
          <p:cNvSpPr>
            <a:spLocks noChangeShapeType="1"/>
          </p:cNvSpPr>
          <p:nvPr/>
        </p:nvSpPr>
        <p:spPr bwMode="auto">
          <a:xfrm>
            <a:off x="425451" y="4814888"/>
            <a:ext cx="3860800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1427467" name="Object 11"/>
          <p:cNvGraphicFramePr>
            <a:graphicFrameLocks noChangeAspect="1"/>
          </p:cNvGraphicFramePr>
          <p:nvPr/>
        </p:nvGraphicFramePr>
        <p:xfrm>
          <a:off x="1130300" y="2965450"/>
          <a:ext cx="10441517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79" name="Equation" r:id="rId3" imgW="2882900" imgH="444500" progId="Equation.3">
                  <p:embed/>
                </p:oleObj>
              </mc:Choice>
              <mc:Fallback>
                <p:oleObj name="Equation" r:id="rId3" imgW="2882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965450"/>
                        <a:ext cx="10441517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7468" name="Text Box 12"/>
          <p:cNvSpPr txBox="1">
            <a:spLocks noChangeArrowheads="1"/>
          </p:cNvSpPr>
          <p:nvPr/>
        </p:nvSpPr>
        <p:spPr bwMode="auto">
          <a:xfrm>
            <a:off x="5617633" y="4027489"/>
            <a:ext cx="424677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remember: normals used in </a:t>
            </a:r>
          </a:p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diffuse and specular terms</a:t>
            </a:r>
          </a:p>
          <a:p>
            <a:pPr eaLnBrk="0" hangingPunct="0">
              <a:spcBef>
                <a:spcPct val="0"/>
              </a:spcBef>
              <a:buClrTx/>
              <a:buSzTx/>
              <a:defRPr/>
            </a:pPr>
            <a:endParaRPr lang="en-US" sz="2400">
              <a:cs typeface="Arial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defRPr/>
            </a:pPr>
            <a:endParaRPr lang="en-US" sz="2400">
              <a:cs typeface="Arial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discontinuity in normal</a:t>
            </a:r>
            <a:r>
              <a:rPr lang="ja-JP" altLang="en-US" sz="2400">
                <a:latin typeface="Arial"/>
                <a:cs typeface="Arial" charset="0"/>
              </a:rPr>
              <a:t>’</a:t>
            </a:r>
            <a:r>
              <a:rPr lang="en-US" sz="2400">
                <a:cs typeface="Arial" charset="0"/>
              </a:rPr>
              <a:t>s rate of </a:t>
            </a:r>
          </a:p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change harder to detect</a:t>
            </a:r>
          </a:p>
        </p:txBody>
      </p:sp>
      <p:sp>
        <p:nvSpPr>
          <p:cNvPr id="1427469" name="Line 13"/>
          <p:cNvSpPr>
            <a:spLocks noChangeShapeType="1"/>
          </p:cNvSpPr>
          <p:nvPr/>
        </p:nvSpPr>
        <p:spPr bwMode="auto">
          <a:xfrm flipH="1" flipV="1">
            <a:off x="2559052" y="4891089"/>
            <a:ext cx="3092449" cy="8794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3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E0F93-A0A7-9948-A88E-4BFF9434DF99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Phong Shading Difficulties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1530"/>
            <a:ext cx="11635317" cy="503646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dirty="0" smtClean="0"/>
              <a:t>more computationally </a:t>
            </a:r>
            <a:r>
              <a:rPr lang="en-US" dirty="0" smtClean="0"/>
              <a:t>expensive</a:t>
            </a:r>
          </a:p>
          <a:p>
            <a:pPr lvl="1" eaLnBrk="1" hangingPunct="1">
              <a:defRPr/>
            </a:pPr>
            <a:r>
              <a:rPr lang="en-US" dirty="0" smtClean="0"/>
              <a:t>per-pixel vector normalization and lighting computation!</a:t>
            </a:r>
          </a:p>
          <a:p>
            <a:pPr lvl="1" eaLnBrk="1" hangingPunct="1">
              <a:defRPr/>
            </a:pPr>
            <a:r>
              <a:rPr lang="en-US" dirty="0" smtClean="0"/>
              <a:t>floating point operations </a:t>
            </a:r>
            <a:r>
              <a:rPr lang="en-US" dirty="0" smtClean="0"/>
              <a:t>required</a:t>
            </a:r>
          </a:p>
          <a:p>
            <a:pPr lvl="1" eaLnBrk="1" hangingPunct="1">
              <a:defRPr/>
            </a:pPr>
            <a:r>
              <a:rPr lang="en-US" dirty="0" smtClean="0"/>
              <a:t>straightforward with </a:t>
            </a:r>
            <a:r>
              <a:rPr lang="en-US" dirty="0" err="1" smtClean="0"/>
              <a:t>shaders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lighting after perspective projection</a:t>
            </a:r>
          </a:p>
          <a:p>
            <a:pPr lvl="1" eaLnBrk="1" hangingPunct="1">
              <a:defRPr/>
            </a:pPr>
            <a:r>
              <a:rPr lang="en-US" dirty="0" smtClean="0"/>
              <a:t>messes up the angles between vectors</a:t>
            </a:r>
          </a:p>
          <a:p>
            <a:pPr lvl="1" eaLnBrk="1" hangingPunct="1">
              <a:defRPr/>
            </a:pPr>
            <a:r>
              <a:rPr lang="en-US" dirty="0" smtClean="0"/>
              <a:t>have to keep eye-space vectors around</a:t>
            </a:r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042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12" y="3560805"/>
            <a:ext cx="4840874" cy="268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1" name="Rectangle 10"/>
          <p:cNvSpPr>
            <a:spLocks noGrp="1" noChangeArrowheads="1"/>
          </p:cNvSpPr>
          <p:nvPr>
            <p:ph idx="1"/>
          </p:nvPr>
        </p:nvSpPr>
        <p:spPr>
          <a:xfrm>
            <a:off x="111690" y="1679870"/>
            <a:ext cx="6702468" cy="15535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2600" dirty="0">
                <a:ea typeface="ＭＳ Ｐゴシック" charset="-128"/>
              </a:rPr>
              <a:t>Local illumination - Fast</a:t>
            </a:r>
          </a:p>
          <a:p>
            <a:pPr marL="457200" lvl="1" indent="0">
              <a:buNone/>
            </a:pPr>
            <a:r>
              <a:rPr lang="en-US" altLang="en-US" dirty="0"/>
              <a:t>Ignore real physics, approximate the look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Interaction of each object with light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Compute on surface (light to viewer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20482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ea typeface="ＭＳ Ｐゴシック" charset="-128"/>
              </a:rPr>
              <a:t>Illumination Models/Algorithms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72" y="2923371"/>
            <a:ext cx="5098024" cy="39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0" y="1679870"/>
            <a:ext cx="6096000" cy="9510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00" dirty="0">
                <a:latin typeface="Lora" charset="0"/>
                <a:ea typeface="Lora" charset="0"/>
                <a:cs typeface="Lora" charset="0"/>
              </a:rPr>
              <a:t>Global illumination – Slow </a:t>
            </a:r>
          </a:p>
          <a:p>
            <a:pPr lvl="1" algn="ctr">
              <a:lnSpc>
                <a:spcPct val="90000"/>
              </a:lnSpc>
            </a:pPr>
            <a:r>
              <a:rPr lang="en-US" altLang="en-US" dirty="0">
                <a:latin typeface="Lora" charset="0"/>
                <a:ea typeface="Lora" charset="0"/>
                <a:cs typeface="Lora" charset="0"/>
              </a:rPr>
              <a:t>Physically based</a:t>
            </a:r>
          </a:p>
          <a:p>
            <a:pPr lvl="1" algn="ctr">
              <a:lnSpc>
                <a:spcPct val="90000"/>
              </a:lnSpc>
            </a:pPr>
            <a:r>
              <a:rPr lang="en-US" altLang="en-US" dirty="0">
                <a:latin typeface="Lora" charset="0"/>
                <a:ea typeface="Lora" charset="0"/>
                <a:cs typeface="Lora" charset="0"/>
              </a:rPr>
              <a:t>Interactions between objects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144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7A851-751A-BD45-8F64-B6D2960BF2AF}" type="slidenum">
              <a:rPr lang="en-US"/>
              <a:pPr>
                <a:defRPr/>
              </a:pPr>
              <a:t>60</a:t>
            </a:fld>
            <a:endParaRPr lang="en-US"/>
          </a:p>
        </p:txBody>
      </p:sp>
      <p:pic>
        <p:nvPicPr>
          <p:cNvPr id="84994" name="Picture 2" descr="phongb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1" y="2332039"/>
            <a:ext cx="585258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9507" name="Text Box 3"/>
          <p:cNvSpPr txBox="1">
            <a:spLocks noChangeArrowheads="1"/>
          </p:cNvSpPr>
          <p:nvPr/>
        </p:nvSpPr>
        <p:spPr bwMode="auto">
          <a:xfrm>
            <a:off x="3822700" y="4648200"/>
            <a:ext cx="3115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 i="1">
                <a:cs typeface="Arial" charset="0"/>
              </a:rPr>
              <a:t>Gouraud              Phong</a:t>
            </a:r>
          </a:p>
        </p:txBody>
      </p:sp>
      <p:sp>
        <p:nvSpPr>
          <p:cNvPr id="1429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Shading Artifacts: Silhouettes</a:t>
            </a:r>
          </a:p>
        </p:txBody>
      </p:sp>
      <p:sp>
        <p:nvSpPr>
          <p:cNvPr id="1429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polygonal silhouettes remain</a:t>
            </a:r>
          </a:p>
        </p:txBody>
      </p:sp>
    </p:spTree>
    <p:extLst>
      <p:ext uri="{BB962C8B-B14F-4D97-AF65-F5344CB8AC3E}">
        <p14:creationId xmlns:p14="http://schemas.microsoft.com/office/powerpoint/2010/main" val="167061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58AB-9F67-C04D-A34F-B16FF747DF04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430530" name="Rectangle 2"/>
          <p:cNvSpPr>
            <a:spLocks noChangeArrowheads="1"/>
          </p:cNvSpPr>
          <p:nvPr/>
        </p:nvSpPr>
        <p:spPr bwMode="auto">
          <a:xfrm>
            <a:off x="406400" y="1905000"/>
            <a:ext cx="4470400" cy="4572000"/>
          </a:xfrm>
          <a:prstGeom prst="rect">
            <a:avLst/>
          </a:prstGeom>
          <a:solidFill>
            <a:srgbClr val="9E9E9E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30531" name="Freeform 3"/>
          <p:cNvSpPr>
            <a:spLocks/>
          </p:cNvSpPr>
          <p:nvPr/>
        </p:nvSpPr>
        <p:spPr bwMode="auto">
          <a:xfrm>
            <a:off x="1828800" y="2743200"/>
            <a:ext cx="1727200" cy="2209800"/>
          </a:xfrm>
          <a:custGeom>
            <a:avLst/>
            <a:gdLst>
              <a:gd name="T0" fmla="*/ 432 w 816"/>
              <a:gd name="T1" fmla="*/ 0 h 1392"/>
              <a:gd name="T2" fmla="*/ 0 w 816"/>
              <a:gd name="T3" fmla="*/ 720 h 1392"/>
              <a:gd name="T4" fmla="*/ 432 w 816"/>
              <a:gd name="T5" fmla="*/ 1392 h 1392"/>
              <a:gd name="T6" fmla="*/ 816 w 816"/>
              <a:gd name="T7" fmla="*/ 768 h 1392"/>
              <a:gd name="T8" fmla="*/ 432 w 816"/>
              <a:gd name="T9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6" h="1392">
                <a:moveTo>
                  <a:pt x="432" y="0"/>
                </a:moveTo>
                <a:lnTo>
                  <a:pt x="0" y="720"/>
                </a:lnTo>
                <a:lnTo>
                  <a:pt x="432" y="1392"/>
                </a:lnTo>
                <a:lnTo>
                  <a:pt x="816" y="768"/>
                </a:lnTo>
                <a:lnTo>
                  <a:pt x="432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30532" name="Line 4"/>
          <p:cNvSpPr>
            <a:spLocks noChangeShapeType="1"/>
          </p:cNvSpPr>
          <p:nvPr/>
        </p:nvSpPr>
        <p:spPr bwMode="auto">
          <a:xfrm>
            <a:off x="1117600" y="3657600"/>
            <a:ext cx="3048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30533" name="Text Box 5"/>
          <p:cNvSpPr txBox="1">
            <a:spLocks noChangeArrowheads="1"/>
          </p:cNvSpPr>
          <p:nvPr/>
        </p:nvSpPr>
        <p:spPr bwMode="auto">
          <a:xfrm>
            <a:off x="2789767" y="2325688"/>
            <a:ext cx="364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A</a:t>
            </a:r>
          </a:p>
        </p:txBody>
      </p:sp>
      <p:sp>
        <p:nvSpPr>
          <p:cNvPr id="1430534" name="Text Box 6"/>
          <p:cNvSpPr txBox="1">
            <a:spLocks noChangeArrowheads="1"/>
          </p:cNvSpPr>
          <p:nvPr/>
        </p:nvSpPr>
        <p:spPr bwMode="auto">
          <a:xfrm>
            <a:off x="3443818" y="3886200"/>
            <a:ext cx="3740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D</a:t>
            </a:r>
          </a:p>
        </p:txBody>
      </p:sp>
      <p:sp>
        <p:nvSpPr>
          <p:cNvPr id="1430535" name="Text Box 7"/>
          <p:cNvSpPr txBox="1">
            <a:spLocks noChangeArrowheads="1"/>
          </p:cNvSpPr>
          <p:nvPr/>
        </p:nvSpPr>
        <p:spPr bwMode="auto">
          <a:xfrm>
            <a:off x="2724151" y="4876800"/>
            <a:ext cx="3487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C</a:t>
            </a:r>
          </a:p>
        </p:txBody>
      </p:sp>
      <p:sp>
        <p:nvSpPr>
          <p:cNvPr id="1430536" name="Text Box 8"/>
          <p:cNvSpPr txBox="1">
            <a:spLocks noChangeArrowheads="1"/>
          </p:cNvSpPr>
          <p:nvPr/>
        </p:nvSpPr>
        <p:spPr bwMode="auto">
          <a:xfrm>
            <a:off x="1219200" y="3810000"/>
            <a:ext cx="352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B</a:t>
            </a:r>
          </a:p>
        </p:txBody>
      </p:sp>
      <p:sp>
        <p:nvSpPr>
          <p:cNvPr id="1430537" name="Text Box 9"/>
          <p:cNvSpPr txBox="1">
            <a:spLocks noChangeArrowheads="1"/>
          </p:cNvSpPr>
          <p:nvPr/>
        </p:nvSpPr>
        <p:spPr bwMode="auto">
          <a:xfrm>
            <a:off x="1109133" y="5457826"/>
            <a:ext cx="211709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>
                <a:cs typeface="Arial" charset="0"/>
              </a:rPr>
              <a:t>Interpolate between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AB and AD</a:t>
            </a:r>
          </a:p>
        </p:txBody>
      </p:sp>
      <p:sp>
        <p:nvSpPr>
          <p:cNvPr id="1430538" name="Rectangle 10"/>
          <p:cNvSpPr>
            <a:spLocks noChangeArrowheads="1"/>
          </p:cNvSpPr>
          <p:nvPr/>
        </p:nvSpPr>
        <p:spPr bwMode="auto">
          <a:xfrm>
            <a:off x="7315200" y="1905000"/>
            <a:ext cx="4470400" cy="4572000"/>
          </a:xfrm>
          <a:prstGeom prst="rect">
            <a:avLst/>
          </a:prstGeom>
          <a:solidFill>
            <a:srgbClr val="9E9E9E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86027" name="Group 11"/>
          <p:cNvGrpSpPr>
            <a:grpSpLocks/>
          </p:cNvGrpSpPr>
          <p:nvPr/>
        </p:nvGrpSpPr>
        <p:grpSpPr bwMode="auto">
          <a:xfrm rot="5434347">
            <a:off x="9033933" y="2527300"/>
            <a:ext cx="1295400" cy="2946400"/>
            <a:chOff x="768" y="1872"/>
            <a:chExt cx="816" cy="1392"/>
          </a:xfrm>
        </p:grpSpPr>
        <p:sp>
          <p:nvSpPr>
            <p:cNvPr id="1430540" name="Freeform 12"/>
            <p:cNvSpPr>
              <a:spLocks/>
            </p:cNvSpPr>
            <p:nvPr/>
          </p:nvSpPr>
          <p:spPr bwMode="auto">
            <a:xfrm>
              <a:off x="768" y="1872"/>
              <a:ext cx="816" cy="1392"/>
            </a:xfrm>
            <a:custGeom>
              <a:avLst/>
              <a:gdLst>
                <a:gd name="T0" fmla="*/ 432 w 816"/>
                <a:gd name="T1" fmla="*/ 0 h 1392"/>
                <a:gd name="T2" fmla="*/ 0 w 816"/>
                <a:gd name="T3" fmla="*/ 720 h 1392"/>
                <a:gd name="T4" fmla="*/ 432 w 816"/>
                <a:gd name="T5" fmla="*/ 1392 h 1392"/>
                <a:gd name="T6" fmla="*/ 816 w 816"/>
                <a:gd name="T7" fmla="*/ 768 h 1392"/>
                <a:gd name="T8" fmla="*/ 432 w 816"/>
                <a:gd name="T9" fmla="*/ 0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1392">
                  <a:moveTo>
                    <a:pt x="432" y="0"/>
                  </a:moveTo>
                  <a:lnTo>
                    <a:pt x="0" y="720"/>
                  </a:lnTo>
                  <a:lnTo>
                    <a:pt x="432" y="1392"/>
                  </a:lnTo>
                  <a:lnTo>
                    <a:pt x="816" y="76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30541" name="Text Box 13"/>
            <p:cNvSpPr txBox="1">
              <a:spLocks noChangeArrowheads="1"/>
            </p:cNvSpPr>
            <p:nvPr/>
          </p:nvSpPr>
          <p:spPr bwMode="auto">
            <a:xfrm>
              <a:off x="1195" y="2331"/>
              <a:ext cx="310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defRPr/>
              </a:pPr>
              <a:r>
                <a:rPr lang="en-US" sz="2400">
                  <a:solidFill>
                    <a:schemeClr val="accent2"/>
                  </a:solidFill>
                  <a:latin typeface="Marlett" charset="0"/>
                  <a:cs typeface="Arial" charset="0"/>
                </a:rPr>
                <a:t>i</a:t>
              </a:r>
            </a:p>
          </p:txBody>
        </p:sp>
      </p:grpSp>
      <p:sp>
        <p:nvSpPr>
          <p:cNvPr id="1430542" name="Line 14"/>
          <p:cNvSpPr>
            <a:spLocks noChangeShapeType="1"/>
          </p:cNvSpPr>
          <p:nvPr/>
        </p:nvSpPr>
        <p:spPr bwMode="auto">
          <a:xfrm>
            <a:off x="8106833" y="4267200"/>
            <a:ext cx="3048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30543" name="Text Box 15"/>
          <p:cNvSpPr txBox="1">
            <a:spLocks noChangeArrowheads="1"/>
          </p:cNvSpPr>
          <p:nvPr/>
        </p:nvSpPr>
        <p:spPr bwMode="auto">
          <a:xfrm>
            <a:off x="9630833" y="2971800"/>
            <a:ext cx="352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B</a:t>
            </a:r>
          </a:p>
        </p:txBody>
      </p:sp>
      <p:sp>
        <p:nvSpPr>
          <p:cNvPr id="1430544" name="Text Box 16"/>
          <p:cNvSpPr txBox="1">
            <a:spLocks noChangeArrowheads="1"/>
          </p:cNvSpPr>
          <p:nvPr/>
        </p:nvSpPr>
        <p:spPr bwMode="auto">
          <a:xfrm>
            <a:off x="11154833" y="3810000"/>
            <a:ext cx="364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A</a:t>
            </a:r>
          </a:p>
        </p:txBody>
      </p:sp>
      <p:sp>
        <p:nvSpPr>
          <p:cNvPr id="1430545" name="Text Box 17"/>
          <p:cNvSpPr txBox="1">
            <a:spLocks noChangeArrowheads="1"/>
          </p:cNvSpPr>
          <p:nvPr/>
        </p:nvSpPr>
        <p:spPr bwMode="auto">
          <a:xfrm>
            <a:off x="9010651" y="4572000"/>
            <a:ext cx="3740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D</a:t>
            </a:r>
          </a:p>
        </p:txBody>
      </p:sp>
      <p:sp>
        <p:nvSpPr>
          <p:cNvPr id="1430546" name="Text Box 18"/>
          <p:cNvSpPr txBox="1">
            <a:spLocks noChangeArrowheads="1"/>
          </p:cNvSpPr>
          <p:nvPr/>
        </p:nvSpPr>
        <p:spPr bwMode="auto">
          <a:xfrm>
            <a:off x="7689851" y="3581400"/>
            <a:ext cx="3487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C</a:t>
            </a:r>
          </a:p>
        </p:txBody>
      </p:sp>
      <p:sp>
        <p:nvSpPr>
          <p:cNvPr id="1430547" name="Text Box 19"/>
          <p:cNvSpPr txBox="1">
            <a:spLocks noChangeArrowheads="1"/>
          </p:cNvSpPr>
          <p:nvPr/>
        </p:nvSpPr>
        <p:spPr bwMode="auto">
          <a:xfrm>
            <a:off x="7814733" y="5421314"/>
            <a:ext cx="211709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>
                <a:cs typeface="Arial" charset="0"/>
              </a:rPr>
              <a:t>Interpolate between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CD and AD</a:t>
            </a:r>
          </a:p>
        </p:txBody>
      </p:sp>
      <p:sp>
        <p:nvSpPr>
          <p:cNvPr id="1430548" name="AutoShape 20"/>
          <p:cNvSpPr>
            <a:spLocks noChangeArrowheads="1"/>
          </p:cNvSpPr>
          <p:nvPr/>
        </p:nvSpPr>
        <p:spPr bwMode="auto">
          <a:xfrm>
            <a:off x="5181600" y="4191000"/>
            <a:ext cx="1625600" cy="304800"/>
          </a:xfrm>
          <a:prstGeom prst="notched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30549" name="Text Box 21"/>
          <p:cNvSpPr txBox="1">
            <a:spLocks noChangeArrowheads="1"/>
          </p:cNvSpPr>
          <p:nvPr/>
        </p:nvSpPr>
        <p:spPr bwMode="auto">
          <a:xfrm>
            <a:off x="4870451" y="2782888"/>
            <a:ext cx="1604826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Rotate -90</a:t>
            </a:r>
            <a:r>
              <a:rPr lang="en-US" sz="2400" baseline="30000">
                <a:cs typeface="Arial" charset="0"/>
              </a:rPr>
              <a:t>o</a:t>
            </a:r>
            <a:r>
              <a:rPr lang="en-US" sz="2400">
                <a:cs typeface="Arial" charset="0"/>
              </a:rPr>
              <a:t/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and color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same point</a:t>
            </a:r>
          </a:p>
        </p:txBody>
      </p:sp>
      <p:sp>
        <p:nvSpPr>
          <p:cNvPr id="1430550" name="Rectangle 22"/>
          <p:cNvSpPr>
            <a:spLocks noGrp="1" noChangeArrowheads="1"/>
          </p:cNvSpPr>
          <p:nvPr>
            <p:ph type="title"/>
          </p:nvPr>
        </p:nvSpPr>
        <p:spPr>
          <a:xfrm>
            <a:off x="838200" y="-135167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Shading Artifacts: Orientation</a:t>
            </a:r>
          </a:p>
        </p:txBody>
      </p:sp>
      <p:sp>
        <p:nvSpPr>
          <p:cNvPr id="1430551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1"/>
            <a:ext cx="11582400" cy="49895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 interpolation dependent on polygon orientation</a:t>
            </a:r>
          </a:p>
          <a:p>
            <a:pPr lvl="1" eaLnBrk="1" hangingPunct="1">
              <a:defRPr/>
            </a:pPr>
            <a:r>
              <a:rPr lang="en-US" sz="2600" dirty="0" smtClean="0"/>
              <a:t>	view dependence!</a:t>
            </a:r>
          </a:p>
          <a:p>
            <a:pPr marL="0" indent="0" eaLnBrk="1" hangingPunct="1">
              <a:buNone/>
              <a:defRPr/>
            </a:pPr>
            <a:endParaRPr lang="en-US" sz="2800" dirty="0" smtClean="0"/>
          </a:p>
        </p:txBody>
      </p:sp>
      <p:sp>
        <p:nvSpPr>
          <p:cNvPr id="1430552" name="Oval 24"/>
          <p:cNvSpPr>
            <a:spLocks noChangeArrowheads="1"/>
          </p:cNvSpPr>
          <p:nvPr/>
        </p:nvSpPr>
        <p:spPr bwMode="auto">
          <a:xfrm>
            <a:off x="2946401" y="3632201"/>
            <a:ext cx="124884" cy="93663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30553" name="Oval 25"/>
          <p:cNvSpPr>
            <a:spLocks noChangeArrowheads="1"/>
          </p:cNvSpPr>
          <p:nvPr/>
        </p:nvSpPr>
        <p:spPr bwMode="auto">
          <a:xfrm>
            <a:off x="10058401" y="4203701"/>
            <a:ext cx="124884" cy="93663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4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6E71A-4ECA-FE4F-B1F4-43E20429BF3E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431554" name="Rectangle 2"/>
          <p:cNvSpPr>
            <a:spLocks noChangeArrowheads="1"/>
          </p:cNvSpPr>
          <p:nvPr/>
        </p:nvSpPr>
        <p:spPr bwMode="auto">
          <a:xfrm>
            <a:off x="2631017" y="2762250"/>
            <a:ext cx="1727200" cy="1295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31555" name="Rectangle 3"/>
          <p:cNvSpPr>
            <a:spLocks noChangeArrowheads="1"/>
          </p:cNvSpPr>
          <p:nvPr/>
        </p:nvSpPr>
        <p:spPr bwMode="auto">
          <a:xfrm>
            <a:off x="2631017" y="4057650"/>
            <a:ext cx="1727200" cy="1295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31556" name="Rectangle 4"/>
          <p:cNvSpPr>
            <a:spLocks noChangeArrowheads="1"/>
          </p:cNvSpPr>
          <p:nvPr/>
        </p:nvSpPr>
        <p:spPr bwMode="auto">
          <a:xfrm>
            <a:off x="1513417" y="2762250"/>
            <a:ext cx="1117600" cy="2590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31557" name="Text Box 5"/>
          <p:cNvSpPr txBox="1">
            <a:spLocks noChangeArrowheads="1"/>
          </p:cNvSpPr>
          <p:nvPr/>
        </p:nvSpPr>
        <p:spPr bwMode="auto">
          <a:xfrm>
            <a:off x="2631017" y="3676650"/>
            <a:ext cx="352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B</a:t>
            </a:r>
          </a:p>
        </p:txBody>
      </p:sp>
      <p:sp>
        <p:nvSpPr>
          <p:cNvPr id="1431558" name="Text Box 6"/>
          <p:cNvSpPr txBox="1">
            <a:spLocks noChangeArrowheads="1"/>
          </p:cNvSpPr>
          <p:nvPr/>
        </p:nvSpPr>
        <p:spPr bwMode="auto">
          <a:xfrm>
            <a:off x="2224617" y="5353050"/>
            <a:ext cx="364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A</a:t>
            </a:r>
          </a:p>
        </p:txBody>
      </p:sp>
      <p:sp>
        <p:nvSpPr>
          <p:cNvPr id="1431559" name="Text Box 7"/>
          <p:cNvSpPr txBox="1">
            <a:spLocks noChangeArrowheads="1"/>
          </p:cNvSpPr>
          <p:nvPr/>
        </p:nvSpPr>
        <p:spPr bwMode="auto">
          <a:xfrm>
            <a:off x="2377018" y="2362200"/>
            <a:ext cx="3487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C</a:t>
            </a:r>
          </a:p>
        </p:txBody>
      </p:sp>
      <p:sp>
        <p:nvSpPr>
          <p:cNvPr id="1431560" name="Text Box 8"/>
          <p:cNvSpPr txBox="1">
            <a:spLocks noChangeArrowheads="1"/>
          </p:cNvSpPr>
          <p:nvPr/>
        </p:nvSpPr>
        <p:spPr bwMode="auto">
          <a:xfrm>
            <a:off x="5283200" y="1676400"/>
            <a:ext cx="660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vertex B shared by two rectangles on the right, but not by the one on the left</a:t>
            </a:r>
          </a:p>
        </p:txBody>
      </p:sp>
      <p:sp>
        <p:nvSpPr>
          <p:cNvPr id="1431561" name="Text Box 9"/>
          <p:cNvSpPr txBox="1">
            <a:spLocks noChangeArrowheads="1"/>
          </p:cNvSpPr>
          <p:nvPr/>
        </p:nvSpPr>
        <p:spPr bwMode="auto">
          <a:xfrm>
            <a:off x="1016000" y="5276850"/>
            <a:ext cx="3349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E</a:t>
            </a:r>
          </a:p>
        </p:txBody>
      </p:sp>
      <p:sp>
        <p:nvSpPr>
          <p:cNvPr id="1431562" name="Text Box 10"/>
          <p:cNvSpPr txBox="1">
            <a:spLocks noChangeArrowheads="1"/>
          </p:cNvSpPr>
          <p:nvPr/>
        </p:nvSpPr>
        <p:spPr bwMode="auto">
          <a:xfrm>
            <a:off x="1107018" y="2457450"/>
            <a:ext cx="3740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D</a:t>
            </a:r>
          </a:p>
        </p:txBody>
      </p:sp>
      <p:sp>
        <p:nvSpPr>
          <p:cNvPr id="1431563" name="Text Box 11"/>
          <p:cNvSpPr txBox="1">
            <a:spLocks noChangeArrowheads="1"/>
          </p:cNvSpPr>
          <p:nvPr/>
        </p:nvSpPr>
        <p:spPr bwMode="auto">
          <a:xfrm>
            <a:off x="4279900" y="5200650"/>
            <a:ext cx="326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F</a:t>
            </a:r>
          </a:p>
        </p:txBody>
      </p:sp>
      <p:sp>
        <p:nvSpPr>
          <p:cNvPr id="1431564" name="Text Box 12"/>
          <p:cNvSpPr txBox="1">
            <a:spLocks noChangeArrowheads="1"/>
          </p:cNvSpPr>
          <p:nvPr/>
        </p:nvSpPr>
        <p:spPr bwMode="auto">
          <a:xfrm>
            <a:off x="4222751" y="2381250"/>
            <a:ext cx="376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H</a:t>
            </a:r>
          </a:p>
        </p:txBody>
      </p:sp>
      <p:sp>
        <p:nvSpPr>
          <p:cNvPr id="1431565" name="Text Box 13"/>
          <p:cNvSpPr txBox="1">
            <a:spLocks noChangeArrowheads="1"/>
          </p:cNvSpPr>
          <p:nvPr/>
        </p:nvSpPr>
        <p:spPr bwMode="auto">
          <a:xfrm>
            <a:off x="4246034" y="3829050"/>
            <a:ext cx="3788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cs typeface="Arial" charset="0"/>
              </a:rPr>
              <a:t>G</a:t>
            </a:r>
          </a:p>
        </p:txBody>
      </p:sp>
      <p:sp>
        <p:nvSpPr>
          <p:cNvPr id="1431566" name="Line 14"/>
          <p:cNvSpPr>
            <a:spLocks noChangeShapeType="1"/>
          </p:cNvSpPr>
          <p:nvPr/>
        </p:nvSpPr>
        <p:spPr bwMode="auto">
          <a:xfrm>
            <a:off x="1513417" y="3676650"/>
            <a:ext cx="111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31567" name="Line 15"/>
          <p:cNvSpPr>
            <a:spLocks noChangeShapeType="1"/>
          </p:cNvSpPr>
          <p:nvPr/>
        </p:nvSpPr>
        <p:spPr bwMode="auto">
          <a:xfrm>
            <a:off x="2631017" y="3676650"/>
            <a:ext cx="1727200" cy="0"/>
          </a:xfrm>
          <a:prstGeom prst="line">
            <a:avLst/>
          </a:prstGeom>
          <a:noFill/>
          <a:ln w="38100">
            <a:solidFill>
              <a:srgbClr val="E1F4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31568" name="Text Box 16"/>
          <p:cNvSpPr txBox="1">
            <a:spLocks noChangeArrowheads="1"/>
          </p:cNvSpPr>
          <p:nvPr/>
        </p:nvSpPr>
        <p:spPr bwMode="auto">
          <a:xfrm>
            <a:off x="5160434" y="3468688"/>
            <a:ext cx="4573638" cy="267765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solidFill>
                  <a:schemeClr val="tx2"/>
                </a:solidFill>
                <a:cs typeface="Arial" charset="0"/>
              </a:rPr>
              <a:t>first portion of the scanline</a:t>
            </a:r>
            <a:br>
              <a:rPr lang="en-US" sz="2400">
                <a:solidFill>
                  <a:schemeClr val="tx2"/>
                </a:solidFill>
                <a:cs typeface="Arial" charset="0"/>
              </a:rPr>
            </a:br>
            <a:r>
              <a:rPr lang="en-US" sz="2400">
                <a:solidFill>
                  <a:schemeClr val="tx2"/>
                </a:solidFill>
                <a:cs typeface="Arial" charset="0"/>
              </a:rPr>
              <a:t>is interpolated between DE and AC</a:t>
            </a:r>
            <a:br>
              <a:rPr lang="en-US" sz="2400">
                <a:solidFill>
                  <a:schemeClr val="tx2"/>
                </a:solidFill>
                <a:cs typeface="Arial" charset="0"/>
              </a:rPr>
            </a:br>
            <a:r>
              <a:rPr lang="en-US" sz="240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2400">
                <a:solidFill>
                  <a:schemeClr val="tx2"/>
                </a:solidFill>
                <a:cs typeface="Arial" charset="0"/>
              </a:rPr>
            </a:br>
            <a:r>
              <a:rPr lang="en-US" sz="2400">
                <a:cs typeface="Arial" charset="0"/>
              </a:rPr>
              <a:t>second portion of the scanline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is interpolated between BC and GH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/>
            </a:r>
            <a:br>
              <a:rPr lang="en-US" sz="2400">
                <a:cs typeface="Arial" charset="0"/>
              </a:rPr>
            </a:br>
            <a:r>
              <a:rPr lang="en-US" sz="2400">
                <a:solidFill>
                  <a:schemeClr val="hlink"/>
                </a:solidFill>
                <a:cs typeface="Arial" charset="0"/>
              </a:rPr>
              <a:t>a large discontinuity could arise</a:t>
            </a:r>
          </a:p>
        </p:txBody>
      </p:sp>
      <p:sp>
        <p:nvSpPr>
          <p:cNvPr id="1431569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Shading Artifacts: Shared Vertices</a:t>
            </a:r>
          </a:p>
        </p:txBody>
      </p:sp>
    </p:spTree>
    <p:extLst>
      <p:ext uri="{BB962C8B-B14F-4D97-AF65-F5344CB8AC3E}">
        <p14:creationId xmlns:p14="http://schemas.microsoft.com/office/powerpoint/2010/main" val="357356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98529-B37D-9D48-ABC0-EA876507BC99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Shading Models Summary</a:t>
            </a:r>
          </a:p>
        </p:txBody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flat shading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compute Phong lighting once for entire polygon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Gouraud shading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compute Phong lighting at the vertices and interpolate lighting values across polygon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Phong shading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compute averaged vertex normals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interpolate normals across polygon and perform Phong lighting across polygon</a:t>
            </a:r>
          </a:p>
        </p:txBody>
      </p:sp>
    </p:spTree>
    <p:extLst>
      <p:ext uri="{BB962C8B-B14F-4D97-AF65-F5344CB8AC3E}">
        <p14:creationId xmlns:p14="http://schemas.microsoft.com/office/powerpoint/2010/main" val="317665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B93AF-E2AE-3B44-B097-13B75A7F6737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9715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Shutterbug: Flat Shading</a:t>
            </a:r>
          </a:p>
        </p:txBody>
      </p:sp>
      <p:pic>
        <p:nvPicPr>
          <p:cNvPr id="1433603" name="Picture 3" descr="fla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0800" y="1143000"/>
            <a:ext cx="9601200" cy="4989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38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C4C4A-4313-9345-8AE0-99B355EC290E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45371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Shutterbug: </a:t>
            </a:r>
            <a:r>
              <a:rPr lang="en-US" dirty="0" err="1" smtClean="0"/>
              <a:t>Gouraud</a:t>
            </a:r>
            <a:r>
              <a:rPr lang="en-US" dirty="0" smtClean="0"/>
              <a:t> Shading</a:t>
            </a:r>
          </a:p>
        </p:txBody>
      </p:sp>
      <p:pic>
        <p:nvPicPr>
          <p:cNvPr id="1434627" name="Picture 3" descr="gourau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0800" y="1143000"/>
            <a:ext cx="9601200" cy="4989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38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886F8-4E4D-0A46-B43B-FC75F1CD3DF1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1027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Shutterbug: </a:t>
            </a:r>
            <a:r>
              <a:rPr lang="en-US" dirty="0" err="1" smtClean="0"/>
              <a:t>Phong</a:t>
            </a:r>
            <a:r>
              <a:rPr lang="en-US" dirty="0" smtClean="0"/>
              <a:t> Shading</a:t>
            </a:r>
          </a:p>
        </p:txBody>
      </p:sp>
      <p:pic>
        <p:nvPicPr>
          <p:cNvPr id="1435651" name="Picture 3" descr="ph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0800" y="1143000"/>
            <a:ext cx="9601200" cy="4989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75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41701-484F-7C4A-86CC-E7A86177F6C8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43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1027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Non-Photorealistic Shading</a:t>
            </a:r>
          </a:p>
        </p:txBody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11887200" cy="49895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cool-to-warm shading</a:t>
            </a:r>
          </a:p>
        </p:txBody>
      </p:sp>
      <p:sp>
        <p:nvSpPr>
          <p:cNvPr id="1436676" name="Rectangle 4"/>
          <p:cNvSpPr>
            <a:spLocks noChangeArrowheads="1"/>
          </p:cNvSpPr>
          <p:nvPr/>
        </p:nvSpPr>
        <p:spPr bwMode="auto">
          <a:xfrm>
            <a:off x="1320801" y="6248400"/>
            <a:ext cx="74259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762000"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latin typeface="Times New Roman" charset="0"/>
                <a:cs typeface="Arial" charset="0"/>
              </a:rPr>
              <a:t>http://www.cs.utah.edu/~gooch/SIG98/paper/drawing.html</a:t>
            </a: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34" y="2305051"/>
            <a:ext cx="3119967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34" y="2305051"/>
            <a:ext cx="3119967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33" y="2286001"/>
            <a:ext cx="3134784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5827184" y="1066801"/>
          <a:ext cx="5450416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5" name="Equation" r:id="rId6" imgW="2019300" imgH="368300" progId="Equation.3">
                  <p:embed/>
                </p:oleObj>
              </mc:Choice>
              <mc:Fallback>
                <p:oleObj name="Equation" r:id="rId6" imgW="2019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184" y="1066801"/>
                        <a:ext cx="5450416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52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02541-AD33-5A4E-8679-3E7196CE7403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43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32543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Non-Photorealistic Shading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11887200" cy="49895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draw silhouettes: if                    </a:t>
            </a:r>
            <a:r>
              <a:rPr lang="en-US" sz="2800" dirty="0" smtClean="0"/>
              <a:t>             </a:t>
            </a:r>
            <a:r>
              <a:rPr lang="en-US" sz="2800" dirty="0" smtClean="0"/>
              <a:t>, </a:t>
            </a:r>
            <a:r>
              <a:rPr lang="en-US" sz="2800" b="1" dirty="0" smtClean="0"/>
              <a:t>e</a:t>
            </a:r>
            <a:r>
              <a:rPr lang="en-US" sz="2800" dirty="0" smtClean="0"/>
              <a:t>=edge-eye vector </a:t>
            </a:r>
          </a:p>
          <a:p>
            <a:pPr eaLnBrk="1" hangingPunct="1">
              <a:defRPr/>
            </a:pPr>
            <a:r>
              <a:rPr lang="en-US" sz="2800" dirty="0" smtClean="0"/>
              <a:t>draw creases: if </a:t>
            </a: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530835"/>
              </p:ext>
            </p:extLst>
          </p:nvPr>
        </p:nvGraphicFramePr>
        <p:xfrm>
          <a:off x="3760678" y="1239838"/>
          <a:ext cx="292523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1" name="Equation" r:id="rId3" imgW="1054100" imgH="177800" progId="Equation.3">
                  <p:embed/>
                </p:oleObj>
              </mc:Choice>
              <mc:Fallback>
                <p:oleObj name="Equation" r:id="rId3" imgW="1054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678" y="1239838"/>
                        <a:ext cx="292523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701" name="Rectangle 5"/>
          <p:cNvSpPr>
            <a:spLocks noChangeArrowheads="1"/>
          </p:cNvSpPr>
          <p:nvPr/>
        </p:nvSpPr>
        <p:spPr bwMode="auto">
          <a:xfrm>
            <a:off x="1320801" y="6248400"/>
            <a:ext cx="74259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762000" eaLnBrk="0" hangingPunct="0">
              <a:spcBef>
                <a:spcPct val="0"/>
              </a:spcBef>
              <a:buClrTx/>
              <a:buSzTx/>
              <a:defRPr/>
            </a:pPr>
            <a:r>
              <a:rPr lang="en-US" sz="2400">
                <a:latin typeface="Times New Roman" charset="0"/>
                <a:cs typeface="Arial" charset="0"/>
              </a:rPr>
              <a:t>http://www.cs.utah.edu/~gooch/SIG98/paper/drawing.html</a:t>
            </a:r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67" y="2320926"/>
            <a:ext cx="3119967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34" y="2305051"/>
            <a:ext cx="3119967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33" y="2301876"/>
            <a:ext cx="3134784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4368800" y="1773238"/>
          <a:ext cx="34544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2" name="Equation" r:id="rId8" imgW="1244600" imgH="177800" progId="Equation.3">
                  <p:embed/>
                </p:oleObj>
              </mc:Choice>
              <mc:Fallback>
                <p:oleObj name="Equation" r:id="rId8" imgW="1244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1773238"/>
                        <a:ext cx="34544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2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Light:  energy in a range of wavelengths</a:t>
            </a:r>
          </a:p>
          <a:p>
            <a:pPr lvl="1"/>
            <a:r>
              <a:rPr lang="en-US" altLang="en-US"/>
              <a:t>White light – all wavelengths</a:t>
            </a:r>
          </a:p>
          <a:p>
            <a:pPr lvl="1"/>
            <a:r>
              <a:rPr lang="en-US" altLang="en-US"/>
              <a:t>Colored (e.g. red) – subset of wavelengths</a:t>
            </a:r>
          </a:p>
          <a:p>
            <a:r>
              <a:rPr lang="en-US" altLang="en-US">
                <a:ea typeface="ＭＳ Ｐゴシック" charset="-128"/>
              </a:rPr>
              <a:t>Surface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color</a:t>
            </a:r>
            <a:r>
              <a:rPr lang="ja-JP" altLang="en-US">
                <a:ea typeface="ＭＳ Ｐゴシック" charset="-128"/>
              </a:rPr>
              <a:t>”</a:t>
            </a:r>
            <a:r>
              <a:rPr lang="en-US" altLang="ja-JP">
                <a:ea typeface="ＭＳ Ｐゴシック" charset="-128"/>
              </a:rPr>
              <a:t> – reflected wavelength</a:t>
            </a:r>
          </a:p>
          <a:p>
            <a:pPr lvl="1"/>
            <a:r>
              <a:rPr lang="en-US" altLang="en-US"/>
              <a:t>White – reflects all lengths </a:t>
            </a:r>
          </a:p>
          <a:p>
            <a:pPr lvl="1"/>
            <a:r>
              <a:rPr lang="en-US" altLang="en-US"/>
              <a:t>Black – absorbs everything</a:t>
            </a:r>
          </a:p>
          <a:p>
            <a:pPr lvl="1"/>
            <a:r>
              <a:rPr lang="en-US" altLang="en-US"/>
              <a:t>Colored (e.g. red) absorbs all but the reflected color </a:t>
            </a:r>
          </a:p>
          <a:p>
            <a:r>
              <a:rPr lang="en-US" altLang="en-US">
                <a:ea typeface="ＭＳ Ｐゴシック" charset="-128"/>
              </a:rPr>
              <a:t>Multiple light sources add (energy sums)  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The big picture (basic)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1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Surface reflectance:</a:t>
            </a:r>
          </a:p>
          <a:p>
            <a:pPr lvl="1"/>
            <a:r>
              <a:rPr lang="en-US" altLang="en-US"/>
              <a:t>Illuminate surface point with a ray of light from different directions</a:t>
            </a:r>
          </a:p>
          <a:p>
            <a:pPr lvl="1"/>
            <a:r>
              <a:rPr lang="en-US" altLang="en-US"/>
              <a:t>How much light is reflected in each direction?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Materials</a:t>
            </a:r>
          </a:p>
        </p:txBody>
      </p:sp>
      <p:pic>
        <p:nvPicPr>
          <p:cNvPr id="2355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733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581400"/>
            <a:ext cx="22336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3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Basic Types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4" y="1336676"/>
            <a:ext cx="7824787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20EA-740C-2840-AB7A-09692021F1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7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" id="{68A2A010-2334-0243-A8F4-3E591C12A33B}" vid="{767F87A2-A4A6-444B-BBE8-DC4D21025A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cpsc314</Template>
  <TotalTime>38962</TotalTime>
  <Words>2095</Words>
  <Application>Microsoft Macintosh PowerPoint</Application>
  <PresentationFormat>Custom</PresentationFormat>
  <Paragraphs>532</Paragraphs>
  <Slides>68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Office Theme</vt:lpstr>
      <vt:lpstr>Equation</vt:lpstr>
      <vt:lpstr>Microsoft Equation</vt:lpstr>
      <vt:lpstr>CPSC 314 Lighting and SHADING         ugrad.cs.ubc.ca/~cs314</vt:lpstr>
      <vt:lpstr>The Rendering Pipeline</vt:lpstr>
      <vt:lpstr>Lighting/Shading</vt:lpstr>
      <vt:lpstr>Factors</vt:lpstr>
      <vt:lpstr>Factors</vt:lpstr>
      <vt:lpstr>Illumination Models/Algorithms</vt:lpstr>
      <vt:lpstr>The big picture (basic)</vt:lpstr>
      <vt:lpstr>Materials</vt:lpstr>
      <vt:lpstr>Basic Types</vt:lpstr>
      <vt:lpstr>Reflectance Distribution Model</vt:lpstr>
      <vt:lpstr>BRDF measurements/plots</vt:lpstr>
      <vt:lpstr>Surface Roughness</vt:lpstr>
      <vt:lpstr>Surface Roughness</vt:lpstr>
      <vt:lpstr>Physics of Diffuse Reflection</vt:lpstr>
      <vt:lpstr>Lambert’s Cosine Law</vt:lpstr>
      <vt:lpstr>DIFFUSE (Lambert)</vt:lpstr>
      <vt:lpstr>Computing Diffuse Reflection</vt:lpstr>
      <vt:lpstr>Diffuse Lighting Examples</vt:lpstr>
      <vt:lpstr>Diffuse Interreflection</vt:lpstr>
      <vt:lpstr>Specular Highlights</vt:lpstr>
      <vt:lpstr>Physics of Specular Reflection</vt:lpstr>
      <vt:lpstr>Physics of Specular Reflection</vt:lpstr>
      <vt:lpstr>Calculating R Vector</vt:lpstr>
      <vt:lpstr>Empirical Approximation</vt:lpstr>
      <vt:lpstr>Empirical Approximation</vt:lpstr>
      <vt:lpstr>Phong Lighting</vt:lpstr>
      <vt:lpstr>Phong Examples</vt:lpstr>
      <vt:lpstr>Alternative Model</vt:lpstr>
      <vt:lpstr>MultIPLE LIGHTS</vt:lpstr>
      <vt:lpstr>Ambient Light</vt:lpstr>
      <vt:lpstr>Light Sources</vt:lpstr>
      <vt:lpstr>ILLUMINATION EQUATION (PHONG)</vt:lpstr>
      <vt:lpstr>Light</vt:lpstr>
      <vt:lpstr>Light and Material Specification</vt:lpstr>
      <vt:lpstr>WHITEBOARD EXAMPLE</vt:lpstr>
      <vt:lpstr>WHITEBOARD EXAMPLE</vt:lpstr>
      <vt:lpstr>Light Source Types</vt:lpstr>
      <vt:lpstr>Light Source Types</vt:lpstr>
      <vt:lpstr>Light Sources</vt:lpstr>
      <vt:lpstr>WHICH LIGHTS/MATERIALS ARE USED HERE?</vt:lpstr>
      <vt:lpstr>Light Source Falloff</vt:lpstr>
      <vt:lpstr>Illumination Equation With ATTENUATION</vt:lpstr>
      <vt:lpstr>When to apply Lighting Model?</vt:lpstr>
      <vt:lpstr>Lighting vs. Shading</vt:lpstr>
      <vt:lpstr>Applying Illumination</vt:lpstr>
      <vt:lpstr>Applying Illumination</vt:lpstr>
      <vt:lpstr>Flat Shading</vt:lpstr>
      <vt:lpstr>Flat Shading Approximations</vt:lpstr>
      <vt:lpstr>Improving Flat Shading</vt:lpstr>
      <vt:lpstr>Vertex Normals</vt:lpstr>
      <vt:lpstr>Gouraud Shading</vt:lpstr>
      <vt:lpstr>Gouraud Shading Artifacts</vt:lpstr>
      <vt:lpstr>Gouraud Shading Artifacts</vt:lpstr>
      <vt:lpstr>Gouraud Shading Artifacts</vt:lpstr>
      <vt:lpstr>Gouraud Shading Artifacts</vt:lpstr>
      <vt:lpstr>Gouraud Shading Artifacts</vt:lpstr>
      <vt:lpstr>Phong Shading</vt:lpstr>
      <vt:lpstr>Phong Shading</vt:lpstr>
      <vt:lpstr>Phong Shading Difficulties</vt:lpstr>
      <vt:lpstr>Shading Artifacts: Silhouettes</vt:lpstr>
      <vt:lpstr>Shading Artifacts: Orientation</vt:lpstr>
      <vt:lpstr>Shading Artifacts: Shared Vertices</vt:lpstr>
      <vt:lpstr>Shading Models Summary</vt:lpstr>
      <vt:lpstr>Shutterbug: Flat Shading</vt:lpstr>
      <vt:lpstr>Shutterbug: Gouraud Shading</vt:lpstr>
      <vt:lpstr>Shutterbug: Phong Shading</vt:lpstr>
      <vt:lpstr>Non-Photorealistic Shading</vt:lpstr>
      <vt:lpstr>Non-Photorealistic Shading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314 04 – 3D to 2D: a long journey    ugrad.cs.ubc.ca/~cs314</dc:title>
  <dc:creator>Microsoft Office User</dc:creator>
  <cp:lastModifiedBy>Tamara Munzner</cp:lastModifiedBy>
  <cp:revision>217</cp:revision>
  <cp:lastPrinted>2016-02-26T21:57:35Z</cp:lastPrinted>
  <dcterms:created xsi:type="dcterms:W3CDTF">2015-08-22T23:37:10Z</dcterms:created>
  <dcterms:modified xsi:type="dcterms:W3CDTF">2016-02-28T20:36:45Z</dcterms:modified>
</cp:coreProperties>
</file>